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4" r:id="rId1"/>
  </p:sldMasterIdLst>
  <p:notesMasterIdLst>
    <p:notesMasterId r:id="rId14"/>
  </p:notesMasterIdLst>
  <p:handoutMasterIdLst>
    <p:handoutMasterId r:id="rId15"/>
  </p:handoutMasterIdLst>
  <p:sldIdLst>
    <p:sldId id="256" r:id="rId2"/>
    <p:sldId id="289" r:id="rId3"/>
    <p:sldId id="341" r:id="rId4"/>
    <p:sldId id="342" r:id="rId5"/>
    <p:sldId id="344" r:id="rId6"/>
    <p:sldId id="343" r:id="rId7"/>
    <p:sldId id="345" r:id="rId8"/>
    <p:sldId id="336" r:id="rId9"/>
    <p:sldId id="337" r:id="rId10"/>
    <p:sldId id="340" r:id="rId11"/>
    <p:sldId id="339" r:id="rId12"/>
    <p:sldId id="332" r:id="rId13"/>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Palatino Linotype" pitchFamily="18" charset="0"/>
        <a:ea typeface="+mn-ea"/>
        <a:cs typeface="Arial" charset="0"/>
      </a:defRPr>
    </a:lvl1pPr>
    <a:lvl2pPr marL="457200" algn="l" rtl="0" fontAlgn="base">
      <a:spcBef>
        <a:spcPct val="0"/>
      </a:spcBef>
      <a:spcAft>
        <a:spcPct val="0"/>
      </a:spcAft>
      <a:defRPr kern="1200">
        <a:solidFill>
          <a:schemeClr val="tx1"/>
        </a:solidFill>
        <a:latin typeface="Palatino Linotype" pitchFamily="18" charset="0"/>
        <a:ea typeface="+mn-ea"/>
        <a:cs typeface="Arial" charset="0"/>
      </a:defRPr>
    </a:lvl2pPr>
    <a:lvl3pPr marL="914400" algn="l" rtl="0" fontAlgn="base">
      <a:spcBef>
        <a:spcPct val="0"/>
      </a:spcBef>
      <a:spcAft>
        <a:spcPct val="0"/>
      </a:spcAft>
      <a:defRPr kern="1200">
        <a:solidFill>
          <a:schemeClr val="tx1"/>
        </a:solidFill>
        <a:latin typeface="Palatino Linotype" pitchFamily="18" charset="0"/>
        <a:ea typeface="+mn-ea"/>
        <a:cs typeface="Arial" charset="0"/>
      </a:defRPr>
    </a:lvl3pPr>
    <a:lvl4pPr marL="1371600" algn="l" rtl="0" fontAlgn="base">
      <a:spcBef>
        <a:spcPct val="0"/>
      </a:spcBef>
      <a:spcAft>
        <a:spcPct val="0"/>
      </a:spcAft>
      <a:defRPr kern="1200">
        <a:solidFill>
          <a:schemeClr val="tx1"/>
        </a:solidFill>
        <a:latin typeface="Palatino Linotype" pitchFamily="18" charset="0"/>
        <a:ea typeface="+mn-ea"/>
        <a:cs typeface="Arial" charset="0"/>
      </a:defRPr>
    </a:lvl4pPr>
    <a:lvl5pPr marL="1828800" algn="l" rtl="0" fontAlgn="base">
      <a:spcBef>
        <a:spcPct val="0"/>
      </a:spcBef>
      <a:spcAft>
        <a:spcPct val="0"/>
      </a:spcAft>
      <a:defRPr kern="1200">
        <a:solidFill>
          <a:schemeClr val="tx1"/>
        </a:solidFill>
        <a:latin typeface="Palatino Linotype" pitchFamily="18" charset="0"/>
        <a:ea typeface="+mn-ea"/>
        <a:cs typeface="Arial" charset="0"/>
      </a:defRPr>
    </a:lvl5pPr>
    <a:lvl6pPr marL="2286000" algn="l" defTabSz="914400" rtl="0" eaLnBrk="1" latinLnBrk="0" hangingPunct="1">
      <a:defRPr kern="1200">
        <a:solidFill>
          <a:schemeClr val="tx1"/>
        </a:solidFill>
        <a:latin typeface="Palatino Linotype" pitchFamily="18" charset="0"/>
        <a:ea typeface="+mn-ea"/>
        <a:cs typeface="Arial" charset="0"/>
      </a:defRPr>
    </a:lvl6pPr>
    <a:lvl7pPr marL="2743200" algn="l" defTabSz="914400" rtl="0" eaLnBrk="1" latinLnBrk="0" hangingPunct="1">
      <a:defRPr kern="1200">
        <a:solidFill>
          <a:schemeClr val="tx1"/>
        </a:solidFill>
        <a:latin typeface="Palatino Linotype" pitchFamily="18" charset="0"/>
        <a:ea typeface="+mn-ea"/>
        <a:cs typeface="Arial" charset="0"/>
      </a:defRPr>
    </a:lvl7pPr>
    <a:lvl8pPr marL="3200400" algn="l" defTabSz="914400" rtl="0" eaLnBrk="1" latinLnBrk="0" hangingPunct="1">
      <a:defRPr kern="1200">
        <a:solidFill>
          <a:schemeClr val="tx1"/>
        </a:solidFill>
        <a:latin typeface="Palatino Linotype" pitchFamily="18" charset="0"/>
        <a:ea typeface="+mn-ea"/>
        <a:cs typeface="Arial" charset="0"/>
      </a:defRPr>
    </a:lvl8pPr>
    <a:lvl9pPr marL="3657600" algn="l" defTabSz="914400" rtl="0" eaLnBrk="1" latinLnBrk="0" hangingPunct="1">
      <a:defRPr kern="1200">
        <a:solidFill>
          <a:schemeClr val="tx1"/>
        </a:solidFill>
        <a:latin typeface="Palatino Linotype"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691" autoAdjust="0"/>
  </p:normalViewPr>
  <p:slideViewPr>
    <p:cSldViewPr>
      <p:cViewPr>
        <p:scale>
          <a:sx n="79" d="100"/>
          <a:sy n="79" d="100"/>
        </p:scale>
        <p:origin x="-111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8A1DC4-189C-41AC-BA48-F85DD6A5518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29694BB-B4E3-4B11-B114-81E5D009E1D7}">
      <dgm:prSet/>
      <dgm:spPr/>
      <dgm:t>
        <a:bodyPr/>
        <a:lstStyle/>
        <a:p>
          <a:pPr rtl="0"/>
          <a:r>
            <a:rPr lang="en-US" b="1" dirty="0" smtClean="0"/>
            <a:t>Ayo Kalejaiye, </a:t>
          </a:r>
          <a:r>
            <a:rPr lang="en-US" b="1" dirty="0" err="1" smtClean="0"/>
            <a:t>Pharm.D</a:t>
          </a:r>
          <a:r>
            <a:rPr lang="en-US" b="1" dirty="0" smtClean="0"/>
            <a:t>., MBA – President and CEO</a:t>
          </a:r>
          <a:endParaRPr lang="en-US" dirty="0"/>
        </a:p>
      </dgm:t>
    </dgm:pt>
    <dgm:pt modelId="{ECB0AED8-B6E5-4DA0-9E45-AC86AD1289D2}" type="parTrans" cxnId="{FA6CDA37-6FF5-4757-959A-953235B5BE93}">
      <dgm:prSet/>
      <dgm:spPr/>
      <dgm:t>
        <a:bodyPr/>
        <a:lstStyle/>
        <a:p>
          <a:endParaRPr lang="en-US"/>
        </a:p>
      </dgm:t>
    </dgm:pt>
    <dgm:pt modelId="{856377FF-CE05-4038-A08F-906DD22DDB9C}" type="sibTrans" cxnId="{FA6CDA37-6FF5-4757-959A-953235B5BE93}">
      <dgm:prSet/>
      <dgm:spPr/>
      <dgm:t>
        <a:bodyPr/>
        <a:lstStyle/>
        <a:p>
          <a:endParaRPr lang="en-US"/>
        </a:p>
      </dgm:t>
    </dgm:pt>
    <dgm:pt modelId="{F34B9585-AC94-4221-89C2-3FCB4C0B0C03}">
      <dgm:prSet/>
      <dgm:spPr/>
      <dgm:t>
        <a:bodyPr/>
        <a:lstStyle/>
        <a:p>
          <a:pPr rtl="0"/>
          <a:r>
            <a:rPr lang="en-US" b="1" smtClean="0"/>
            <a:t>Steve Bass, M.D. – Chief Medical Director</a:t>
          </a:r>
          <a:endParaRPr lang="en-US"/>
        </a:p>
      </dgm:t>
    </dgm:pt>
    <dgm:pt modelId="{E67E5E83-6E8A-483E-BCAB-02F6B35E28C7}" type="parTrans" cxnId="{A74F6008-A521-4F37-8AF0-756AA07662BC}">
      <dgm:prSet/>
      <dgm:spPr/>
      <dgm:t>
        <a:bodyPr/>
        <a:lstStyle/>
        <a:p>
          <a:endParaRPr lang="en-US"/>
        </a:p>
      </dgm:t>
    </dgm:pt>
    <dgm:pt modelId="{CA0AD169-7DAE-4B87-B960-7BB74243935A}" type="sibTrans" cxnId="{A74F6008-A521-4F37-8AF0-756AA07662BC}">
      <dgm:prSet/>
      <dgm:spPr/>
      <dgm:t>
        <a:bodyPr/>
        <a:lstStyle/>
        <a:p>
          <a:endParaRPr lang="en-US"/>
        </a:p>
      </dgm:t>
    </dgm:pt>
    <dgm:pt modelId="{912A9219-CE7E-4BDF-A954-6B69F94E3C70}">
      <dgm:prSet/>
      <dgm:spPr/>
      <dgm:t>
        <a:bodyPr/>
        <a:lstStyle/>
        <a:p>
          <a:pPr rtl="0"/>
          <a:r>
            <a:rPr lang="en-US" b="1" dirty="0" smtClean="0"/>
            <a:t>Dr. Richard </a:t>
          </a:r>
          <a:r>
            <a:rPr lang="en-US" b="1" dirty="0" err="1" smtClean="0"/>
            <a:t>Oyekan</a:t>
          </a:r>
          <a:r>
            <a:rPr lang="en-US" b="1" dirty="0" smtClean="0"/>
            <a:t> – Chief Information Officer</a:t>
          </a:r>
          <a:endParaRPr lang="en-US" dirty="0"/>
        </a:p>
      </dgm:t>
    </dgm:pt>
    <dgm:pt modelId="{6F2452AB-D989-4BBC-84AB-1778A3F26BDA}" type="parTrans" cxnId="{F88BABFD-FAEE-4B70-A17E-68C2EB3BC906}">
      <dgm:prSet/>
      <dgm:spPr/>
      <dgm:t>
        <a:bodyPr/>
        <a:lstStyle/>
        <a:p>
          <a:endParaRPr lang="en-US"/>
        </a:p>
      </dgm:t>
    </dgm:pt>
    <dgm:pt modelId="{121CE6AB-DE5A-43FC-BB5E-826B18915DDA}" type="sibTrans" cxnId="{F88BABFD-FAEE-4B70-A17E-68C2EB3BC906}">
      <dgm:prSet/>
      <dgm:spPr/>
      <dgm:t>
        <a:bodyPr/>
        <a:lstStyle/>
        <a:p>
          <a:endParaRPr lang="en-US"/>
        </a:p>
      </dgm:t>
    </dgm:pt>
    <dgm:pt modelId="{F591C7EA-84AC-4AAD-964A-14B5F9F9EC98}">
      <dgm:prSet/>
      <dgm:spPr/>
      <dgm:t>
        <a:bodyPr/>
        <a:lstStyle/>
        <a:p>
          <a:pPr rtl="0"/>
          <a:r>
            <a:rPr lang="en-US" b="1" smtClean="0"/>
            <a:t>Susan Tenorio, R.N. – Director, Population Health</a:t>
          </a:r>
          <a:endParaRPr lang="en-US"/>
        </a:p>
      </dgm:t>
    </dgm:pt>
    <dgm:pt modelId="{98CD242F-9DB4-4250-85B9-E0232B1B7EBA}" type="parTrans" cxnId="{5E0E81FD-BDEB-4D77-B7F8-71463832EA79}">
      <dgm:prSet/>
      <dgm:spPr/>
      <dgm:t>
        <a:bodyPr/>
        <a:lstStyle/>
        <a:p>
          <a:endParaRPr lang="en-US"/>
        </a:p>
      </dgm:t>
    </dgm:pt>
    <dgm:pt modelId="{218A6FEE-A4F2-4F72-8795-0EF79B33E59F}" type="sibTrans" cxnId="{5E0E81FD-BDEB-4D77-B7F8-71463832EA79}">
      <dgm:prSet/>
      <dgm:spPr/>
      <dgm:t>
        <a:bodyPr/>
        <a:lstStyle/>
        <a:p>
          <a:endParaRPr lang="en-US"/>
        </a:p>
      </dgm:t>
    </dgm:pt>
    <dgm:pt modelId="{8057138F-C7F7-4CC6-B455-803A0EEB20E1}" type="pres">
      <dgm:prSet presAssocID="{B38A1DC4-189C-41AC-BA48-F85DD6A5518C}" presName="linear" presStyleCnt="0">
        <dgm:presLayoutVars>
          <dgm:animLvl val="lvl"/>
          <dgm:resizeHandles val="exact"/>
        </dgm:presLayoutVars>
      </dgm:prSet>
      <dgm:spPr/>
      <dgm:t>
        <a:bodyPr/>
        <a:lstStyle/>
        <a:p>
          <a:endParaRPr lang="en-US"/>
        </a:p>
      </dgm:t>
    </dgm:pt>
    <dgm:pt modelId="{C50EF6DE-DA2A-4F61-9ED3-26F30A5FAD8E}" type="pres">
      <dgm:prSet presAssocID="{429694BB-B4E3-4B11-B114-81E5D009E1D7}" presName="parentText" presStyleLbl="node1" presStyleIdx="0" presStyleCnt="4">
        <dgm:presLayoutVars>
          <dgm:chMax val="0"/>
          <dgm:bulletEnabled val="1"/>
        </dgm:presLayoutVars>
      </dgm:prSet>
      <dgm:spPr/>
      <dgm:t>
        <a:bodyPr/>
        <a:lstStyle/>
        <a:p>
          <a:endParaRPr lang="en-US"/>
        </a:p>
      </dgm:t>
    </dgm:pt>
    <dgm:pt modelId="{D412C38C-F4C0-44A2-9EF3-E1A83EC0A491}" type="pres">
      <dgm:prSet presAssocID="{856377FF-CE05-4038-A08F-906DD22DDB9C}" presName="spacer" presStyleCnt="0"/>
      <dgm:spPr/>
    </dgm:pt>
    <dgm:pt modelId="{4054A29B-0456-46C9-90E3-5A421D03F42F}" type="pres">
      <dgm:prSet presAssocID="{F34B9585-AC94-4221-89C2-3FCB4C0B0C03}" presName="parentText" presStyleLbl="node1" presStyleIdx="1" presStyleCnt="4">
        <dgm:presLayoutVars>
          <dgm:chMax val="0"/>
          <dgm:bulletEnabled val="1"/>
        </dgm:presLayoutVars>
      </dgm:prSet>
      <dgm:spPr/>
      <dgm:t>
        <a:bodyPr/>
        <a:lstStyle/>
        <a:p>
          <a:endParaRPr lang="en-US"/>
        </a:p>
      </dgm:t>
    </dgm:pt>
    <dgm:pt modelId="{6D05E674-2C8F-4E76-9880-227D50C9844C}" type="pres">
      <dgm:prSet presAssocID="{CA0AD169-7DAE-4B87-B960-7BB74243935A}" presName="spacer" presStyleCnt="0"/>
      <dgm:spPr/>
    </dgm:pt>
    <dgm:pt modelId="{C1A39085-47BD-4018-B572-D449181655A1}" type="pres">
      <dgm:prSet presAssocID="{912A9219-CE7E-4BDF-A954-6B69F94E3C70}" presName="parentText" presStyleLbl="node1" presStyleIdx="2" presStyleCnt="4">
        <dgm:presLayoutVars>
          <dgm:chMax val="0"/>
          <dgm:bulletEnabled val="1"/>
        </dgm:presLayoutVars>
      </dgm:prSet>
      <dgm:spPr/>
      <dgm:t>
        <a:bodyPr/>
        <a:lstStyle/>
        <a:p>
          <a:endParaRPr lang="en-US"/>
        </a:p>
      </dgm:t>
    </dgm:pt>
    <dgm:pt modelId="{8664BBD4-FCA3-453C-8F47-80B636FA009B}" type="pres">
      <dgm:prSet presAssocID="{121CE6AB-DE5A-43FC-BB5E-826B18915DDA}" presName="spacer" presStyleCnt="0"/>
      <dgm:spPr/>
    </dgm:pt>
    <dgm:pt modelId="{0B8290E1-1868-4035-900B-67BF547D4F62}" type="pres">
      <dgm:prSet presAssocID="{F591C7EA-84AC-4AAD-964A-14B5F9F9EC98}" presName="parentText" presStyleLbl="node1" presStyleIdx="3" presStyleCnt="4">
        <dgm:presLayoutVars>
          <dgm:chMax val="0"/>
          <dgm:bulletEnabled val="1"/>
        </dgm:presLayoutVars>
      </dgm:prSet>
      <dgm:spPr/>
      <dgm:t>
        <a:bodyPr/>
        <a:lstStyle/>
        <a:p>
          <a:endParaRPr lang="en-US"/>
        </a:p>
      </dgm:t>
    </dgm:pt>
  </dgm:ptLst>
  <dgm:cxnLst>
    <dgm:cxn modelId="{A74F6008-A521-4F37-8AF0-756AA07662BC}" srcId="{B38A1DC4-189C-41AC-BA48-F85DD6A5518C}" destId="{F34B9585-AC94-4221-89C2-3FCB4C0B0C03}" srcOrd="1" destOrd="0" parTransId="{E67E5E83-6E8A-483E-BCAB-02F6B35E28C7}" sibTransId="{CA0AD169-7DAE-4B87-B960-7BB74243935A}"/>
    <dgm:cxn modelId="{D387F892-F5F9-4728-9705-26BDC9AE7D38}" type="presOf" srcId="{F34B9585-AC94-4221-89C2-3FCB4C0B0C03}" destId="{4054A29B-0456-46C9-90E3-5A421D03F42F}" srcOrd="0" destOrd="0" presId="urn:microsoft.com/office/officeart/2005/8/layout/vList2"/>
    <dgm:cxn modelId="{9895D1B9-EBB8-4D17-9233-9F53CD0B744D}" type="presOf" srcId="{912A9219-CE7E-4BDF-A954-6B69F94E3C70}" destId="{C1A39085-47BD-4018-B572-D449181655A1}" srcOrd="0" destOrd="0" presId="urn:microsoft.com/office/officeart/2005/8/layout/vList2"/>
    <dgm:cxn modelId="{50126CBE-08DA-4675-89AE-2FA26E1EA143}" type="presOf" srcId="{B38A1DC4-189C-41AC-BA48-F85DD6A5518C}" destId="{8057138F-C7F7-4CC6-B455-803A0EEB20E1}" srcOrd="0" destOrd="0" presId="urn:microsoft.com/office/officeart/2005/8/layout/vList2"/>
    <dgm:cxn modelId="{BE4A9B62-88D6-416B-8E76-606EBA3CFBC4}" type="presOf" srcId="{429694BB-B4E3-4B11-B114-81E5D009E1D7}" destId="{C50EF6DE-DA2A-4F61-9ED3-26F30A5FAD8E}" srcOrd="0" destOrd="0" presId="urn:microsoft.com/office/officeart/2005/8/layout/vList2"/>
    <dgm:cxn modelId="{FA6CDA37-6FF5-4757-959A-953235B5BE93}" srcId="{B38A1DC4-189C-41AC-BA48-F85DD6A5518C}" destId="{429694BB-B4E3-4B11-B114-81E5D009E1D7}" srcOrd="0" destOrd="0" parTransId="{ECB0AED8-B6E5-4DA0-9E45-AC86AD1289D2}" sibTransId="{856377FF-CE05-4038-A08F-906DD22DDB9C}"/>
    <dgm:cxn modelId="{5E0E81FD-BDEB-4D77-B7F8-71463832EA79}" srcId="{B38A1DC4-189C-41AC-BA48-F85DD6A5518C}" destId="{F591C7EA-84AC-4AAD-964A-14B5F9F9EC98}" srcOrd="3" destOrd="0" parTransId="{98CD242F-9DB4-4250-85B9-E0232B1B7EBA}" sibTransId="{218A6FEE-A4F2-4F72-8795-0EF79B33E59F}"/>
    <dgm:cxn modelId="{F88BABFD-FAEE-4B70-A17E-68C2EB3BC906}" srcId="{B38A1DC4-189C-41AC-BA48-F85DD6A5518C}" destId="{912A9219-CE7E-4BDF-A954-6B69F94E3C70}" srcOrd="2" destOrd="0" parTransId="{6F2452AB-D989-4BBC-84AB-1778A3F26BDA}" sibTransId="{121CE6AB-DE5A-43FC-BB5E-826B18915DDA}"/>
    <dgm:cxn modelId="{8CEE7B6A-D621-485E-97EF-8A5A954D6747}" type="presOf" srcId="{F591C7EA-84AC-4AAD-964A-14B5F9F9EC98}" destId="{0B8290E1-1868-4035-900B-67BF547D4F62}" srcOrd="0" destOrd="0" presId="urn:microsoft.com/office/officeart/2005/8/layout/vList2"/>
    <dgm:cxn modelId="{F3BA8A4F-0823-4794-97E4-07EA7753CE3E}" type="presParOf" srcId="{8057138F-C7F7-4CC6-B455-803A0EEB20E1}" destId="{C50EF6DE-DA2A-4F61-9ED3-26F30A5FAD8E}" srcOrd="0" destOrd="0" presId="urn:microsoft.com/office/officeart/2005/8/layout/vList2"/>
    <dgm:cxn modelId="{01D4AD7E-51B5-4860-8DF0-F9D12804B365}" type="presParOf" srcId="{8057138F-C7F7-4CC6-B455-803A0EEB20E1}" destId="{D412C38C-F4C0-44A2-9EF3-E1A83EC0A491}" srcOrd="1" destOrd="0" presId="urn:microsoft.com/office/officeart/2005/8/layout/vList2"/>
    <dgm:cxn modelId="{D621636F-9B79-4B25-8B6E-732BCFE1754B}" type="presParOf" srcId="{8057138F-C7F7-4CC6-B455-803A0EEB20E1}" destId="{4054A29B-0456-46C9-90E3-5A421D03F42F}" srcOrd="2" destOrd="0" presId="urn:microsoft.com/office/officeart/2005/8/layout/vList2"/>
    <dgm:cxn modelId="{9719E241-4AB5-41EB-AC72-F5EA7136BF23}" type="presParOf" srcId="{8057138F-C7F7-4CC6-B455-803A0EEB20E1}" destId="{6D05E674-2C8F-4E76-9880-227D50C9844C}" srcOrd="3" destOrd="0" presId="urn:microsoft.com/office/officeart/2005/8/layout/vList2"/>
    <dgm:cxn modelId="{0283729B-DF96-407C-902A-E4568EDE223A}" type="presParOf" srcId="{8057138F-C7F7-4CC6-B455-803A0EEB20E1}" destId="{C1A39085-47BD-4018-B572-D449181655A1}" srcOrd="4" destOrd="0" presId="urn:microsoft.com/office/officeart/2005/8/layout/vList2"/>
    <dgm:cxn modelId="{BB039B65-A848-49DA-A16A-7F65CC0FDA6C}" type="presParOf" srcId="{8057138F-C7F7-4CC6-B455-803A0EEB20E1}" destId="{8664BBD4-FCA3-453C-8F47-80B636FA009B}" srcOrd="5" destOrd="0" presId="urn:microsoft.com/office/officeart/2005/8/layout/vList2"/>
    <dgm:cxn modelId="{39C89837-3803-436A-B6F1-1CB2D51A29E9}" type="presParOf" srcId="{8057138F-C7F7-4CC6-B455-803A0EEB20E1}" destId="{0B8290E1-1868-4035-900B-67BF547D4F6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44D6CCE-6961-4FDE-94B1-5B8635A564E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D29DD8E-9A70-4446-8360-E9DD0797AC39}">
      <dgm:prSet/>
      <dgm:spPr/>
      <dgm:t>
        <a:bodyPr/>
        <a:lstStyle/>
        <a:p>
          <a:pPr rtl="0"/>
          <a:r>
            <a:rPr lang="en-US" dirty="0" smtClean="0"/>
            <a:t>1. Cardiovascular and cerebrovascular diseases, diabetes, and cancer are emerging as major public health problems in Nigeria. By 2015, chronic diseases will be a leading cause of death in Nigeria (WHO).</a:t>
          </a:r>
          <a:endParaRPr lang="en-US" dirty="0"/>
        </a:p>
      </dgm:t>
    </dgm:pt>
    <dgm:pt modelId="{AFBE45D6-1191-41AB-A6BF-3F1E6DD299B0}" type="parTrans" cxnId="{7B13FDE3-CC60-4484-9C66-342802F55DC0}">
      <dgm:prSet/>
      <dgm:spPr/>
      <dgm:t>
        <a:bodyPr/>
        <a:lstStyle/>
        <a:p>
          <a:endParaRPr lang="en-US"/>
        </a:p>
      </dgm:t>
    </dgm:pt>
    <dgm:pt modelId="{B65A99C2-E5F9-485B-BA48-B1A6A2B57CE3}" type="sibTrans" cxnId="{7B13FDE3-CC60-4484-9C66-342802F55DC0}">
      <dgm:prSet/>
      <dgm:spPr/>
      <dgm:t>
        <a:bodyPr/>
        <a:lstStyle/>
        <a:p>
          <a:endParaRPr lang="en-US"/>
        </a:p>
      </dgm:t>
    </dgm:pt>
    <dgm:pt modelId="{9CC072A6-7ADC-4A92-A19E-8DC73DD749BA}" type="pres">
      <dgm:prSet presAssocID="{744D6CCE-6961-4FDE-94B1-5B8635A564EE}" presName="linear" presStyleCnt="0">
        <dgm:presLayoutVars>
          <dgm:animLvl val="lvl"/>
          <dgm:resizeHandles val="exact"/>
        </dgm:presLayoutVars>
      </dgm:prSet>
      <dgm:spPr/>
      <dgm:t>
        <a:bodyPr/>
        <a:lstStyle/>
        <a:p>
          <a:endParaRPr lang="en-US"/>
        </a:p>
      </dgm:t>
    </dgm:pt>
    <dgm:pt modelId="{F5A077D9-243D-499D-B2F8-F99468A97C22}" type="pres">
      <dgm:prSet presAssocID="{AD29DD8E-9A70-4446-8360-E9DD0797AC39}" presName="parentText" presStyleLbl="node1" presStyleIdx="0" presStyleCnt="1">
        <dgm:presLayoutVars>
          <dgm:chMax val="0"/>
          <dgm:bulletEnabled val="1"/>
        </dgm:presLayoutVars>
      </dgm:prSet>
      <dgm:spPr/>
      <dgm:t>
        <a:bodyPr/>
        <a:lstStyle/>
        <a:p>
          <a:endParaRPr lang="en-US"/>
        </a:p>
      </dgm:t>
    </dgm:pt>
  </dgm:ptLst>
  <dgm:cxnLst>
    <dgm:cxn modelId="{7B13FDE3-CC60-4484-9C66-342802F55DC0}" srcId="{744D6CCE-6961-4FDE-94B1-5B8635A564EE}" destId="{AD29DD8E-9A70-4446-8360-E9DD0797AC39}" srcOrd="0" destOrd="0" parTransId="{AFBE45D6-1191-41AB-A6BF-3F1E6DD299B0}" sibTransId="{B65A99C2-E5F9-485B-BA48-B1A6A2B57CE3}"/>
    <dgm:cxn modelId="{EC278D4C-9888-4F76-AA8B-50C22EA1EC01}" type="presOf" srcId="{744D6CCE-6961-4FDE-94B1-5B8635A564EE}" destId="{9CC072A6-7ADC-4A92-A19E-8DC73DD749BA}" srcOrd="0" destOrd="0" presId="urn:microsoft.com/office/officeart/2005/8/layout/vList2"/>
    <dgm:cxn modelId="{A760874E-06CD-48F3-AA84-55D7B6B9F88F}" type="presOf" srcId="{AD29DD8E-9A70-4446-8360-E9DD0797AC39}" destId="{F5A077D9-243D-499D-B2F8-F99468A97C22}" srcOrd="0" destOrd="0" presId="urn:microsoft.com/office/officeart/2005/8/layout/vList2"/>
    <dgm:cxn modelId="{BEAFF2D3-4AA3-431F-BF6D-87C5076D6B27}" type="presParOf" srcId="{9CC072A6-7ADC-4A92-A19E-8DC73DD749BA}" destId="{F5A077D9-243D-499D-B2F8-F99468A97C2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C0343DD-0189-4CBD-AB51-A58B201A4AC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BC8D768-A9AF-4A7B-931F-3674A67447AF}">
      <dgm:prSet/>
      <dgm:spPr/>
      <dgm:t>
        <a:bodyPr/>
        <a:lstStyle/>
        <a:p>
          <a:pPr rtl="0"/>
          <a:r>
            <a:rPr lang="en-US" dirty="0" smtClean="0"/>
            <a:t>2. According to Minister of Health, Prof. </a:t>
          </a:r>
          <a:r>
            <a:rPr lang="en-US" dirty="0" err="1" smtClean="0"/>
            <a:t>Onyebuchi</a:t>
          </a:r>
          <a:r>
            <a:rPr lang="en-US" dirty="0" smtClean="0"/>
            <a:t> </a:t>
          </a:r>
          <a:r>
            <a:rPr lang="en-US" dirty="0" err="1" smtClean="0"/>
            <a:t>Chukwu</a:t>
          </a:r>
          <a:r>
            <a:rPr lang="en-US" dirty="0" smtClean="0"/>
            <a:t>, &gt; 500,000 Nigerians die every year from these chronic conditions. 80% of these conditions (e.g. premature heart disease, stroke, diabetes) can be prevented.</a:t>
          </a:r>
          <a:endParaRPr lang="en-US" dirty="0"/>
        </a:p>
      </dgm:t>
    </dgm:pt>
    <dgm:pt modelId="{254B86AA-E47B-4265-8E29-DFD068661200}" type="parTrans" cxnId="{B8A366E3-2B66-4246-A5C2-E109398AB658}">
      <dgm:prSet/>
      <dgm:spPr/>
      <dgm:t>
        <a:bodyPr/>
        <a:lstStyle/>
        <a:p>
          <a:endParaRPr lang="en-US"/>
        </a:p>
      </dgm:t>
    </dgm:pt>
    <dgm:pt modelId="{E25DB0DC-CAEF-416A-B861-660BC07B80C6}" type="sibTrans" cxnId="{B8A366E3-2B66-4246-A5C2-E109398AB658}">
      <dgm:prSet/>
      <dgm:spPr/>
      <dgm:t>
        <a:bodyPr/>
        <a:lstStyle/>
        <a:p>
          <a:endParaRPr lang="en-US"/>
        </a:p>
      </dgm:t>
    </dgm:pt>
    <dgm:pt modelId="{6646C6E7-7641-49AE-AAA8-AE13D9B5B136}">
      <dgm:prSet/>
      <dgm:spPr/>
      <dgm:t>
        <a:bodyPr/>
        <a:lstStyle/>
        <a:p>
          <a:pPr rtl="0"/>
          <a:r>
            <a:rPr lang="en-US" smtClean="0"/>
            <a:t>3.  If not successfully prevented and managed, they will become the most             expensive problems faced by our health care systems.</a:t>
          </a:r>
          <a:endParaRPr lang="en-US"/>
        </a:p>
      </dgm:t>
    </dgm:pt>
    <dgm:pt modelId="{FCC0C920-806F-4C18-8B19-C66255F10F0C}" type="parTrans" cxnId="{E97F3A5F-5838-4DFA-A1F9-E92C01FF9F5A}">
      <dgm:prSet/>
      <dgm:spPr/>
      <dgm:t>
        <a:bodyPr/>
        <a:lstStyle/>
        <a:p>
          <a:endParaRPr lang="en-US"/>
        </a:p>
      </dgm:t>
    </dgm:pt>
    <dgm:pt modelId="{7F94BD9D-7CC7-4954-9C2B-0B1D9D83AD0E}" type="sibTrans" cxnId="{E97F3A5F-5838-4DFA-A1F9-E92C01FF9F5A}">
      <dgm:prSet/>
      <dgm:spPr/>
      <dgm:t>
        <a:bodyPr/>
        <a:lstStyle/>
        <a:p>
          <a:endParaRPr lang="en-US"/>
        </a:p>
      </dgm:t>
    </dgm:pt>
    <dgm:pt modelId="{D5761E7E-B9F5-4BBE-92F0-47B98AC5B9B6}" type="pres">
      <dgm:prSet presAssocID="{4C0343DD-0189-4CBD-AB51-A58B201A4ACD}" presName="linear" presStyleCnt="0">
        <dgm:presLayoutVars>
          <dgm:animLvl val="lvl"/>
          <dgm:resizeHandles val="exact"/>
        </dgm:presLayoutVars>
      </dgm:prSet>
      <dgm:spPr/>
      <dgm:t>
        <a:bodyPr/>
        <a:lstStyle/>
        <a:p>
          <a:endParaRPr lang="en-US"/>
        </a:p>
      </dgm:t>
    </dgm:pt>
    <dgm:pt modelId="{5AE7D582-92CC-4C81-B649-8475EDCBAD6D}" type="pres">
      <dgm:prSet presAssocID="{EBC8D768-A9AF-4A7B-931F-3674A67447AF}" presName="parentText" presStyleLbl="node1" presStyleIdx="0" presStyleCnt="2">
        <dgm:presLayoutVars>
          <dgm:chMax val="0"/>
          <dgm:bulletEnabled val="1"/>
        </dgm:presLayoutVars>
      </dgm:prSet>
      <dgm:spPr/>
      <dgm:t>
        <a:bodyPr/>
        <a:lstStyle/>
        <a:p>
          <a:endParaRPr lang="en-US"/>
        </a:p>
      </dgm:t>
    </dgm:pt>
    <dgm:pt modelId="{C74AC4F3-D7E7-4B2F-A07A-AF3DDFA8A14F}" type="pres">
      <dgm:prSet presAssocID="{E25DB0DC-CAEF-416A-B861-660BC07B80C6}" presName="spacer" presStyleCnt="0"/>
      <dgm:spPr/>
    </dgm:pt>
    <dgm:pt modelId="{64765944-7658-4B58-B51A-E17559B48950}" type="pres">
      <dgm:prSet presAssocID="{6646C6E7-7641-49AE-AAA8-AE13D9B5B136}" presName="parentText" presStyleLbl="node1" presStyleIdx="1" presStyleCnt="2">
        <dgm:presLayoutVars>
          <dgm:chMax val="0"/>
          <dgm:bulletEnabled val="1"/>
        </dgm:presLayoutVars>
      </dgm:prSet>
      <dgm:spPr/>
      <dgm:t>
        <a:bodyPr/>
        <a:lstStyle/>
        <a:p>
          <a:endParaRPr lang="en-US"/>
        </a:p>
      </dgm:t>
    </dgm:pt>
  </dgm:ptLst>
  <dgm:cxnLst>
    <dgm:cxn modelId="{C901BB4E-E45E-4BC3-ABB8-7A790102E22A}" type="presOf" srcId="{6646C6E7-7641-49AE-AAA8-AE13D9B5B136}" destId="{64765944-7658-4B58-B51A-E17559B48950}" srcOrd="0" destOrd="0" presId="urn:microsoft.com/office/officeart/2005/8/layout/vList2"/>
    <dgm:cxn modelId="{8A67C4CA-1C76-4666-8AC0-F479DE2B7783}" type="presOf" srcId="{4C0343DD-0189-4CBD-AB51-A58B201A4ACD}" destId="{D5761E7E-B9F5-4BBE-92F0-47B98AC5B9B6}" srcOrd="0" destOrd="0" presId="urn:microsoft.com/office/officeart/2005/8/layout/vList2"/>
    <dgm:cxn modelId="{E97F3A5F-5838-4DFA-A1F9-E92C01FF9F5A}" srcId="{4C0343DD-0189-4CBD-AB51-A58B201A4ACD}" destId="{6646C6E7-7641-49AE-AAA8-AE13D9B5B136}" srcOrd="1" destOrd="0" parTransId="{FCC0C920-806F-4C18-8B19-C66255F10F0C}" sibTransId="{7F94BD9D-7CC7-4954-9C2B-0B1D9D83AD0E}"/>
    <dgm:cxn modelId="{B8A366E3-2B66-4246-A5C2-E109398AB658}" srcId="{4C0343DD-0189-4CBD-AB51-A58B201A4ACD}" destId="{EBC8D768-A9AF-4A7B-931F-3674A67447AF}" srcOrd="0" destOrd="0" parTransId="{254B86AA-E47B-4265-8E29-DFD068661200}" sibTransId="{E25DB0DC-CAEF-416A-B861-660BC07B80C6}"/>
    <dgm:cxn modelId="{6ED91872-3E84-40F2-A14F-C05EAB6FD516}" type="presOf" srcId="{EBC8D768-A9AF-4A7B-931F-3674A67447AF}" destId="{5AE7D582-92CC-4C81-B649-8475EDCBAD6D}" srcOrd="0" destOrd="0" presId="urn:microsoft.com/office/officeart/2005/8/layout/vList2"/>
    <dgm:cxn modelId="{AC01C570-A3C9-4CB2-BFF3-B47C894BB090}" type="presParOf" srcId="{D5761E7E-B9F5-4BBE-92F0-47B98AC5B9B6}" destId="{5AE7D582-92CC-4C81-B649-8475EDCBAD6D}" srcOrd="0" destOrd="0" presId="urn:microsoft.com/office/officeart/2005/8/layout/vList2"/>
    <dgm:cxn modelId="{60D3DE1C-0A25-40BD-9399-A0409DB7396F}" type="presParOf" srcId="{D5761E7E-B9F5-4BBE-92F0-47B98AC5B9B6}" destId="{C74AC4F3-D7E7-4B2F-A07A-AF3DDFA8A14F}" srcOrd="1" destOrd="0" presId="urn:microsoft.com/office/officeart/2005/8/layout/vList2"/>
    <dgm:cxn modelId="{60020AA6-CEF9-4B22-9499-65E6B2917E1A}" type="presParOf" srcId="{D5761E7E-B9F5-4BBE-92F0-47B98AC5B9B6}" destId="{64765944-7658-4B58-B51A-E17559B48950}"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A016E52-A4B1-431A-B429-827E07FF294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8E7FD711-EA7F-4972-9683-6B8460D108CB}">
      <dgm:prSet/>
      <dgm:spPr/>
      <dgm:t>
        <a:bodyPr/>
        <a:lstStyle/>
        <a:p>
          <a:pPr rtl="0"/>
          <a:r>
            <a:rPr lang="en-US" smtClean="0"/>
            <a:t>4. The wealth of our nation is inextricably linked to the health of her citizens. These preventable, premature deaths are undermining our efforts to increase life expectancy and the economic growth of our country.</a:t>
          </a:r>
          <a:endParaRPr lang="en-US"/>
        </a:p>
      </dgm:t>
    </dgm:pt>
    <dgm:pt modelId="{383A7914-FEA4-4127-B989-5129F0E1BC82}" type="parTrans" cxnId="{6BC80AC8-43D8-42DA-A936-C1E88AB46F93}">
      <dgm:prSet/>
      <dgm:spPr/>
      <dgm:t>
        <a:bodyPr/>
        <a:lstStyle/>
        <a:p>
          <a:endParaRPr lang="en-US"/>
        </a:p>
      </dgm:t>
    </dgm:pt>
    <dgm:pt modelId="{DB9F11FD-AE5A-4AE3-AEE2-9F705D84221F}" type="sibTrans" cxnId="{6BC80AC8-43D8-42DA-A936-C1E88AB46F93}">
      <dgm:prSet/>
      <dgm:spPr/>
      <dgm:t>
        <a:bodyPr/>
        <a:lstStyle/>
        <a:p>
          <a:endParaRPr lang="en-US"/>
        </a:p>
      </dgm:t>
    </dgm:pt>
    <dgm:pt modelId="{54674149-AC43-4916-8977-94B7C681FA17}" type="pres">
      <dgm:prSet presAssocID="{8A016E52-A4B1-431A-B429-827E07FF294E}" presName="linear" presStyleCnt="0">
        <dgm:presLayoutVars>
          <dgm:animLvl val="lvl"/>
          <dgm:resizeHandles val="exact"/>
        </dgm:presLayoutVars>
      </dgm:prSet>
      <dgm:spPr/>
      <dgm:t>
        <a:bodyPr/>
        <a:lstStyle/>
        <a:p>
          <a:endParaRPr lang="en-US"/>
        </a:p>
      </dgm:t>
    </dgm:pt>
    <dgm:pt modelId="{B7359F66-7482-48DA-A2A1-D2145793CD8F}" type="pres">
      <dgm:prSet presAssocID="{8E7FD711-EA7F-4972-9683-6B8460D108CB}" presName="parentText" presStyleLbl="node1" presStyleIdx="0" presStyleCnt="1">
        <dgm:presLayoutVars>
          <dgm:chMax val="0"/>
          <dgm:bulletEnabled val="1"/>
        </dgm:presLayoutVars>
      </dgm:prSet>
      <dgm:spPr/>
      <dgm:t>
        <a:bodyPr/>
        <a:lstStyle/>
        <a:p>
          <a:endParaRPr lang="en-US"/>
        </a:p>
      </dgm:t>
    </dgm:pt>
  </dgm:ptLst>
  <dgm:cxnLst>
    <dgm:cxn modelId="{849F5E69-EA4A-42C4-9F5D-1C36C94AB52A}" type="presOf" srcId="{8A016E52-A4B1-431A-B429-827E07FF294E}" destId="{54674149-AC43-4916-8977-94B7C681FA17}" srcOrd="0" destOrd="0" presId="urn:microsoft.com/office/officeart/2005/8/layout/vList2"/>
    <dgm:cxn modelId="{6BC80AC8-43D8-42DA-A936-C1E88AB46F93}" srcId="{8A016E52-A4B1-431A-B429-827E07FF294E}" destId="{8E7FD711-EA7F-4972-9683-6B8460D108CB}" srcOrd="0" destOrd="0" parTransId="{383A7914-FEA4-4127-B989-5129F0E1BC82}" sibTransId="{DB9F11FD-AE5A-4AE3-AEE2-9F705D84221F}"/>
    <dgm:cxn modelId="{B7773E5D-C68A-4CF4-AAD9-B181AFA76850}" type="presOf" srcId="{8E7FD711-EA7F-4972-9683-6B8460D108CB}" destId="{B7359F66-7482-48DA-A2A1-D2145793CD8F}" srcOrd="0" destOrd="0" presId="urn:microsoft.com/office/officeart/2005/8/layout/vList2"/>
    <dgm:cxn modelId="{5E0C0F65-CDF0-42FF-9159-A048C5B165A2}" type="presParOf" srcId="{54674149-AC43-4916-8977-94B7C681FA17}" destId="{B7359F66-7482-48DA-A2A1-D2145793CD8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412E9C3-B066-45E2-BFCF-030BD684FC6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D91A29E-1546-4948-BD2B-F7E8D6BB38E4}">
      <dgm:prSet/>
      <dgm:spPr/>
      <dgm:t>
        <a:bodyPr/>
        <a:lstStyle/>
        <a:p>
          <a:pPr rtl="0"/>
          <a:r>
            <a:rPr lang="en-US" dirty="0" smtClean="0"/>
            <a:t>Traditionally, healthcare has been about sick care. We must take care of the sick, but also take care of the well, and prevent them from becoming sick.</a:t>
          </a:r>
          <a:endParaRPr lang="en-US" dirty="0"/>
        </a:p>
      </dgm:t>
    </dgm:pt>
    <dgm:pt modelId="{F42C6F43-9925-4D40-B1CB-DDFBAC12AF5C}" type="parTrans" cxnId="{4D02FA97-9E87-4FB1-BA38-D70B43C52FB5}">
      <dgm:prSet/>
      <dgm:spPr/>
      <dgm:t>
        <a:bodyPr/>
        <a:lstStyle/>
        <a:p>
          <a:endParaRPr lang="en-US"/>
        </a:p>
      </dgm:t>
    </dgm:pt>
    <dgm:pt modelId="{3E6792A1-3F38-4AD8-BF8C-5E9AF5D2E2D2}" type="sibTrans" cxnId="{4D02FA97-9E87-4FB1-BA38-D70B43C52FB5}">
      <dgm:prSet/>
      <dgm:spPr/>
      <dgm:t>
        <a:bodyPr/>
        <a:lstStyle/>
        <a:p>
          <a:endParaRPr lang="en-US"/>
        </a:p>
      </dgm:t>
    </dgm:pt>
    <dgm:pt modelId="{69C5D6E8-43EE-408B-80A9-BAB4FDB97E4E}" type="pres">
      <dgm:prSet presAssocID="{B412E9C3-B066-45E2-BFCF-030BD684FC62}" presName="linear" presStyleCnt="0">
        <dgm:presLayoutVars>
          <dgm:animLvl val="lvl"/>
          <dgm:resizeHandles val="exact"/>
        </dgm:presLayoutVars>
      </dgm:prSet>
      <dgm:spPr/>
      <dgm:t>
        <a:bodyPr/>
        <a:lstStyle/>
        <a:p>
          <a:endParaRPr lang="en-US"/>
        </a:p>
      </dgm:t>
    </dgm:pt>
    <dgm:pt modelId="{DB77ECF5-21A1-4E6E-A498-9EFA72B27812}" type="pres">
      <dgm:prSet presAssocID="{4D91A29E-1546-4948-BD2B-F7E8D6BB38E4}" presName="parentText" presStyleLbl="node1" presStyleIdx="0" presStyleCnt="1" custLinFactNeighborY="11091">
        <dgm:presLayoutVars>
          <dgm:chMax val="0"/>
          <dgm:bulletEnabled val="1"/>
        </dgm:presLayoutVars>
      </dgm:prSet>
      <dgm:spPr/>
      <dgm:t>
        <a:bodyPr/>
        <a:lstStyle/>
        <a:p>
          <a:endParaRPr lang="en-US"/>
        </a:p>
      </dgm:t>
    </dgm:pt>
  </dgm:ptLst>
  <dgm:cxnLst>
    <dgm:cxn modelId="{4D02FA97-9E87-4FB1-BA38-D70B43C52FB5}" srcId="{B412E9C3-B066-45E2-BFCF-030BD684FC62}" destId="{4D91A29E-1546-4948-BD2B-F7E8D6BB38E4}" srcOrd="0" destOrd="0" parTransId="{F42C6F43-9925-4D40-B1CB-DDFBAC12AF5C}" sibTransId="{3E6792A1-3F38-4AD8-BF8C-5E9AF5D2E2D2}"/>
    <dgm:cxn modelId="{EA37807E-6FDF-44DD-88EF-4E59B9123120}" type="presOf" srcId="{B412E9C3-B066-45E2-BFCF-030BD684FC62}" destId="{69C5D6E8-43EE-408B-80A9-BAB4FDB97E4E}" srcOrd="0" destOrd="0" presId="urn:microsoft.com/office/officeart/2005/8/layout/vList2"/>
    <dgm:cxn modelId="{84675199-DD60-496D-8C5C-D5E1065E7E1B}" type="presOf" srcId="{4D91A29E-1546-4948-BD2B-F7E8D6BB38E4}" destId="{DB77ECF5-21A1-4E6E-A498-9EFA72B27812}" srcOrd="0" destOrd="0" presId="urn:microsoft.com/office/officeart/2005/8/layout/vList2"/>
    <dgm:cxn modelId="{2A73A8F0-D1DF-43F7-87C4-C930BC618156}" type="presParOf" srcId="{69C5D6E8-43EE-408B-80A9-BAB4FDB97E4E}" destId="{DB77ECF5-21A1-4E6E-A498-9EFA72B2781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651B8AE-C717-40C4-B127-E31AAAA20C9C}"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09C01FEB-2D79-49F9-8CF1-24EC945A8FC3}">
      <dgm:prSet/>
      <dgm:spPr/>
      <dgm:t>
        <a:bodyPr/>
        <a:lstStyle/>
        <a:p>
          <a:pPr rtl="0"/>
          <a:r>
            <a:rPr lang="en-US" smtClean="0"/>
            <a:t>Develop a patient-centric population health management framework.</a:t>
          </a:r>
          <a:endParaRPr lang="en-US"/>
        </a:p>
      </dgm:t>
    </dgm:pt>
    <dgm:pt modelId="{6E909473-6D3C-4C9D-8774-DFEBDAED4ECD}" type="parTrans" cxnId="{6E2A5B55-D46F-4409-8A30-D72D329BFEF8}">
      <dgm:prSet/>
      <dgm:spPr/>
      <dgm:t>
        <a:bodyPr/>
        <a:lstStyle/>
        <a:p>
          <a:endParaRPr lang="en-US"/>
        </a:p>
      </dgm:t>
    </dgm:pt>
    <dgm:pt modelId="{5A693F86-782A-43D3-9165-67DB6EF2CC4A}" type="sibTrans" cxnId="{6E2A5B55-D46F-4409-8A30-D72D329BFEF8}">
      <dgm:prSet/>
      <dgm:spPr/>
      <dgm:t>
        <a:bodyPr/>
        <a:lstStyle/>
        <a:p>
          <a:endParaRPr lang="en-US"/>
        </a:p>
      </dgm:t>
    </dgm:pt>
    <dgm:pt modelId="{7EBC003F-8AB0-43CD-8015-564B425D4517}">
      <dgm:prSet/>
      <dgm:spPr/>
      <dgm:t>
        <a:bodyPr/>
        <a:lstStyle/>
        <a:p>
          <a:pPr rtl="0"/>
          <a:r>
            <a:rPr lang="en-US" smtClean="0"/>
            <a:t>Allows engagement with the population at every segment of the health continuum.</a:t>
          </a:r>
          <a:endParaRPr lang="en-US"/>
        </a:p>
      </dgm:t>
    </dgm:pt>
    <dgm:pt modelId="{3155F875-A3D0-4080-AF31-D8FB030E0BAC}" type="parTrans" cxnId="{BA216E5D-D663-4111-86F5-83CB8A221D64}">
      <dgm:prSet/>
      <dgm:spPr/>
      <dgm:t>
        <a:bodyPr/>
        <a:lstStyle/>
        <a:p>
          <a:endParaRPr lang="en-US"/>
        </a:p>
      </dgm:t>
    </dgm:pt>
    <dgm:pt modelId="{190025B7-97B2-4FDB-B5C4-D293A073E872}" type="sibTrans" cxnId="{BA216E5D-D663-4111-86F5-83CB8A221D64}">
      <dgm:prSet/>
      <dgm:spPr/>
      <dgm:t>
        <a:bodyPr/>
        <a:lstStyle/>
        <a:p>
          <a:endParaRPr lang="en-US"/>
        </a:p>
      </dgm:t>
    </dgm:pt>
    <dgm:pt modelId="{D109F026-7D7D-47DD-8EE3-FAB8124C35AD}">
      <dgm:prSet/>
      <dgm:spPr/>
      <dgm:t>
        <a:bodyPr/>
        <a:lstStyle/>
        <a:p>
          <a:pPr rtl="0"/>
          <a:r>
            <a:rPr lang="en-US" smtClean="0"/>
            <a:t>Understand the demographics, needs &amp; health status of the population.</a:t>
          </a:r>
          <a:endParaRPr lang="en-US"/>
        </a:p>
      </dgm:t>
    </dgm:pt>
    <dgm:pt modelId="{949BF622-3BDB-42DA-AD28-776EECFE467F}" type="parTrans" cxnId="{A099967A-949F-49A8-9D72-43992026235E}">
      <dgm:prSet/>
      <dgm:spPr/>
      <dgm:t>
        <a:bodyPr/>
        <a:lstStyle/>
        <a:p>
          <a:endParaRPr lang="en-US"/>
        </a:p>
      </dgm:t>
    </dgm:pt>
    <dgm:pt modelId="{8FDCC8CF-6099-456C-BEC6-04F297A7BC4B}" type="sibTrans" cxnId="{A099967A-949F-49A8-9D72-43992026235E}">
      <dgm:prSet/>
      <dgm:spPr/>
      <dgm:t>
        <a:bodyPr/>
        <a:lstStyle/>
        <a:p>
          <a:endParaRPr lang="en-US"/>
        </a:p>
      </dgm:t>
    </dgm:pt>
    <dgm:pt modelId="{8A8BF16D-7CBE-4B42-B0A6-8440B9438C4D}">
      <dgm:prSet/>
      <dgm:spPr/>
      <dgm:t>
        <a:bodyPr/>
        <a:lstStyle/>
        <a:p>
          <a:pPr rtl="0"/>
          <a:r>
            <a:rPr lang="en-US" smtClean="0"/>
            <a:t>Proactively deliver age and gender-appropriate evidence-based clinical preventive care.</a:t>
          </a:r>
          <a:endParaRPr lang="en-US"/>
        </a:p>
      </dgm:t>
    </dgm:pt>
    <dgm:pt modelId="{D1F927E8-6BA7-4D21-B00C-3F9C8D7FD5A9}" type="parTrans" cxnId="{6F805FEC-F4F9-4B1D-87BD-A988766FF050}">
      <dgm:prSet/>
      <dgm:spPr/>
      <dgm:t>
        <a:bodyPr/>
        <a:lstStyle/>
        <a:p>
          <a:endParaRPr lang="en-US"/>
        </a:p>
      </dgm:t>
    </dgm:pt>
    <dgm:pt modelId="{3B5A63FD-3CE5-4EC9-8B2F-56C8F639A95E}" type="sibTrans" cxnId="{6F805FEC-F4F9-4B1D-87BD-A988766FF050}">
      <dgm:prSet/>
      <dgm:spPr/>
      <dgm:t>
        <a:bodyPr/>
        <a:lstStyle/>
        <a:p>
          <a:endParaRPr lang="en-US"/>
        </a:p>
      </dgm:t>
    </dgm:pt>
    <dgm:pt modelId="{5A282250-AFD8-42C9-B247-1362F2F690A2}">
      <dgm:prSet/>
      <dgm:spPr/>
      <dgm:t>
        <a:bodyPr/>
        <a:lstStyle/>
        <a:p>
          <a:pPr rtl="0"/>
          <a:r>
            <a:rPr lang="en-US" smtClean="0"/>
            <a:t>Deploy evidence-based management of medical and disease conditions.</a:t>
          </a:r>
          <a:endParaRPr lang="en-US"/>
        </a:p>
      </dgm:t>
    </dgm:pt>
    <dgm:pt modelId="{586A1AC2-EA2F-40F4-93B1-A83113C6C996}" type="parTrans" cxnId="{6BCC4B30-5FFC-4DCC-9D19-BDCF7651E4D7}">
      <dgm:prSet/>
      <dgm:spPr/>
      <dgm:t>
        <a:bodyPr/>
        <a:lstStyle/>
        <a:p>
          <a:endParaRPr lang="en-US"/>
        </a:p>
      </dgm:t>
    </dgm:pt>
    <dgm:pt modelId="{304B2B8A-5544-4696-A774-D517EFC5C2D6}" type="sibTrans" cxnId="{6BCC4B30-5FFC-4DCC-9D19-BDCF7651E4D7}">
      <dgm:prSet/>
      <dgm:spPr/>
      <dgm:t>
        <a:bodyPr/>
        <a:lstStyle/>
        <a:p>
          <a:endParaRPr lang="en-US"/>
        </a:p>
      </dgm:t>
    </dgm:pt>
    <dgm:pt modelId="{874F5607-28F7-439F-9F78-24DD21B24842}">
      <dgm:prSet/>
      <dgm:spPr/>
      <dgm:t>
        <a:bodyPr/>
        <a:lstStyle/>
        <a:p>
          <a:pPr rtl="0"/>
          <a:r>
            <a:rPr lang="en-US" smtClean="0"/>
            <a:t>Continuous evaluation and improvement of processes that impact desired outcome.</a:t>
          </a:r>
          <a:endParaRPr lang="en-US"/>
        </a:p>
      </dgm:t>
    </dgm:pt>
    <dgm:pt modelId="{3358B750-12C2-4E5F-8027-52B657E81A36}" type="parTrans" cxnId="{7E300D85-11CC-4F6B-B83E-479CE509348A}">
      <dgm:prSet/>
      <dgm:spPr/>
      <dgm:t>
        <a:bodyPr/>
        <a:lstStyle/>
        <a:p>
          <a:endParaRPr lang="en-US"/>
        </a:p>
      </dgm:t>
    </dgm:pt>
    <dgm:pt modelId="{2D9B7C0A-F624-4B23-B01F-82016994C2D8}" type="sibTrans" cxnId="{7E300D85-11CC-4F6B-B83E-479CE509348A}">
      <dgm:prSet/>
      <dgm:spPr/>
      <dgm:t>
        <a:bodyPr/>
        <a:lstStyle/>
        <a:p>
          <a:endParaRPr lang="en-US"/>
        </a:p>
      </dgm:t>
    </dgm:pt>
    <dgm:pt modelId="{1B8D50B1-F682-4141-B54A-597D1E797B82}" type="pres">
      <dgm:prSet presAssocID="{4651B8AE-C717-40C4-B127-E31AAAA20C9C}" presName="Name0" presStyleCnt="0">
        <dgm:presLayoutVars>
          <dgm:dir/>
          <dgm:animLvl val="lvl"/>
          <dgm:resizeHandles val="exact"/>
        </dgm:presLayoutVars>
      </dgm:prSet>
      <dgm:spPr/>
      <dgm:t>
        <a:bodyPr/>
        <a:lstStyle/>
        <a:p>
          <a:endParaRPr lang="en-US"/>
        </a:p>
      </dgm:t>
    </dgm:pt>
    <dgm:pt modelId="{0915E3EE-EDD7-4E7F-A2A1-98C2B69E93FB}" type="pres">
      <dgm:prSet presAssocID="{09C01FEB-2D79-49F9-8CF1-24EC945A8FC3}" presName="linNode" presStyleCnt="0"/>
      <dgm:spPr/>
    </dgm:pt>
    <dgm:pt modelId="{71E1D0C6-41EE-4B9D-9E26-9BA8509703B4}" type="pres">
      <dgm:prSet presAssocID="{09C01FEB-2D79-49F9-8CF1-24EC945A8FC3}" presName="parentText" presStyleLbl="node1" presStyleIdx="0" presStyleCnt="1">
        <dgm:presLayoutVars>
          <dgm:chMax val="1"/>
          <dgm:bulletEnabled val="1"/>
        </dgm:presLayoutVars>
      </dgm:prSet>
      <dgm:spPr/>
      <dgm:t>
        <a:bodyPr/>
        <a:lstStyle/>
        <a:p>
          <a:endParaRPr lang="en-US"/>
        </a:p>
      </dgm:t>
    </dgm:pt>
    <dgm:pt modelId="{42D4C663-962A-4148-9C0A-F30A980670FD}" type="pres">
      <dgm:prSet presAssocID="{09C01FEB-2D79-49F9-8CF1-24EC945A8FC3}" presName="descendantText" presStyleLbl="alignAccFollowNode1" presStyleIdx="0" presStyleCnt="1">
        <dgm:presLayoutVars>
          <dgm:bulletEnabled val="1"/>
        </dgm:presLayoutVars>
      </dgm:prSet>
      <dgm:spPr/>
      <dgm:t>
        <a:bodyPr/>
        <a:lstStyle/>
        <a:p>
          <a:endParaRPr lang="en-US"/>
        </a:p>
      </dgm:t>
    </dgm:pt>
  </dgm:ptLst>
  <dgm:cxnLst>
    <dgm:cxn modelId="{8085F1DD-C83E-40EA-8632-03A137CE86E6}" type="presOf" srcId="{4651B8AE-C717-40C4-B127-E31AAAA20C9C}" destId="{1B8D50B1-F682-4141-B54A-597D1E797B82}" srcOrd="0" destOrd="0" presId="urn:microsoft.com/office/officeart/2005/8/layout/vList5"/>
    <dgm:cxn modelId="{2E336FF9-D3A7-47B8-ABD1-C0D85093609E}" type="presOf" srcId="{874F5607-28F7-439F-9F78-24DD21B24842}" destId="{42D4C663-962A-4148-9C0A-F30A980670FD}" srcOrd="0" destOrd="4" presId="urn:microsoft.com/office/officeart/2005/8/layout/vList5"/>
    <dgm:cxn modelId="{6E2A5B55-D46F-4409-8A30-D72D329BFEF8}" srcId="{4651B8AE-C717-40C4-B127-E31AAAA20C9C}" destId="{09C01FEB-2D79-49F9-8CF1-24EC945A8FC3}" srcOrd="0" destOrd="0" parTransId="{6E909473-6D3C-4C9D-8774-DFEBDAED4ECD}" sibTransId="{5A693F86-782A-43D3-9165-67DB6EF2CC4A}"/>
    <dgm:cxn modelId="{61025AD2-33F5-4C29-814F-364A2ACF0ACF}" type="presOf" srcId="{09C01FEB-2D79-49F9-8CF1-24EC945A8FC3}" destId="{71E1D0C6-41EE-4B9D-9E26-9BA8509703B4}" srcOrd="0" destOrd="0" presId="urn:microsoft.com/office/officeart/2005/8/layout/vList5"/>
    <dgm:cxn modelId="{6BCC4B30-5FFC-4DCC-9D19-BDCF7651E4D7}" srcId="{09C01FEB-2D79-49F9-8CF1-24EC945A8FC3}" destId="{5A282250-AFD8-42C9-B247-1362F2F690A2}" srcOrd="3" destOrd="0" parTransId="{586A1AC2-EA2F-40F4-93B1-A83113C6C996}" sibTransId="{304B2B8A-5544-4696-A774-D517EFC5C2D6}"/>
    <dgm:cxn modelId="{05A9364D-5404-4758-A8CC-A942A38B2079}" type="presOf" srcId="{5A282250-AFD8-42C9-B247-1362F2F690A2}" destId="{42D4C663-962A-4148-9C0A-F30A980670FD}" srcOrd="0" destOrd="3" presId="urn:microsoft.com/office/officeart/2005/8/layout/vList5"/>
    <dgm:cxn modelId="{226AEA1F-3761-41E0-987F-CC0D0BAB9892}" type="presOf" srcId="{D109F026-7D7D-47DD-8EE3-FAB8124C35AD}" destId="{42D4C663-962A-4148-9C0A-F30A980670FD}" srcOrd="0" destOrd="1" presId="urn:microsoft.com/office/officeart/2005/8/layout/vList5"/>
    <dgm:cxn modelId="{A099967A-949F-49A8-9D72-43992026235E}" srcId="{09C01FEB-2D79-49F9-8CF1-24EC945A8FC3}" destId="{D109F026-7D7D-47DD-8EE3-FAB8124C35AD}" srcOrd="1" destOrd="0" parTransId="{949BF622-3BDB-42DA-AD28-776EECFE467F}" sibTransId="{8FDCC8CF-6099-456C-BEC6-04F297A7BC4B}"/>
    <dgm:cxn modelId="{7E300D85-11CC-4F6B-B83E-479CE509348A}" srcId="{09C01FEB-2D79-49F9-8CF1-24EC945A8FC3}" destId="{874F5607-28F7-439F-9F78-24DD21B24842}" srcOrd="4" destOrd="0" parTransId="{3358B750-12C2-4E5F-8027-52B657E81A36}" sibTransId="{2D9B7C0A-F624-4B23-B01F-82016994C2D8}"/>
    <dgm:cxn modelId="{6F805FEC-F4F9-4B1D-87BD-A988766FF050}" srcId="{09C01FEB-2D79-49F9-8CF1-24EC945A8FC3}" destId="{8A8BF16D-7CBE-4B42-B0A6-8440B9438C4D}" srcOrd="2" destOrd="0" parTransId="{D1F927E8-6BA7-4D21-B00C-3F9C8D7FD5A9}" sibTransId="{3B5A63FD-3CE5-4EC9-8B2F-56C8F639A95E}"/>
    <dgm:cxn modelId="{4991321D-2C34-435E-9971-C4A6CF4083FD}" type="presOf" srcId="{8A8BF16D-7CBE-4B42-B0A6-8440B9438C4D}" destId="{42D4C663-962A-4148-9C0A-F30A980670FD}" srcOrd="0" destOrd="2" presId="urn:microsoft.com/office/officeart/2005/8/layout/vList5"/>
    <dgm:cxn modelId="{BE9E928A-43E4-499B-8D72-865862C8A212}" type="presOf" srcId="{7EBC003F-8AB0-43CD-8015-564B425D4517}" destId="{42D4C663-962A-4148-9C0A-F30A980670FD}" srcOrd="0" destOrd="0" presId="urn:microsoft.com/office/officeart/2005/8/layout/vList5"/>
    <dgm:cxn modelId="{BA216E5D-D663-4111-86F5-83CB8A221D64}" srcId="{09C01FEB-2D79-49F9-8CF1-24EC945A8FC3}" destId="{7EBC003F-8AB0-43CD-8015-564B425D4517}" srcOrd="0" destOrd="0" parTransId="{3155F875-A3D0-4080-AF31-D8FB030E0BAC}" sibTransId="{190025B7-97B2-4FDB-B5C4-D293A073E872}"/>
    <dgm:cxn modelId="{A876E6C5-12D4-49B2-9F3D-87B6D028F69A}" type="presParOf" srcId="{1B8D50B1-F682-4141-B54A-597D1E797B82}" destId="{0915E3EE-EDD7-4E7F-A2A1-98C2B69E93FB}" srcOrd="0" destOrd="0" presId="urn:microsoft.com/office/officeart/2005/8/layout/vList5"/>
    <dgm:cxn modelId="{017FD4A5-0736-4FF2-99DB-C89A1819CF00}" type="presParOf" srcId="{0915E3EE-EDD7-4E7F-A2A1-98C2B69E93FB}" destId="{71E1D0C6-41EE-4B9D-9E26-9BA8509703B4}" srcOrd="0" destOrd="0" presId="urn:microsoft.com/office/officeart/2005/8/layout/vList5"/>
    <dgm:cxn modelId="{C4E8E593-31F1-4AF2-8192-CB57CE065975}" type="presParOf" srcId="{0915E3EE-EDD7-4E7F-A2A1-98C2B69E93FB}" destId="{42D4C663-962A-4148-9C0A-F30A980670FD}" srcOrd="1"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0EF6DE-DA2A-4F61-9ED3-26F30A5FAD8E}">
      <dsp:nvSpPr>
        <dsp:cNvPr id="0" name=""/>
        <dsp:cNvSpPr/>
      </dsp:nvSpPr>
      <dsp:spPr>
        <a:xfrm>
          <a:off x="0" y="55427"/>
          <a:ext cx="7526035" cy="592020"/>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b="1" kern="1200" dirty="0" smtClean="0"/>
            <a:t>Ayo Kalejaiye, </a:t>
          </a:r>
          <a:r>
            <a:rPr lang="en-US" sz="2300" b="1" kern="1200" dirty="0" err="1" smtClean="0"/>
            <a:t>Pharm.D</a:t>
          </a:r>
          <a:r>
            <a:rPr lang="en-US" sz="2300" b="1" kern="1200" dirty="0" smtClean="0"/>
            <a:t>., MBA – President and CEO</a:t>
          </a:r>
          <a:endParaRPr lang="en-US" sz="2300" kern="1200" dirty="0"/>
        </a:p>
      </dsp:txBody>
      <dsp:txXfrm>
        <a:off x="28900" y="84327"/>
        <a:ext cx="7468235" cy="534220"/>
      </dsp:txXfrm>
    </dsp:sp>
    <dsp:sp modelId="{4054A29B-0456-46C9-90E3-5A421D03F42F}">
      <dsp:nvSpPr>
        <dsp:cNvPr id="0" name=""/>
        <dsp:cNvSpPr/>
      </dsp:nvSpPr>
      <dsp:spPr>
        <a:xfrm>
          <a:off x="0" y="713687"/>
          <a:ext cx="7526035" cy="592020"/>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b="1" kern="1200" smtClean="0"/>
            <a:t>Steve Bass, M.D. – Chief Medical Director</a:t>
          </a:r>
          <a:endParaRPr lang="en-US" sz="2300" kern="1200"/>
        </a:p>
      </dsp:txBody>
      <dsp:txXfrm>
        <a:off x="28900" y="742587"/>
        <a:ext cx="7468235" cy="534220"/>
      </dsp:txXfrm>
    </dsp:sp>
    <dsp:sp modelId="{C1A39085-47BD-4018-B572-D449181655A1}">
      <dsp:nvSpPr>
        <dsp:cNvPr id="0" name=""/>
        <dsp:cNvSpPr/>
      </dsp:nvSpPr>
      <dsp:spPr>
        <a:xfrm>
          <a:off x="0" y="1371948"/>
          <a:ext cx="7526035" cy="592020"/>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b="1" kern="1200" dirty="0" smtClean="0"/>
            <a:t>Dr. Richard </a:t>
          </a:r>
          <a:r>
            <a:rPr lang="en-US" sz="2300" b="1" kern="1200" dirty="0" err="1" smtClean="0"/>
            <a:t>Oyekan</a:t>
          </a:r>
          <a:r>
            <a:rPr lang="en-US" sz="2300" b="1" kern="1200" dirty="0" smtClean="0"/>
            <a:t> – Chief Information Officer</a:t>
          </a:r>
          <a:endParaRPr lang="en-US" sz="2300" kern="1200" dirty="0"/>
        </a:p>
      </dsp:txBody>
      <dsp:txXfrm>
        <a:off x="28900" y="1400848"/>
        <a:ext cx="7468235" cy="534220"/>
      </dsp:txXfrm>
    </dsp:sp>
    <dsp:sp modelId="{0B8290E1-1868-4035-900B-67BF547D4F62}">
      <dsp:nvSpPr>
        <dsp:cNvPr id="0" name=""/>
        <dsp:cNvSpPr/>
      </dsp:nvSpPr>
      <dsp:spPr>
        <a:xfrm>
          <a:off x="0" y="2030208"/>
          <a:ext cx="7526035" cy="592020"/>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b="1" kern="1200" smtClean="0"/>
            <a:t>Susan Tenorio, R.N. – Director, Population Health</a:t>
          </a:r>
          <a:endParaRPr lang="en-US" sz="2300" kern="1200"/>
        </a:p>
      </dsp:txBody>
      <dsp:txXfrm>
        <a:off x="28900" y="2059108"/>
        <a:ext cx="7468235" cy="5342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A077D9-243D-499D-B2F8-F99468A97C22}">
      <dsp:nvSpPr>
        <dsp:cNvPr id="0" name=""/>
        <dsp:cNvSpPr/>
      </dsp:nvSpPr>
      <dsp:spPr>
        <a:xfrm>
          <a:off x="0" y="22184"/>
          <a:ext cx="8610600" cy="1155960"/>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dirty="0" smtClean="0"/>
            <a:t>1. Cardiovascular and cerebrovascular diseases, diabetes, and cancer are emerging as major public health problems in Nigeria. By 2015, chronic diseases will be a leading cause of death in Nigeria (WHO).</a:t>
          </a:r>
          <a:endParaRPr lang="en-US" sz="1900" kern="1200" dirty="0"/>
        </a:p>
      </dsp:txBody>
      <dsp:txXfrm>
        <a:off x="56429" y="78613"/>
        <a:ext cx="8497742" cy="10431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E7D582-92CC-4C81-B649-8475EDCBAD6D}">
      <dsp:nvSpPr>
        <dsp:cNvPr id="0" name=""/>
        <dsp:cNvSpPr/>
      </dsp:nvSpPr>
      <dsp:spPr>
        <a:xfrm>
          <a:off x="0" y="250560"/>
          <a:ext cx="7924800" cy="1095120"/>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2. According to Minister of Health, Prof. </a:t>
          </a:r>
          <a:r>
            <a:rPr lang="en-US" sz="1800" kern="1200" dirty="0" err="1" smtClean="0"/>
            <a:t>Onyebuchi</a:t>
          </a:r>
          <a:r>
            <a:rPr lang="en-US" sz="1800" kern="1200" dirty="0" smtClean="0"/>
            <a:t> </a:t>
          </a:r>
          <a:r>
            <a:rPr lang="en-US" sz="1800" kern="1200" dirty="0" err="1" smtClean="0"/>
            <a:t>Chukwu</a:t>
          </a:r>
          <a:r>
            <a:rPr lang="en-US" sz="1800" kern="1200" dirty="0" smtClean="0"/>
            <a:t>, &gt; 500,000 Nigerians die every year from these chronic conditions. 80% of these conditions (e.g. premature heart disease, stroke, diabetes) can be prevented.</a:t>
          </a:r>
          <a:endParaRPr lang="en-US" sz="1800" kern="1200" dirty="0"/>
        </a:p>
      </dsp:txBody>
      <dsp:txXfrm>
        <a:off x="53459" y="304019"/>
        <a:ext cx="7817882" cy="988202"/>
      </dsp:txXfrm>
    </dsp:sp>
    <dsp:sp modelId="{64765944-7658-4B58-B51A-E17559B48950}">
      <dsp:nvSpPr>
        <dsp:cNvPr id="0" name=""/>
        <dsp:cNvSpPr/>
      </dsp:nvSpPr>
      <dsp:spPr>
        <a:xfrm>
          <a:off x="0" y="1397520"/>
          <a:ext cx="7924800" cy="1095120"/>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smtClean="0"/>
            <a:t>3.  If not successfully prevented and managed, they will become the most             expensive problems faced by our health care systems.</a:t>
          </a:r>
          <a:endParaRPr lang="en-US" sz="1800" kern="1200"/>
        </a:p>
      </dsp:txBody>
      <dsp:txXfrm>
        <a:off x="53459" y="1450979"/>
        <a:ext cx="7817882" cy="9882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359F66-7482-48DA-A2A1-D2145793CD8F}">
      <dsp:nvSpPr>
        <dsp:cNvPr id="0" name=""/>
        <dsp:cNvSpPr/>
      </dsp:nvSpPr>
      <dsp:spPr>
        <a:xfrm>
          <a:off x="0" y="52604"/>
          <a:ext cx="7924800" cy="1095120"/>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smtClean="0"/>
            <a:t>4. The wealth of our nation is inextricably linked to the health of her citizens. These preventable, premature deaths are undermining our efforts to increase life expectancy and the economic growth of our country.</a:t>
          </a:r>
          <a:endParaRPr lang="en-US" sz="1800" kern="1200"/>
        </a:p>
      </dsp:txBody>
      <dsp:txXfrm>
        <a:off x="53459" y="106063"/>
        <a:ext cx="7817882" cy="9882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77ECF5-21A1-4E6E-A498-9EFA72B27812}">
      <dsp:nvSpPr>
        <dsp:cNvPr id="0" name=""/>
        <dsp:cNvSpPr/>
      </dsp:nvSpPr>
      <dsp:spPr>
        <a:xfrm>
          <a:off x="0" y="220547"/>
          <a:ext cx="8610600" cy="822510"/>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dirty="0" smtClean="0"/>
            <a:t>Traditionally, healthcare has been about sick care. We must take care of the sick, but also take care of the well, and prevent them from becoming sick.</a:t>
          </a:r>
          <a:endParaRPr lang="en-US" sz="1900" kern="1200" dirty="0"/>
        </a:p>
      </dsp:txBody>
      <dsp:txXfrm>
        <a:off x="40152" y="260699"/>
        <a:ext cx="8530296" cy="74220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D4C663-962A-4148-9C0A-F30A980670FD}">
      <dsp:nvSpPr>
        <dsp:cNvPr id="0" name=""/>
        <dsp:cNvSpPr/>
      </dsp:nvSpPr>
      <dsp:spPr>
        <a:xfrm rot="5400000">
          <a:off x="4315807" y="-890657"/>
          <a:ext cx="2926080" cy="5438915"/>
        </a:xfrm>
        <a:prstGeom prst="round2SameRect">
          <a:avLst/>
        </a:prstGeom>
        <a:solidFill>
          <a:schemeClr val="accent1">
            <a:alpha val="90000"/>
            <a:tint val="40000"/>
            <a:hueOff val="0"/>
            <a:satOff val="0"/>
            <a:lumOff val="0"/>
            <a:alphaOff val="0"/>
          </a:schemeClr>
        </a:solidFill>
        <a:ln w="285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rtl="0">
            <a:lnSpc>
              <a:spcPct val="90000"/>
            </a:lnSpc>
            <a:spcBef>
              <a:spcPct val="0"/>
            </a:spcBef>
            <a:spcAft>
              <a:spcPct val="15000"/>
            </a:spcAft>
            <a:buChar char="••"/>
          </a:pPr>
          <a:r>
            <a:rPr lang="en-US" sz="1500" kern="1200" smtClean="0"/>
            <a:t>Allows engagement with the population at every segment of the health continuum.</a:t>
          </a:r>
          <a:endParaRPr lang="en-US" sz="1500" kern="1200"/>
        </a:p>
        <a:p>
          <a:pPr marL="114300" lvl="1" indent="-114300" algn="l" defTabSz="666750" rtl="0">
            <a:lnSpc>
              <a:spcPct val="90000"/>
            </a:lnSpc>
            <a:spcBef>
              <a:spcPct val="0"/>
            </a:spcBef>
            <a:spcAft>
              <a:spcPct val="15000"/>
            </a:spcAft>
            <a:buChar char="••"/>
          </a:pPr>
          <a:r>
            <a:rPr lang="en-US" sz="1500" kern="1200" smtClean="0"/>
            <a:t>Understand the demographics, needs &amp; health status of the population.</a:t>
          </a:r>
          <a:endParaRPr lang="en-US" sz="1500" kern="1200"/>
        </a:p>
        <a:p>
          <a:pPr marL="114300" lvl="1" indent="-114300" algn="l" defTabSz="666750" rtl="0">
            <a:lnSpc>
              <a:spcPct val="90000"/>
            </a:lnSpc>
            <a:spcBef>
              <a:spcPct val="0"/>
            </a:spcBef>
            <a:spcAft>
              <a:spcPct val="15000"/>
            </a:spcAft>
            <a:buChar char="••"/>
          </a:pPr>
          <a:r>
            <a:rPr lang="en-US" sz="1500" kern="1200" smtClean="0"/>
            <a:t>Proactively deliver age and gender-appropriate evidence-based clinical preventive care.</a:t>
          </a:r>
          <a:endParaRPr lang="en-US" sz="1500" kern="1200"/>
        </a:p>
        <a:p>
          <a:pPr marL="114300" lvl="1" indent="-114300" algn="l" defTabSz="666750" rtl="0">
            <a:lnSpc>
              <a:spcPct val="90000"/>
            </a:lnSpc>
            <a:spcBef>
              <a:spcPct val="0"/>
            </a:spcBef>
            <a:spcAft>
              <a:spcPct val="15000"/>
            </a:spcAft>
            <a:buChar char="••"/>
          </a:pPr>
          <a:r>
            <a:rPr lang="en-US" sz="1500" kern="1200" smtClean="0"/>
            <a:t>Deploy evidence-based management of medical and disease conditions.</a:t>
          </a:r>
          <a:endParaRPr lang="en-US" sz="1500" kern="1200"/>
        </a:p>
        <a:p>
          <a:pPr marL="114300" lvl="1" indent="-114300" algn="l" defTabSz="666750" rtl="0">
            <a:lnSpc>
              <a:spcPct val="90000"/>
            </a:lnSpc>
            <a:spcBef>
              <a:spcPct val="0"/>
            </a:spcBef>
            <a:spcAft>
              <a:spcPct val="15000"/>
            </a:spcAft>
            <a:buChar char="••"/>
          </a:pPr>
          <a:r>
            <a:rPr lang="en-US" sz="1500" kern="1200" smtClean="0"/>
            <a:t>Continuous evaluation and improvement of processes that impact desired outcome.</a:t>
          </a:r>
          <a:endParaRPr lang="en-US" sz="1500" kern="1200"/>
        </a:p>
      </dsp:txBody>
      <dsp:txXfrm rot="-5400000">
        <a:off x="3059390" y="508599"/>
        <a:ext cx="5296076" cy="2640402"/>
      </dsp:txXfrm>
    </dsp:sp>
    <dsp:sp modelId="{71E1D0C6-41EE-4B9D-9E26-9BA8509703B4}">
      <dsp:nvSpPr>
        <dsp:cNvPr id="0" name=""/>
        <dsp:cNvSpPr/>
      </dsp:nvSpPr>
      <dsp:spPr>
        <a:xfrm>
          <a:off x="0" y="0"/>
          <a:ext cx="3059389" cy="3657600"/>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rtl="0">
            <a:lnSpc>
              <a:spcPct val="90000"/>
            </a:lnSpc>
            <a:spcBef>
              <a:spcPct val="0"/>
            </a:spcBef>
            <a:spcAft>
              <a:spcPct val="35000"/>
            </a:spcAft>
          </a:pPr>
          <a:r>
            <a:rPr lang="en-US" sz="3100" kern="1200" smtClean="0"/>
            <a:t>Develop a patient-centric population health management framework.</a:t>
          </a:r>
          <a:endParaRPr lang="en-US" sz="3100" kern="1200"/>
        </a:p>
      </dsp:txBody>
      <dsp:txXfrm>
        <a:off x="149347" y="149347"/>
        <a:ext cx="2760695" cy="335890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cs typeface="+mn-cs"/>
              </a:defRPr>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cs typeface="+mn-cs"/>
              </a:defRPr>
            </a:lvl1pPr>
          </a:lstStyle>
          <a:p>
            <a:pPr>
              <a:defRPr/>
            </a:pPr>
            <a:fld id="{2630AB75-F898-4A12-9B42-51197F3002EB}" type="datetimeFigureOut">
              <a:rPr lang="en-US"/>
              <a:pPr>
                <a:defRPr/>
              </a:pPr>
              <a:t>7/11/2013</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6661" tIns="48331" rIns="96661" bIns="48331" rtlCol="0" anchor="b"/>
          <a:lstStyle>
            <a:lvl1pPr algn="r" fontAlgn="auto">
              <a:spcBef>
                <a:spcPts val="0"/>
              </a:spcBef>
              <a:spcAft>
                <a:spcPts val="0"/>
              </a:spcAft>
              <a:defRPr sz="1300">
                <a:latin typeface="+mn-lt"/>
                <a:cs typeface="+mn-cs"/>
              </a:defRPr>
            </a:lvl1pPr>
          </a:lstStyle>
          <a:p>
            <a:pPr>
              <a:defRPr/>
            </a:pPr>
            <a:fld id="{9B5140EE-D3FE-4751-A616-9086F0040E47}" type="slidenum">
              <a:rPr lang="en-US"/>
              <a:pPr>
                <a:defRPr/>
              </a:pPr>
              <a:t>‹#›</a:t>
            </a:fld>
            <a:endParaRPr lang="en-US"/>
          </a:p>
        </p:txBody>
      </p:sp>
    </p:spTree>
    <p:extLst>
      <p:ext uri="{BB962C8B-B14F-4D97-AF65-F5344CB8AC3E}">
        <p14:creationId xmlns:p14="http://schemas.microsoft.com/office/powerpoint/2010/main" val="12753129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cs typeface="+mn-cs"/>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cs typeface="+mn-cs"/>
              </a:defRPr>
            </a:lvl1pPr>
          </a:lstStyle>
          <a:p>
            <a:pPr>
              <a:defRPr/>
            </a:pPr>
            <a:fld id="{7E287090-66BC-4123-8DE5-9A5B2F5A6EEF}" type="datetimeFigureOut">
              <a:rPr lang="en-US"/>
              <a:pPr>
                <a:defRPr/>
              </a:pPr>
              <a:t>7/11/2013</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dirty="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6661" tIns="48331" rIns="96661" bIns="48331" rtlCol="0" anchor="b"/>
          <a:lstStyle>
            <a:lvl1pPr algn="r" fontAlgn="auto">
              <a:spcBef>
                <a:spcPts val="0"/>
              </a:spcBef>
              <a:spcAft>
                <a:spcPts val="0"/>
              </a:spcAft>
              <a:defRPr sz="1300">
                <a:latin typeface="+mn-lt"/>
                <a:cs typeface="+mn-cs"/>
              </a:defRPr>
            </a:lvl1pPr>
          </a:lstStyle>
          <a:p>
            <a:pPr>
              <a:defRPr/>
            </a:pPr>
            <a:fld id="{8B36F844-ADA5-43E9-8972-3FC586992D8F}" type="slidenum">
              <a:rPr lang="en-US"/>
              <a:pPr>
                <a:defRPr/>
              </a:pPr>
              <a:t>‹#›</a:t>
            </a:fld>
            <a:endParaRPr lang="en-US" dirty="0"/>
          </a:p>
        </p:txBody>
      </p:sp>
    </p:spTree>
    <p:extLst>
      <p:ext uri="{BB962C8B-B14F-4D97-AF65-F5344CB8AC3E}">
        <p14:creationId xmlns:p14="http://schemas.microsoft.com/office/powerpoint/2010/main" val="337057164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2B28859-1BA5-4C9F-99AD-D5C8E3E7E91B}"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09A34B2D-2C52-4D3E-A900-D344D5C782AB}" type="datetime1">
              <a:rPr lang="en-US" smtClean="0"/>
              <a:t>7/11/2013</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www.medisoftanalytics.com</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72A8B67-F2DA-4561-8AA3-ACD5582FEFE8}" type="slidenum">
              <a:rPr lang="en-US"/>
              <a:pPr>
                <a:defRPr/>
              </a:pPr>
              <a:t>‹#›</a:t>
            </a:fld>
            <a:endParaRPr lang="en-US" dirty="0"/>
          </a:p>
        </p:txBody>
      </p:sp>
    </p:spTree>
    <p:extLst>
      <p:ext uri="{BB962C8B-B14F-4D97-AF65-F5344CB8AC3E}">
        <p14:creationId xmlns:p14="http://schemas.microsoft.com/office/powerpoint/2010/main" val="4094244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C03E835-F73E-4369-88FF-30BF69F12804}" type="datetime1">
              <a:rPr lang="en-US" smtClean="0"/>
              <a:t>7/11/2013</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www.medisoftanalytics.com</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44E9ECA-07DD-4537-9519-980260C392A8}" type="slidenum">
              <a:rPr lang="en-US"/>
              <a:pPr>
                <a:defRPr/>
              </a:pPr>
              <a:t>‹#›</a:t>
            </a:fld>
            <a:endParaRPr lang="en-US" dirty="0"/>
          </a:p>
        </p:txBody>
      </p:sp>
    </p:spTree>
    <p:extLst>
      <p:ext uri="{BB962C8B-B14F-4D97-AF65-F5344CB8AC3E}">
        <p14:creationId xmlns:p14="http://schemas.microsoft.com/office/powerpoint/2010/main" val="3510231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1A48DE1-FF21-46ED-9685-9499ABD06C48}" type="datetime1">
              <a:rPr lang="en-US" smtClean="0"/>
              <a:t>7/11/2013</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www.medisoftanalytics.com</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DAD33D8-FA99-4754-8F17-C12E001BBA85}" type="slidenum">
              <a:rPr lang="en-US"/>
              <a:pPr>
                <a:defRPr/>
              </a:pPr>
              <a:t>‹#›</a:t>
            </a:fld>
            <a:endParaRPr lang="en-US" dirty="0"/>
          </a:p>
        </p:txBody>
      </p:sp>
    </p:spTree>
    <p:extLst>
      <p:ext uri="{BB962C8B-B14F-4D97-AF65-F5344CB8AC3E}">
        <p14:creationId xmlns:p14="http://schemas.microsoft.com/office/powerpoint/2010/main" val="848764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lvl1pPr>
              <a:defRPr/>
            </a:lvl1pPr>
          </a:lstStyle>
          <a:p>
            <a:pPr>
              <a:defRPr/>
            </a:pPr>
            <a:fld id="{6BBCEBEA-DA36-44C5-80B8-3868671B8B0D}" type="datetime1">
              <a:rPr lang="en-US" smtClean="0"/>
              <a:t>7/11/2013</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www.medisoftanalytics.com</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097771C-CA46-48D5-82B7-7EF519C88143}" type="slidenum">
              <a:rPr lang="en-US"/>
              <a:pPr>
                <a:defRPr/>
              </a:pPr>
              <a:t>‹#›</a:t>
            </a:fld>
            <a:endParaRPr lang="en-US" dirty="0"/>
          </a:p>
        </p:txBody>
      </p:sp>
    </p:spTree>
    <p:extLst>
      <p:ext uri="{BB962C8B-B14F-4D97-AF65-F5344CB8AC3E}">
        <p14:creationId xmlns:p14="http://schemas.microsoft.com/office/powerpoint/2010/main" val="1379708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Oval 3"/>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Oval 4"/>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5"/>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F7C70980-046F-4459-8FF6-379F0A0B447F}" type="datetime1">
              <a:rPr lang="en-US" smtClean="0"/>
              <a:t>7/11/2013</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www.medisoftanalytics.com</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A583F348-5BBF-4D5A-97F1-AF2DC79BEE18}" type="slidenum">
              <a:rPr lang="en-US"/>
              <a:pPr>
                <a:defRPr/>
              </a:pPr>
              <a:t>‹#›</a:t>
            </a:fld>
            <a:endParaRPr lang="en-US" dirty="0"/>
          </a:p>
        </p:txBody>
      </p:sp>
    </p:spTree>
    <p:extLst>
      <p:ext uri="{BB962C8B-B14F-4D97-AF65-F5344CB8AC3E}">
        <p14:creationId xmlns:p14="http://schemas.microsoft.com/office/powerpoint/2010/main" val="337245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4"/>
          </p:nvPr>
        </p:nvSpPr>
        <p:spPr/>
        <p:txBody>
          <a:bodyPr/>
          <a:lstStyle>
            <a:lvl1pPr>
              <a:defRPr/>
            </a:lvl1pPr>
          </a:lstStyle>
          <a:p>
            <a:pPr>
              <a:defRPr/>
            </a:pPr>
            <a:fld id="{C8D86510-5C8F-4933-9DFA-5FFEC257AAAF}" type="datetime1">
              <a:rPr lang="en-US" smtClean="0"/>
              <a:t>7/11/2013</a:t>
            </a:fld>
            <a:endParaRPr lang="en-US" dirty="0"/>
          </a:p>
        </p:txBody>
      </p:sp>
      <p:sp>
        <p:nvSpPr>
          <p:cNvPr id="6" name="Footer Placeholder 4"/>
          <p:cNvSpPr>
            <a:spLocks noGrp="1"/>
          </p:cNvSpPr>
          <p:nvPr>
            <p:ph type="ftr" sz="quarter" idx="15"/>
          </p:nvPr>
        </p:nvSpPr>
        <p:spPr/>
        <p:txBody>
          <a:bodyPr/>
          <a:lstStyle>
            <a:lvl1pPr>
              <a:defRPr/>
            </a:lvl1pPr>
          </a:lstStyle>
          <a:p>
            <a:pPr>
              <a:defRPr/>
            </a:pPr>
            <a:r>
              <a:rPr lang="en-US" smtClean="0"/>
              <a:t>www.medisoftanalytics.com</a:t>
            </a:r>
            <a:endParaRPr lang="en-US" dirty="0"/>
          </a:p>
        </p:txBody>
      </p:sp>
      <p:sp>
        <p:nvSpPr>
          <p:cNvPr id="7" name="Slide Number Placeholder 5"/>
          <p:cNvSpPr>
            <a:spLocks noGrp="1"/>
          </p:cNvSpPr>
          <p:nvPr>
            <p:ph type="sldNum" sz="quarter" idx="16"/>
          </p:nvPr>
        </p:nvSpPr>
        <p:spPr/>
        <p:txBody>
          <a:bodyPr/>
          <a:lstStyle>
            <a:lvl1pPr>
              <a:defRPr/>
            </a:lvl1pPr>
          </a:lstStyle>
          <a:p>
            <a:pPr>
              <a:defRPr/>
            </a:pPr>
            <a:fld id="{46D93CED-6B65-4B35-9991-6DA80A0D5E7E}" type="slidenum">
              <a:rPr lang="en-US"/>
              <a:pPr>
                <a:defRPr/>
              </a:pPr>
              <a:t>‹#›</a:t>
            </a:fld>
            <a:endParaRPr lang="en-US" dirty="0"/>
          </a:p>
        </p:txBody>
      </p:sp>
    </p:spTree>
    <p:extLst>
      <p:ext uri="{BB962C8B-B14F-4D97-AF65-F5344CB8AC3E}">
        <p14:creationId xmlns:p14="http://schemas.microsoft.com/office/powerpoint/2010/main" val="684699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5"/>
          </p:nvPr>
        </p:nvSpPr>
        <p:spPr/>
        <p:txBody>
          <a:bodyPr/>
          <a:lstStyle>
            <a:lvl1pPr>
              <a:defRPr/>
            </a:lvl1pPr>
          </a:lstStyle>
          <a:p>
            <a:pPr>
              <a:defRPr/>
            </a:pPr>
            <a:fld id="{FA37AB99-2E77-49CC-8054-141B38ECF96F}" type="datetime1">
              <a:rPr lang="en-US" smtClean="0"/>
              <a:t>7/11/2013</a:t>
            </a:fld>
            <a:endParaRPr lang="en-US" dirty="0"/>
          </a:p>
        </p:txBody>
      </p:sp>
      <p:sp>
        <p:nvSpPr>
          <p:cNvPr id="8" name="Footer Placeholder 4"/>
          <p:cNvSpPr>
            <a:spLocks noGrp="1"/>
          </p:cNvSpPr>
          <p:nvPr>
            <p:ph type="ftr" sz="quarter" idx="16"/>
          </p:nvPr>
        </p:nvSpPr>
        <p:spPr/>
        <p:txBody>
          <a:bodyPr/>
          <a:lstStyle>
            <a:lvl1pPr>
              <a:defRPr/>
            </a:lvl1pPr>
          </a:lstStyle>
          <a:p>
            <a:pPr>
              <a:defRPr/>
            </a:pPr>
            <a:r>
              <a:rPr lang="en-US" smtClean="0"/>
              <a:t>www.medisoftanalytics.com</a:t>
            </a:r>
            <a:endParaRPr lang="en-US" dirty="0"/>
          </a:p>
        </p:txBody>
      </p:sp>
      <p:sp>
        <p:nvSpPr>
          <p:cNvPr id="9" name="Slide Number Placeholder 5"/>
          <p:cNvSpPr>
            <a:spLocks noGrp="1"/>
          </p:cNvSpPr>
          <p:nvPr>
            <p:ph type="sldNum" sz="quarter" idx="17"/>
          </p:nvPr>
        </p:nvSpPr>
        <p:spPr/>
        <p:txBody>
          <a:bodyPr/>
          <a:lstStyle>
            <a:lvl1pPr>
              <a:defRPr/>
            </a:lvl1pPr>
          </a:lstStyle>
          <a:p>
            <a:pPr>
              <a:defRPr/>
            </a:pPr>
            <a:fld id="{5545A65A-E707-43EA-8963-4CE334EC83B2}" type="slidenum">
              <a:rPr lang="en-US"/>
              <a:pPr>
                <a:defRPr/>
              </a:pPr>
              <a:t>‹#›</a:t>
            </a:fld>
            <a:endParaRPr lang="en-US" dirty="0"/>
          </a:p>
        </p:txBody>
      </p:sp>
    </p:spTree>
    <p:extLst>
      <p:ext uri="{BB962C8B-B14F-4D97-AF65-F5344CB8AC3E}">
        <p14:creationId xmlns:p14="http://schemas.microsoft.com/office/powerpoint/2010/main" val="1921306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1728695E-701A-4E62-A5A6-D5BC51EF4E81}" type="datetime1">
              <a:rPr lang="en-US" smtClean="0"/>
              <a:t>7/11/2013</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www.medisoftanalytics.com</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D4A2857D-1B94-4F43-8D8E-2FFD04517F87}" type="slidenum">
              <a:rPr lang="en-US"/>
              <a:pPr>
                <a:defRPr/>
              </a:pPr>
              <a:t>‹#›</a:t>
            </a:fld>
            <a:endParaRPr lang="en-US" dirty="0"/>
          </a:p>
        </p:txBody>
      </p:sp>
    </p:spTree>
    <p:extLst>
      <p:ext uri="{BB962C8B-B14F-4D97-AF65-F5344CB8AC3E}">
        <p14:creationId xmlns:p14="http://schemas.microsoft.com/office/powerpoint/2010/main" val="2047532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30E9235-CA7C-48CD-9AF9-0EE354A1F9D5}" type="datetime1">
              <a:rPr lang="en-US" smtClean="0"/>
              <a:t>7/11/2013</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www.medisoftanalytics.com</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C3A443BE-8E37-4584-A55B-81C207E0400F}" type="slidenum">
              <a:rPr lang="en-US"/>
              <a:pPr>
                <a:defRPr/>
              </a:pPr>
              <a:t>‹#›</a:t>
            </a:fld>
            <a:endParaRPr lang="en-US" dirty="0"/>
          </a:p>
        </p:txBody>
      </p:sp>
    </p:spTree>
    <p:extLst>
      <p:ext uri="{BB962C8B-B14F-4D97-AF65-F5344CB8AC3E}">
        <p14:creationId xmlns:p14="http://schemas.microsoft.com/office/powerpoint/2010/main" val="2325929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5FF5FDB-7DE0-40C7-B05C-32487997624E}" type="datetime1">
              <a:rPr lang="en-US" smtClean="0"/>
              <a:t>7/11/2013</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www.medisoftanalytics.com</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F194643-362D-4C30-932D-42D310FEB608}" type="slidenum">
              <a:rPr lang="en-US"/>
              <a:pPr>
                <a:defRPr/>
              </a:pPr>
              <a:t>‹#›</a:t>
            </a:fld>
            <a:endParaRPr lang="en-US" dirty="0"/>
          </a:p>
        </p:txBody>
      </p:sp>
    </p:spTree>
    <p:extLst>
      <p:ext uri="{BB962C8B-B14F-4D97-AF65-F5344CB8AC3E}">
        <p14:creationId xmlns:p14="http://schemas.microsoft.com/office/powerpoint/2010/main" val="1669844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0DE4842-B0BF-4B7C-85D0-A0322E7069D3}" type="datetime1">
              <a:rPr lang="en-US" smtClean="0"/>
              <a:t>7/11/2013</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www.medisoftanalytics.com</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0930A25-3765-47B9-A401-C6A9AE5DF289}" type="slidenum">
              <a:rPr lang="en-US"/>
              <a:pPr>
                <a:defRPr/>
              </a:pPr>
              <a:t>‹#›</a:t>
            </a:fld>
            <a:endParaRPr lang="en-US" dirty="0"/>
          </a:p>
        </p:txBody>
      </p:sp>
    </p:spTree>
    <p:extLst>
      <p:ext uri="{BB962C8B-B14F-4D97-AF65-F5344CB8AC3E}">
        <p14:creationId xmlns:p14="http://schemas.microsoft.com/office/powerpoint/2010/main" val="3381928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fontAlgn="auto">
              <a:spcBef>
                <a:spcPts val="0"/>
              </a:spcBef>
              <a:spcAft>
                <a:spcPts val="0"/>
              </a:spcAft>
              <a:defRPr sz="1200">
                <a:solidFill>
                  <a:schemeClr val="tx1">
                    <a:lumMod val="65000"/>
                    <a:lumOff val="35000"/>
                  </a:schemeClr>
                </a:solidFill>
                <a:latin typeface="Century Gothic" pitchFamily="34" charset="0"/>
                <a:cs typeface="+mn-cs"/>
              </a:defRPr>
            </a:lvl1pPr>
          </a:lstStyle>
          <a:p>
            <a:pPr>
              <a:defRPr/>
            </a:pPr>
            <a:fld id="{5EDD1303-5B23-4E60-9610-710C17EE6C99}" type="datetime1">
              <a:rPr lang="en-US" smtClean="0"/>
              <a:t>7/11/2013</a:t>
            </a:fld>
            <a:endParaRPr lang="en-US" dirty="0"/>
          </a:p>
        </p:txBody>
      </p:sp>
      <p:sp>
        <p:nvSpPr>
          <p:cNvPr id="5" name="Footer Placeholder 4"/>
          <p:cNvSpPr>
            <a:spLocks noGrp="1"/>
          </p:cNvSpPr>
          <p:nvPr>
            <p:ph type="ftr" sz="quarter" idx="3"/>
          </p:nvPr>
        </p:nvSpPr>
        <p:spPr>
          <a:xfrm>
            <a:off x="658813" y="6356350"/>
            <a:ext cx="2847975" cy="365125"/>
          </a:xfrm>
          <a:prstGeom prst="rect">
            <a:avLst/>
          </a:prstGeom>
        </p:spPr>
        <p:txBody>
          <a:bodyPr vert="horz" lIns="45720" tIns="45720" rIns="91440" bIns="45720" rtlCol="0" anchor="ctr"/>
          <a:lstStyle>
            <a:lvl1pPr algn="l" fontAlgn="auto">
              <a:spcBef>
                <a:spcPts val="0"/>
              </a:spcBef>
              <a:spcAft>
                <a:spcPts val="0"/>
              </a:spcAft>
              <a:defRPr sz="1200">
                <a:solidFill>
                  <a:schemeClr val="tx1">
                    <a:lumMod val="65000"/>
                    <a:lumOff val="35000"/>
                  </a:schemeClr>
                </a:solidFill>
                <a:latin typeface="Century Gothic" pitchFamily="34" charset="0"/>
                <a:cs typeface="+mn-cs"/>
              </a:defRPr>
            </a:lvl1pPr>
          </a:lstStyle>
          <a:p>
            <a:pPr>
              <a:defRPr/>
            </a:pPr>
            <a:r>
              <a:rPr lang="en-US" smtClean="0"/>
              <a:t>www.medisoftanalytics.com</a:t>
            </a:r>
            <a:endParaRPr lang="en-US" dirty="0"/>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lIns="27432" tIns="45720" rIns="45720" bIns="45720" rtlCol="0" anchor="ctr"/>
          <a:lstStyle>
            <a:lvl1pPr algn="l" fontAlgn="auto">
              <a:spcBef>
                <a:spcPts val="0"/>
              </a:spcBef>
              <a:spcAft>
                <a:spcPts val="0"/>
              </a:spcAft>
              <a:defRPr sz="1200">
                <a:solidFill>
                  <a:schemeClr val="tx1">
                    <a:lumMod val="65000"/>
                    <a:lumOff val="35000"/>
                  </a:schemeClr>
                </a:solidFill>
                <a:latin typeface="Century Gothic" pitchFamily="34" charset="0"/>
                <a:cs typeface="+mn-cs"/>
              </a:defRPr>
            </a:lvl1pPr>
          </a:lstStyle>
          <a:p>
            <a:pPr>
              <a:defRPr/>
            </a:pPr>
            <a:fld id="{DD3B9338-7F18-47B6-B950-151EAE7C3B20}" type="slidenum">
              <a:rPr lang="en-US"/>
              <a:pPr>
                <a:defRPr/>
              </a:pPr>
              <a:t>‹#›</a:t>
            </a:fld>
            <a:endParaRPr lang="en-US" dirty="0"/>
          </a:p>
        </p:txBody>
      </p:sp>
      <p:sp>
        <p:nvSpPr>
          <p:cNvPr id="7" name="Oval 6"/>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7"/>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9"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hf hdr="0" dt="0"/>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Palatino Linotype" pitchFamily="18" charset="0"/>
        </a:defRPr>
      </a:lvl2pPr>
      <a:lvl3pPr algn="ctr" rtl="0" eaLnBrk="0" fontAlgn="base" hangingPunct="0">
        <a:lnSpc>
          <a:spcPts val="5800"/>
        </a:lnSpc>
        <a:spcBef>
          <a:spcPct val="0"/>
        </a:spcBef>
        <a:spcAft>
          <a:spcPct val="0"/>
        </a:spcAft>
        <a:defRPr sz="5400">
          <a:solidFill>
            <a:schemeClr val="tx2"/>
          </a:solidFill>
          <a:latin typeface="Palatino Linotype" pitchFamily="18" charset="0"/>
        </a:defRPr>
      </a:lvl3pPr>
      <a:lvl4pPr algn="ctr" rtl="0" eaLnBrk="0" fontAlgn="base" hangingPunct="0">
        <a:lnSpc>
          <a:spcPts val="5800"/>
        </a:lnSpc>
        <a:spcBef>
          <a:spcPct val="0"/>
        </a:spcBef>
        <a:spcAft>
          <a:spcPct val="0"/>
        </a:spcAft>
        <a:defRPr sz="5400">
          <a:solidFill>
            <a:schemeClr val="tx2"/>
          </a:solidFill>
          <a:latin typeface="Palatino Linotype" pitchFamily="18" charset="0"/>
        </a:defRPr>
      </a:lvl4pPr>
      <a:lvl5pPr algn="ctr" rtl="0" eaLnBrk="0" fontAlgn="base" hangingPunct="0">
        <a:lnSpc>
          <a:spcPts val="5800"/>
        </a:lnSpc>
        <a:spcBef>
          <a:spcPct val="0"/>
        </a:spcBef>
        <a:spcAft>
          <a:spcPct val="0"/>
        </a:spcAft>
        <a:defRPr sz="5400">
          <a:solidFill>
            <a:schemeClr val="tx2"/>
          </a:solidFill>
          <a:latin typeface="Palatino Linotype" pitchFamily="18" charset="0"/>
        </a:defRPr>
      </a:lvl5pPr>
      <a:lvl6pPr marL="457200" algn="ctr" rtl="0" fontAlgn="base">
        <a:lnSpc>
          <a:spcPts val="5800"/>
        </a:lnSpc>
        <a:spcBef>
          <a:spcPct val="0"/>
        </a:spcBef>
        <a:spcAft>
          <a:spcPct val="0"/>
        </a:spcAft>
        <a:defRPr sz="5400">
          <a:solidFill>
            <a:schemeClr val="tx2"/>
          </a:solidFill>
          <a:latin typeface="Palatino Linotype" pitchFamily="18" charset="0"/>
        </a:defRPr>
      </a:lvl6pPr>
      <a:lvl7pPr marL="914400" algn="ctr" rtl="0" fontAlgn="base">
        <a:lnSpc>
          <a:spcPts val="5800"/>
        </a:lnSpc>
        <a:spcBef>
          <a:spcPct val="0"/>
        </a:spcBef>
        <a:spcAft>
          <a:spcPct val="0"/>
        </a:spcAft>
        <a:defRPr sz="5400">
          <a:solidFill>
            <a:schemeClr val="tx2"/>
          </a:solidFill>
          <a:latin typeface="Palatino Linotype" pitchFamily="18" charset="0"/>
        </a:defRPr>
      </a:lvl7pPr>
      <a:lvl8pPr marL="1371600" algn="ctr" rtl="0" fontAlgn="base">
        <a:lnSpc>
          <a:spcPts val="5800"/>
        </a:lnSpc>
        <a:spcBef>
          <a:spcPct val="0"/>
        </a:spcBef>
        <a:spcAft>
          <a:spcPct val="0"/>
        </a:spcAft>
        <a:defRPr sz="5400">
          <a:solidFill>
            <a:schemeClr val="tx2"/>
          </a:solidFill>
          <a:latin typeface="Palatino Linotype" pitchFamily="18" charset="0"/>
        </a:defRPr>
      </a:lvl8pPr>
      <a:lvl9pPr marL="1828800" algn="ctr" rtl="0" fontAlgn="base">
        <a:lnSpc>
          <a:spcPts val="5800"/>
        </a:lnSpc>
        <a:spcBef>
          <a:spcPct val="0"/>
        </a:spcBef>
        <a:spcAft>
          <a:spcPct val="0"/>
        </a:spcAft>
        <a:defRPr sz="5400">
          <a:solidFill>
            <a:schemeClr val="tx2"/>
          </a:solidFill>
          <a:latin typeface="Palatino Linotype" pitchFamily="18" charset="0"/>
        </a:defRPr>
      </a:lvl9pPr>
    </p:titleStyle>
    <p:bodyStyle>
      <a:lvl1pPr marL="342900" indent="-342900" algn="l" rtl="0" eaLnBrk="0" fontAlgn="base" hangingPunct="0">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ww.medisoftanalytics.com/" TargetMode="External"/><Relationship Id="rId2" Type="http://schemas.openxmlformats.org/officeDocument/2006/relationships/hyperlink" Target="mailto:info@medisoftrx.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Layout" Target="../diagrams/layout2.xml"/><Relationship Id="rId7" Type="http://schemas.openxmlformats.org/officeDocument/2006/relationships/image" Target="../media/image4.pn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6.png"/><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066800"/>
            <a:ext cx="7772400" cy="2505075"/>
          </a:xfrm>
        </p:spPr>
        <p:txBody>
          <a:bodyPr/>
          <a:lstStyle/>
          <a:p>
            <a:pPr fontAlgn="auto">
              <a:spcAft>
                <a:spcPts val="0"/>
              </a:spcAft>
              <a:defRPr/>
            </a:pPr>
            <a:r>
              <a:rPr lang="en-US" sz="3200" dirty="0"/>
              <a:t>Improving quality of care and optimizing revenue through data collection and analysis</a:t>
            </a:r>
            <a:r>
              <a:rPr sz="3200" dirty="0" smtClean="0"/>
              <a:t> </a:t>
            </a:r>
            <a:r>
              <a:rPr sz="3200" dirty="0"/>
              <a:t/>
            </a:r>
            <a:br>
              <a:rPr sz="3200" dirty="0"/>
            </a:br>
            <a:endParaRPr sz="3200" dirty="0"/>
          </a:p>
        </p:txBody>
      </p:sp>
      <p:sp>
        <p:nvSpPr>
          <p:cNvPr id="3" name="Subtitle 2"/>
          <p:cNvSpPr>
            <a:spLocks noGrp="1"/>
          </p:cNvSpPr>
          <p:nvPr>
            <p:ph type="body" idx="1"/>
          </p:nvPr>
        </p:nvSpPr>
        <p:spPr/>
        <p:txBody>
          <a:bodyPr rtlCol="0">
            <a:normAutofit fontScale="85000" lnSpcReduction="20000"/>
          </a:bodyPr>
          <a:lstStyle/>
          <a:p>
            <a:pPr eaLnBrk="1" fontAlgn="auto" hangingPunct="1">
              <a:spcAft>
                <a:spcPts val="0"/>
              </a:spcAft>
              <a:buFont typeface="Arial" pitchFamily="34" charset="0"/>
              <a:buNone/>
              <a:defRPr/>
            </a:pPr>
            <a:r>
              <a:rPr lang="en-US" dirty="0" smtClean="0">
                <a:latin typeface="+mn-lt"/>
              </a:rPr>
              <a:t>Ayo Kalejaiye</a:t>
            </a:r>
          </a:p>
          <a:p>
            <a:pPr eaLnBrk="1" fontAlgn="auto" hangingPunct="1">
              <a:spcAft>
                <a:spcPts val="0"/>
              </a:spcAft>
              <a:buFont typeface="Arial" pitchFamily="34" charset="0"/>
              <a:buNone/>
              <a:defRPr/>
            </a:pPr>
            <a:r>
              <a:rPr lang="en-US" dirty="0" smtClean="0">
                <a:latin typeface="+mn-lt"/>
              </a:rPr>
              <a:t>President and CEO</a:t>
            </a:r>
          </a:p>
          <a:p>
            <a:pPr eaLnBrk="1" fontAlgn="auto" hangingPunct="1">
              <a:spcAft>
                <a:spcPts val="0"/>
              </a:spcAft>
              <a:buFont typeface="Arial" pitchFamily="34" charset="0"/>
              <a:buNone/>
              <a:defRPr/>
            </a:pPr>
            <a:r>
              <a:rPr lang="en-US" dirty="0" err="1" smtClean="0">
                <a:latin typeface="+mn-lt"/>
              </a:rPr>
              <a:t>MedisoftRx</a:t>
            </a:r>
            <a:endParaRPr lang="en-US" dirty="0" smtClean="0">
              <a:latin typeface="+mn-lt"/>
            </a:endParaRPr>
          </a:p>
          <a:p>
            <a:pPr eaLnBrk="1" fontAlgn="auto" hangingPunct="1">
              <a:spcAft>
                <a:spcPts val="0"/>
              </a:spcAft>
              <a:buFont typeface="Arial" pitchFamily="34" charset="0"/>
              <a:buNone/>
              <a:defRPr/>
            </a:pPr>
            <a:r>
              <a:rPr lang="en-US" dirty="0" smtClean="0">
                <a:latin typeface="+mn-lt"/>
              </a:rPr>
              <a:t>Corona, California, U.S.A.</a:t>
            </a:r>
            <a:endParaRPr lang="en-US" dirty="0">
              <a:latin typeface="+mn-lt"/>
            </a:endParaRPr>
          </a:p>
        </p:txBody>
      </p:sp>
      <p:sp>
        <p:nvSpPr>
          <p:cNvPr id="5" name="Footer Placeholder 4"/>
          <p:cNvSpPr>
            <a:spLocks noGrp="1"/>
          </p:cNvSpPr>
          <p:nvPr>
            <p:ph type="ftr" sz="quarter" idx="11"/>
          </p:nvPr>
        </p:nvSpPr>
        <p:spPr/>
        <p:txBody>
          <a:bodyPr/>
          <a:lstStyle/>
          <a:p>
            <a:pPr>
              <a:defRPr/>
            </a:pPr>
            <a:r>
              <a:rPr lang="en-US" smtClean="0"/>
              <a:t>www.medisoftanalytics.com</a:t>
            </a:r>
            <a:endParaRPr lang="en-US" dirty="0"/>
          </a:p>
        </p:txBody>
      </p:sp>
      <p:sp>
        <p:nvSpPr>
          <p:cNvPr id="4" name="Slide Number Placeholder 3"/>
          <p:cNvSpPr>
            <a:spLocks noGrp="1"/>
          </p:cNvSpPr>
          <p:nvPr>
            <p:ph type="sldNum" sz="quarter" idx="12"/>
          </p:nvPr>
        </p:nvSpPr>
        <p:spPr/>
        <p:txBody>
          <a:bodyPr/>
          <a:lstStyle/>
          <a:p>
            <a:pPr>
              <a:defRPr/>
            </a:pPr>
            <a:fld id="{A583F348-5BBF-4D5A-97F1-AF2DC79BEE18}"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Freeform 37"/>
          <p:cNvSpPr/>
          <p:nvPr/>
        </p:nvSpPr>
        <p:spPr>
          <a:xfrm>
            <a:off x="4271211" y="4644189"/>
            <a:ext cx="2995863" cy="1048616"/>
          </a:xfrm>
          <a:custGeom>
            <a:avLst/>
            <a:gdLst>
              <a:gd name="connsiteX0" fmla="*/ 2995863 w 2995863"/>
              <a:gd name="connsiteY0" fmla="*/ 204537 h 1048616"/>
              <a:gd name="connsiteX1" fmla="*/ 1564105 w 2995863"/>
              <a:gd name="connsiteY1" fmla="*/ 1046748 h 1048616"/>
              <a:gd name="connsiteX2" fmla="*/ 0 w 2995863"/>
              <a:gd name="connsiteY2" fmla="*/ 0 h 1048616"/>
            </a:gdLst>
            <a:ahLst/>
            <a:cxnLst>
              <a:cxn ang="0">
                <a:pos x="connsiteX0" y="connsiteY0"/>
              </a:cxn>
              <a:cxn ang="0">
                <a:pos x="connsiteX1" y="connsiteY1"/>
              </a:cxn>
              <a:cxn ang="0">
                <a:pos x="connsiteX2" y="connsiteY2"/>
              </a:cxn>
            </a:cxnLst>
            <a:rect l="l" t="t" r="r" b="b"/>
            <a:pathLst>
              <a:path w="2995863" h="1048616">
                <a:moveTo>
                  <a:pt x="2995863" y="204537"/>
                </a:moveTo>
                <a:cubicBezTo>
                  <a:pt x="2529639" y="642687"/>
                  <a:pt x="2063415" y="1080838"/>
                  <a:pt x="1564105" y="1046748"/>
                </a:cubicBezTo>
                <a:cubicBezTo>
                  <a:pt x="1064794" y="1012659"/>
                  <a:pt x="532397" y="506329"/>
                  <a:pt x="0" y="0"/>
                </a:cubicBezTo>
              </a:path>
            </a:pathLst>
          </a:custGeom>
          <a:noFill/>
          <a:ln w="38100">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c 19"/>
          <p:cNvSpPr/>
          <p:nvPr/>
        </p:nvSpPr>
        <p:spPr>
          <a:xfrm>
            <a:off x="228600" y="1447800"/>
            <a:ext cx="1447800" cy="762000"/>
          </a:xfrm>
          <a:prstGeom prst="arc">
            <a:avLst>
              <a:gd name="adj1" fmla="val 10675047"/>
              <a:gd name="adj2" fmla="val 0"/>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lide Number Placeholder 2"/>
          <p:cNvSpPr>
            <a:spLocks noGrp="1"/>
          </p:cNvSpPr>
          <p:nvPr>
            <p:ph type="sldNum" sz="quarter" idx="12"/>
          </p:nvPr>
        </p:nvSpPr>
        <p:spPr/>
        <p:txBody>
          <a:bodyPr/>
          <a:lstStyle/>
          <a:p>
            <a:pPr>
              <a:defRPr/>
            </a:pPr>
            <a:fld id="{C3A443BE-8E37-4584-A55B-81C207E0400F}" type="slidenum">
              <a:rPr lang="en-US" smtClean="0"/>
              <a:pPr>
                <a:defRPr/>
              </a:pPr>
              <a:t>10</a:t>
            </a:fld>
            <a:endParaRPr lang="en-US" dirty="0"/>
          </a:p>
        </p:txBody>
      </p:sp>
      <p:sp>
        <p:nvSpPr>
          <p:cNvPr id="4" name="Rectangle 3"/>
          <p:cNvSpPr/>
          <p:nvPr/>
        </p:nvSpPr>
        <p:spPr>
          <a:xfrm>
            <a:off x="228600" y="2209800"/>
            <a:ext cx="1447800" cy="381000"/>
          </a:xfrm>
          <a:prstGeom prst="rect">
            <a:avLst/>
          </a:prstGeom>
          <a:gradFill>
            <a:gsLst>
              <a:gs pos="0">
                <a:schemeClr val="bg1">
                  <a:lumMod val="65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Data Sources</a:t>
            </a:r>
            <a:endParaRPr lang="en-US" sz="1200" b="1" dirty="0">
              <a:solidFill>
                <a:schemeClr val="tx1"/>
              </a:solidFill>
            </a:endParaRPr>
          </a:p>
        </p:txBody>
      </p:sp>
      <p:sp>
        <p:nvSpPr>
          <p:cNvPr id="5" name="Rectangle 4"/>
          <p:cNvSpPr/>
          <p:nvPr/>
        </p:nvSpPr>
        <p:spPr>
          <a:xfrm>
            <a:off x="228600" y="2590800"/>
            <a:ext cx="1447800" cy="2514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sp>
        <p:nvSpPr>
          <p:cNvPr id="6" name="Can 5"/>
          <p:cNvSpPr/>
          <p:nvPr/>
        </p:nvSpPr>
        <p:spPr>
          <a:xfrm>
            <a:off x="457200" y="2743200"/>
            <a:ext cx="1066800" cy="381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Hospital</a:t>
            </a:r>
            <a:endParaRPr lang="en-US" sz="1200" dirty="0"/>
          </a:p>
        </p:txBody>
      </p:sp>
      <p:sp>
        <p:nvSpPr>
          <p:cNvPr id="7" name="Can 6"/>
          <p:cNvSpPr/>
          <p:nvPr/>
        </p:nvSpPr>
        <p:spPr>
          <a:xfrm>
            <a:off x="457200" y="3200400"/>
            <a:ext cx="1066800" cy="381000"/>
          </a:xfrm>
          <a:prstGeom prst="ca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Clinic</a:t>
            </a:r>
            <a:endParaRPr lang="en-US" sz="1200" dirty="0"/>
          </a:p>
        </p:txBody>
      </p:sp>
      <p:sp>
        <p:nvSpPr>
          <p:cNvPr id="8" name="Can 7"/>
          <p:cNvSpPr/>
          <p:nvPr/>
        </p:nvSpPr>
        <p:spPr>
          <a:xfrm>
            <a:off x="457200" y="3657600"/>
            <a:ext cx="1066800" cy="381000"/>
          </a:xfrm>
          <a:prstGeom prst="ca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Pharmacy</a:t>
            </a:r>
            <a:endParaRPr lang="en-US" sz="1200" dirty="0"/>
          </a:p>
        </p:txBody>
      </p:sp>
      <p:sp>
        <p:nvSpPr>
          <p:cNvPr id="9" name="Can 8"/>
          <p:cNvSpPr/>
          <p:nvPr/>
        </p:nvSpPr>
        <p:spPr>
          <a:xfrm>
            <a:off x="457200" y="4114800"/>
            <a:ext cx="1066800" cy="381000"/>
          </a:xfrm>
          <a:prstGeom prst="can">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Laboratory</a:t>
            </a:r>
            <a:endParaRPr lang="en-US" sz="1200" dirty="0"/>
          </a:p>
        </p:txBody>
      </p:sp>
      <p:sp>
        <p:nvSpPr>
          <p:cNvPr id="10" name="Can 9"/>
          <p:cNvSpPr/>
          <p:nvPr/>
        </p:nvSpPr>
        <p:spPr>
          <a:xfrm>
            <a:off x="457200" y="4572000"/>
            <a:ext cx="1066800" cy="381000"/>
          </a:xfrm>
          <a:prstGeom prst="can">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Other</a:t>
            </a:r>
            <a:endParaRPr lang="en-US" sz="1200" dirty="0"/>
          </a:p>
        </p:txBody>
      </p:sp>
      <p:sp>
        <p:nvSpPr>
          <p:cNvPr id="12" name="Right Arrow 11"/>
          <p:cNvSpPr/>
          <p:nvPr/>
        </p:nvSpPr>
        <p:spPr>
          <a:xfrm>
            <a:off x="1752600" y="2933700"/>
            <a:ext cx="228600" cy="1562100"/>
          </a:xfrm>
          <a:prstGeom prst="rightArrow">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an 12"/>
          <p:cNvSpPr/>
          <p:nvPr/>
        </p:nvSpPr>
        <p:spPr>
          <a:xfrm>
            <a:off x="2057400" y="2667000"/>
            <a:ext cx="990600" cy="934257"/>
          </a:xfrm>
          <a:prstGeom prst="can">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Master Patient Profile</a:t>
            </a:r>
            <a:endParaRPr lang="en-US" sz="1400" dirty="0"/>
          </a:p>
        </p:txBody>
      </p:sp>
      <p:sp>
        <p:nvSpPr>
          <p:cNvPr id="14" name="Flowchart: Multidocument 13"/>
          <p:cNvSpPr/>
          <p:nvPr/>
        </p:nvSpPr>
        <p:spPr>
          <a:xfrm>
            <a:off x="3429000" y="2590800"/>
            <a:ext cx="1219200" cy="2171700"/>
          </a:xfrm>
          <a:prstGeom prst="flowChartMultidocumen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Clinical Rules Engine</a:t>
            </a:r>
            <a:endParaRPr lang="en-US" sz="1400" dirty="0"/>
          </a:p>
        </p:txBody>
      </p:sp>
      <p:sp>
        <p:nvSpPr>
          <p:cNvPr id="15" name="Right Arrow 14"/>
          <p:cNvSpPr/>
          <p:nvPr/>
        </p:nvSpPr>
        <p:spPr>
          <a:xfrm>
            <a:off x="3124200" y="3562350"/>
            <a:ext cx="533400" cy="323850"/>
          </a:xfrm>
          <a:prstGeom prst="rightArrow">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4953000" y="2400300"/>
            <a:ext cx="1600200" cy="255270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Wingdings" pitchFamily="2" charset="2"/>
              <a:buChar char="q"/>
            </a:pPr>
            <a:r>
              <a:rPr lang="en-US" sz="1200" dirty="0" smtClean="0"/>
              <a:t>Integrated Care </a:t>
            </a:r>
          </a:p>
          <a:p>
            <a:pPr marL="342900" indent="-342900">
              <a:buFont typeface="Wingdings" pitchFamily="2" charset="2"/>
              <a:buChar char="q"/>
            </a:pPr>
            <a:r>
              <a:rPr lang="en-US" sz="1200" dirty="0" smtClean="0"/>
              <a:t>Care Gaps</a:t>
            </a:r>
          </a:p>
          <a:p>
            <a:pPr marL="342900" indent="-342900">
              <a:buFont typeface="Wingdings" pitchFamily="2" charset="2"/>
              <a:buChar char="q"/>
            </a:pPr>
            <a:r>
              <a:rPr lang="en-US" sz="1200" dirty="0" smtClean="0"/>
              <a:t>Wellness Programs</a:t>
            </a:r>
          </a:p>
          <a:p>
            <a:pPr marL="342900" indent="-342900">
              <a:buFont typeface="Wingdings" pitchFamily="2" charset="2"/>
              <a:buChar char="q"/>
            </a:pPr>
            <a:r>
              <a:rPr lang="en-US" sz="1200" dirty="0" smtClean="0"/>
              <a:t>Drug Alerts</a:t>
            </a:r>
          </a:p>
          <a:p>
            <a:pPr marL="342900" indent="-342900">
              <a:buFont typeface="Wingdings" pitchFamily="2" charset="2"/>
              <a:buChar char="q"/>
            </a:pPr>
            <a:r>
              <a:rPr lang="en-US" sz="1200" dirty="0" smtClean="0"/>
              <a:t>Population Health Management</a:t>
            </a:r>
          </a:p>
          <a:p>
            <a:pPr marL="342900" indent="-342900">
              <a:buFont typeface="Wingdings" pitchFamily="2" charset="2"/>
              <a:buChar char="q"/>
            </a:pPr>
            <a:r>
              <a:rPr lang="en-US" sz="1200" dirty="0" smtClean="0"/>
              <a:t>Analytics &amp; Reporting</a:t>
            </a:r>
          </a:p>
          <a:p>
            <a:pPr marL="342900" indent="-342900">
              <a:buFont typeface="Wingdings" pitchFamily="2" charset="2"/>
              <a:buChar char="q"/>
            </a:pPr>
            <a:r>
              <a:rPr lang="en-US" sz="1200" dirty="0" smtClean="0"/>
              <a:t>Education</a:t>
            </a:r>
            <a:endParaRPr lang="en-US" sz="1200" dirty="0"/>
          </a:p>
        </p:txBody>
      </p:sp>
      <p:sp>
        <p:nvSpPr>
          <p:cNvPr id="17" name="Right Arrow 16"/>
          <p:cNvSpPr/>
          <p:nvPr/>
        </p:nvSpPr>
        <p:spPr>
          <a:xfrm>
            <a:off x="4572000" y="3562350"/>
            <a:ext cx="533400" cy="323850"/>
          </a:xfrm>
          <a:prstGeom prst="rightArrow">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609600" y="1219200"/>
            <a:ext cx="914400" cy="369332"/>
          </a:xfrm>
          <a:prstGeom prst="rect">
            <a:avLst/>
          </a:prstGeom>
          <a:noFill/>
        </p:spPr>
        <p:txBody>
          <a:bodyPr wrap="square" rtlCol="0">
            <a:spAutoFit/>
          </a:bodyPr>
          <a:lstStyle/>
          <a:p>
            <a:r>
              <a:rPr lang="en-US" b="1" dirty="0" smtClean="0"/>
              <a:t>Data</a:t>
            </a:r>
            <a:endParaRPr lang="en-US" b="1" dirty="0"/>
          </a:p>
        </p:txBody>
      </p:sp>
      <p:sp>
        <p:nvSpPr>
          <p:cNvPr id="22" name="Arc 21"/>
          <p:cNvSpPr/>
          <p:nvPr/>
        </p:nvSpPr>
        <p:spPr>
          <a:xfrm>
            <a:off x="1981200" y="1447800"/>
            <a:ext cx="4495800" cy="762000"/>
          </a:xfrm>
          <a:prstGeom prst="arc">
            <a:avLst>
              <a:gd name="adj1" fmla="val 10786612"/>
              <a:gd name="adj2" fmla="val 0"/>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TextBox 22"/>
          <p:cNvSpPr txBox="1"/>
          <p:nvPr/>
        </p:nvSpPr>
        <p:spPr>
          <a:xfrm>
            <a:off x="3581400" y="1219200"/>
            <a:ext cx="1828800" cy="369332"/>
          </a:xfrm>
          <a:prstGeom prst="rect">
            <a:avLst/>
          </a:prstGeom>
          <a:noFill/>
        </p:spPr>
        <p:txBody>
          <a:bodyPr wrap="square" rtlCol="0">
            <a:spAutoFit/>
          </a:bodyPr>
          <a:lstStyle/>
          <a:p>
            <a:r>
              <a:rPr lang="en-US" b="1" dirty="0" smtClean="0"/>
              <a:t>Information</a:t>
            </a:r>
            <a:endParaRPr lang="en-US" b="1" dirty="0"/>
          </a:p>
        </p:txBody>
      </p:sp>
      <p:sp>
        <p:nvSpPr>
          <p:cNvPr id="24" name="Arc 23"/>
          <p:cNvSpPr/>
          <p:nvPr/>
        </p:nvSpPr>
        <p:spPr>
          <a:xfrm>
            <a:off x="6629400" y="1447800"/>
            <a:ext cx="2286000" cy="762000"/>
          </a:xfrm>
          <a:prstGeom prst="arc">
            <a:avLst>
              <a:gd name="adj1" fmla="val 10856995"/>
              <a:gd name="adj2" fmla="val 21335900"/>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5" name="TextBox 24"/>
          <p:cNvSpPr txBox="1"/>
          <p:nvPr/>
        </p:nvSpPr>
        <p:spPr>
          <a:xfrm>
            <a:off x="7086600" y="1219200"/>
            <a:ext cx="1828800" cy="369332"/>
          </a:xfrm>
          <a:prstGeom prst="rect">
            <a:avLst/>
          </a:prstGeom>
          <a:noFill/>
        </p:spPr>
        <p:txBody>
          <a:bodyPr wrap="square" rtlCol="0">
            <a:spAutoFit/>
          </a:bodyPr>
          <a:lstStyle/>
          <a:p>
            <a:r>
              <a:rPr lang="en-US" b="1" dirty="0" smtClean="0"/>
              <a:t>Knowledge</a:t>
            </a:r>
            <a:endParaRPr lang="en-US" b="1" dirty="0"/>
          </a:p>
        </p:txBody>
      </p:sp>
      <p:sp>
        <p:nvSpPr>
          <p:cNvPr id="26" name="Right Arrow 25"/>
          <p:cNvSpPr/>
          <p:nvPr/>
        </p:nvSpPr>
        <p:spPr>
          <a:xfrm rot="20058618">
            <a:off x="6433167" y="2919009"/>
            <a:ext cx="533400" cy="323850"/>
          </a:xfrm>
          <a:prstGeom prst="rightArrow">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Arrow 26"/>
          <p:cNvSpPr/>
          <p:nvPr/>
        </p:nvSpPr>
        <p:spPr>
          <a:xfrm rot="1230381">
            <a:off x="6440625" y="4114800"/>
            <a:ext cx="533400" cy="323850"/>
          </a:xfrm>
          <a:prstGeom prst="rightArrow">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ight Arrow 27"/>
          <p:cNvSpPr/>
          <p:nvPr/>
        </p:nvSpPr>
        <p:spPr>
          <a:xfrm>
            <a:off x="6477000" y="3562350"/>
            <a:ext cx="533400" cy="323850"/>
          </a:xfrm>
          <a:prstGeom prst="rightArrow">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7467600" y="1828800"/>
            <a:ext cx="1143000" cy="571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Doctors</a:t>
            </a:r>
            <a:endParaRPr lang="en-US" sz="1200" b="1" dirty="0"/>
          </a:p>
        </p:txBody>
      </p:sp>
      <p:sp>
        <p:nvSpPr>
          <p:cNvPr id="31" name="Oval 30"/>
          <p:cNvSpPr/>
          <p:nvPr/>
        </p:nvSpPr>
        <p:spPr>
          <a:xfrm>
            <a:off x="7467600" y="2476500"/>
            <a:ext cx="1143000" cy="571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Nurses</a:t>
            </a:r>
            <a:endParaRPr lang="en-US" sz="1200" b="1" dirty="0"/>
          </a:p>
        </p:txBody>
      </p:sp>
      <p:sp>
        <p:nvSpPr>
          <p:cNvPr id="32" name="Oval 31"/>
          <p:cNvSpPr/>
          <p:nvPr/>
        </p:nvSpPr>
        <p:spPr>
          <a:xfrm>
            <a:off x="7391400" y="3124200"/>
            <a:ext cx="1371600" cy="571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Pharmacists</a:t>
            </a:r>
            <a:endParaRPr lang="en-US" sz="1100" b="1" dirty="0"/>
          </a:p>
        </p:txBody>
      </p:sp>
      <p:sp>
        <p:nvSpPr>
          <p:cNvPr id="33" name="Oval 32"/>
          <p:cNvSpPr/>
          <p:nvPr/>
        </p:nvSpPr>
        <p:spPr>
          <a:xfrm>
            <a:off x="7467600" y="3771900"/>
            <a:ext cx="1143000" cy="571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Disease Manage - </a:t>
            </a:r>
            <a:r>
              <a:rPr lang="en-US" sz="1200" b="1" dirty="0" err="1" smtClean="0"/>
              <a:t>ment</a:t>
            </a:r>
            <a:endParaRPr lang="en-US" sz="1200" b="1" dirty="0"/>
          </a:p>
        </p:txBody>
      </p:sp>
      <p:sp>
        <p:nvSpPr>
          <p:cNvPr id="34" name="Oval 33"/>
          <p:cNvSpPr/>
          <p:nvPr/>
        </p:nvSpPr>
        <p:spPr>
          <a:xfrm>
            <a:off x="7467600" y="4419600"/>
            <a:ext cx="1143000" cy="571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Patients</a:t>
            </a:r>
            <a:endParaRPr lang="en-US" sz="1200" b="1" dirty="0"/>
          </a:p>
        </p:txBody>
      </p:sp>
      <p:sp>
        <p:nvSpPr>
          <p:cNvPr id="35" name="Oval 34"/>
          <p:cNvSpPr/>
          <p:nvPr/>
        </p:nvSpPr>
        <p:spPr>
          <a:xfrm>
            <a:off x="7467600" y="5067300"/>
            <a:ext cx="1143000" cy="571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Manage - </a:t>
            </a:r>
            <a:r>
              <a:rPr lang="en-US" sz="1200" b="1" dirty="0" err="1" smtClean="0"/>
              <a:t>ment</a:t>
            </a:r>
            <a:endParaRPr lang="en-US" sz="1200" b="1" dirty="0"/>
          </a:p>
        </p:txBody>
      </p:sp>
      <p:sp>
        <p:nvSpPr>
          <p:cNvPr id="19" name="Freeform 18"/>
          <p:cNvSpPr/>
          <p:nvPr/>
        </p:nvSpPr>
        <p:spPr>
          <a:xfrm>
            <a:off x="1323474" y="5329989"/>
            <a:ext cx="6003758" cy="1260645"/>
          </a:xfrm>
          <a:custGeom>
            <a:avLst/>
            <a:gdLst>
              <a:gd name="connsiteX0" fmla="*/ 6003758 w 6003758"/>
              <a:gd name="connsiteY0" fmla="*/ 84222 h 1260645"/>
              <a:gd name="connsiteX1" fmla="*/ 3765884 w 6003758"/>
              <a:gd name="connsiteY1" fmla="*/ 1118937 h 1260645"/>
              <a:gd name="connsiteX2" fmla="*/ 1395663 w 6003758"/>
              <a:gd name="connsiteY2" fmla="*/ 1130969 h 1260645"/>
              <a:gd name="connsiteX3" fmla="*/ 0 w 6003758"/>
              <a:gd name="connsiteY3" fmla="*/ 0 h 1260645"/>
            </a:gdLst>
            <a:ahLst/>
            <a:cxnLst>
              <a:cxn ang="0">
                <a:pos x="connsiteX0" y="connsiteY0"/>
              </a:cxn>
              <a:cxn ang="0">
                <a:pos x="connsiteX1" y="connsiteY1"/>
              </a:cxn>
              <a:cxn ang="0">
                <a:pos x="connsiteX2" y="connsiteY2"/>
              </a:cxn>
              <a:cxn ang="0">
                <a:pos x="connsiteX3" y="connsiteY3"/>
              </a:cxn>
            </a:cxnLst>
            <a:rect l="l" t="t" r="r" b="b"/>
            <a:pathLst>
              <a:path w="6003758" h="1260645">
                <a:moveTo>
                  <a:pt x="6003758" y="84222"/>
                </a:moveTo>
                <a:cubicBezTo>
                  <a:pt x="5268829" y="514350"/>
                  <a:pt x="4533900" y="944479"/>
                  <a:pt x="3765884" y="1118937"/>
                </a:cubicBezTo>
                <a:cubicBezTo>
                  <a:pt x="2997868" y="1293395"/>
                  <a:pt x="2023310" y="1317459"/>
                  <a:pt x="1395663" y="1130969"/>
                </a:cubicBezTo>
                <a:cubicBezTo>
                  <a:pt x="768016" y="944479"/>
                  <a:pt x="384008" y="472239"/>
                  <a:pt x="0" y="0"/>
                </a:cubicBezTo>
              </a:path>
            </a:pathLst>
          </a:custGeom>
          <a:noFill/>
          <a:ln w="38100">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Double Bracket 35"/>
          <p:cNvSpPr/>
          <p:nvPr/>
        </p:nvSpPr>
        <p:spPr>
          <a:xfrm>
            <a:off x="3048000" y="4876800"/>
            <a:ext cx="1638300" cy="1447800"/>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marL="171450" indent="-171450">
              <a:buFont typeface="Arial" pitchFamily="34" charset="0"/>
              <a:buChar char="•"/>
            </a:pPr>
            <a:r>
              <a:rPr lang="en-US" sz="1200" dirty="0"/>
              <a:t>Evidence Based Clinical Guidelines</a:t>
            </a:r>
          </a:p>
          <a:p>
            <a:pPr marL="171450" indent="-171450">
              <a:buFont typeface="Arial" pitchFamily="34" charset="0"/>
              <a:buChar char="•"/>
            </a:pPr>
            <a:r>
              <a:rPr lang="en-US" sz="1200" dirty="0"/>
              <a:t>Treatment Guidelines</a:t>
            </a:r>
          </a:p>
          <a:p>
            <a:pPr marL="171450" indent="-171450">
              <a:buFont typeface="Arial" pitchFamily="34" charset="0"/>
              <a:buChar char="•"/>
            </a:pPr>
            <a:r>
              <a:rPr lang="en-US" sz="1200" dirty="0"/>
              <a:t>Predictive Model</a:t>
            </a:r>
          </a:p>
          <a:p>
            <a:pPr algn="ctr"/>
            <a:endParaRPr lang="en-US" dirty="0"/>
          </a:p>
        </p:txBody>
      </p:sp>
      <p:sp>
        <p:nvSpPr>
          <p:cNvPr id="39" name="TextBox 38"/>
          <p:cNvSpPr txBox="1"/>
          <p:nvPr/>
        </p:nvSpPr>
        <p:spPr>
          <a:xfrm>
            <a:off x="5334000" y="5638800"/>
            <a:ext cx="1219200" cy="369332"/>
          </a:xfrm>
          <a:prstGeom prst="rect">
            <a:avLst/>
          </a:prstGeom>
          <a:noFill/>
        </p:spPr>
        <p:txBody>
          <a:bodyPr wrap="square" rtlCol="0">
            <a:spAutoFit/>
          </a:bodyPr>
          <a:lstStyle/>
          <a:p>
            <a:r>
              <a:rPr lang="en-US" b="1" dirty="0" smtClean="0"/>
              <a:t>Feedback</a:t>
            </a:r>
            <a:endParaRPr lang="en-US" b="1" dirty="0"/>
          </a:p>
        </p:txBody>
      </p:sp>
      <p:sp>
        <p:nvSpPr>
          <p:cNvPr id="40" name="TextBox 2"/>
          <p:cNvSpPr txBox="1">
            <a:spLocks noChangeArrowheads="1"/>
          </p:cNvSpPr>
          <p:nvPr/>
        </p:nvSpPr>
        <p:spPr bwMode="auto">
          <a:xfrm>
            <a:off x="381000" y="152400"/>
            <a:ext cx="8382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Palatino Linotype" pitchFamily="18" charset="0"/>
                <a:cs typeface="Arial" charset="0"/>
              </a:defRPr>
            </a:lvl1pPr>
            <a:lvl2pPr marL="742950" indent="-285750" eaLnBrk="0" hangingPunct="0">
              <a:defRPr>
                <a:solidFill>
                  <a:schemeClr val="tx1"/>
                </a:solidFill>
                <a:latin typeface="Palatino Linotype" pitchFamily="18" charset="0"/>
                <a:cs typeface="Arial" charset="0"/>
              </a:defRPr>
            </a:lvl2pPr>
            <a:lvl3pPr marL="1143000" indent="-228600" eaLnBrk="0" hangingPunct="0">
              <a:defRPr>
                <a:solidFill>
                  <a:schemeClr val="tx1"/>
                </a:solidFill>
                <a:latin typeface="Palatino Linotype" pitchFamily="18" charset="0"/>
                <a:cs typeface="Arial" charset="0"/>
              </a:defRPr>
            </a:lvl3pPr>
            <a:lvl4pPr marL="1600200" indent="-228600" eaLnBrk="0" hangingPunct="0">
              <a:defRPr>
                <a:solidFill>
                  <a:schemeClr val="tx1"/>
                </a:solidFill>
                <a:latin typeface="Palatino Linotype" pitchFamily="18" charset="0"/>
                <a:cs typeface="Arial" charset="0"/>
              </a:defRPr>
            </a:lvl4pPr>
            <a:lvl5pPr marL="2057400" indent="-228600" eaLnBrk="0" hangingPunct="0">
              <a:defRPr>
                <a:solidFill>
                  <a:schemeClr val="tx1"/>
                </a:solidFill>
                <a:latin typeface="Palatino Linotype" pitchFamily="18" charset="0"/>
                <a:cs typeface="Arial" charset="0"/>
              </a:defRPr>
            </a:lvl5pPr>
            <a:lvl6pPr marL="2514600" indent="-228600" eaLnBrk="0" fontAlgn="base" hangingPunct="0">
              <a:spcBef>
                <a:spcPct val="0"/>
              </a:spcBef>
              <a:spcAft>
                <a:spcPct val="0"/>
              </a:spcAft>
              <a:defRPr>
                <a:solidFill>
                  <a:schemeClr val="tx1"/>
                </a:solidFill>
                <a:latin typeface="Palatino Linotype" pitchFamily="18" charset="0"/>
                <a:cs typeface="Arial" charset="0"/>
              </a:defRPr>
            </a:lvl6pPr>
            <a:lvl7pPr marL="2971800" indent="-228600" eaLnBrk="0" fontAlgn="base" hangingPunct="0">
              <a:spcBef>
                <a:spcPct val="0"/>
              </a:spcBef>
              <a:spcAft>
                <a:spcPct val="0"/>
              </a:spcAft>
              <a:defRPr>
                <a:solidFill>
                  <a:schemeClr val="tx1"/>
                </a:solidFill>
                <a:latin typeface="Palatino Linotype" pitchFamily="18" charset="0"/>
                <a:cs typeface="Arial" charset="0"/>
              </a:defRPr>
            </a:lvl7pPr>
            <a:lvl8pPr marL="3429000" indent="-228600" eaLnBrk="0" fontAlgn="base" hangingPunct="0">
              <a:spcBef>
                <a:spcPct val="0"/>
              </a:spcBef>
              <a:spcAft>
                <a:spcPct val="0"/>
              </a:spcAft>
              <a:defRPr>
                <a:solidFill>
                  <a:schemeClr val="tx1"/>
                </a:solidFill>
                <a:latin typeface="Palatino Linotype" pitchFamily="18" charset="0"/>
                <a:cs typeface="Arial" charset="0"/>
              </a:defRPr>
            </a:lvl8pPr>
            <a:lvl9pPr marL="3886200" indent="-228600" eaLnBrk="0" fontAlgn="base" hangingPunct="0">
              <a:spcBef>
                <a:spcPct val="0"/>
              </a:spcBef>
              <a:spcAft>
                <a:spcPct val="0"/>
              </a:spcAft>
              <a:defRPr>
                <a:solidFill>
                  <a:schemeClr val="tx1"/>
                </a:solidFill>
                <a:latin typeface="Palatino Linotype" pitchFamily="18" charset="0"/>
                <a:cs typeface="Arial" charset="0"/>
              </a:defRPr>
            </a:lvl9pPr>
          </a:lstStyle>
          <a:p>
            <a:pPr eaLnBrk="1" hangingPunct="1"/>
            <a:r>
              <a:rPr lang="en-US" sz="3200" dirty="0" smtClean="0">
                <a:solidFill>
                  <a:schemeClr val="tx2"/>
                </a:solidFill>
              </a:rPr>
              <a:t>Data Integration </a:t>
            </a:r>
            <a:endParaRPr lang="en-US" sz="3200" dirty="0">
              <a:solidFill>
                <a:schemeClr val="tx2"/>
              </a:solidFill>
            </a:endParaRPr>
          </a:p>
        </p:txBody>
      </p:sp>
      <p:sp>
        <p:nvSpPr>
          <p:cNvPr id="37" name="Footer Placeholder 1"/>
          <p:cNvSpPr>
            <a:spLocks noGrp="1"/>
          </p:cNvSpPr>
          <p:nvPr>
            <p:ph type="ftr" sz="quarter" idx="11"/>
          </p:nvPr>
        </p:nvSpPr>
        <p:spPr>
          <a:xfrm>
            <a:off x="609600" y="6356350"/>
            <a:ext cx="2847975" cy="365125"/>
          </a:xfrm>
        </p:spPr>
        <p:txBody>
          <a:bodyPr/>
          <a:lstStyle/>
          <a:p>
            <a:pPr>
              <a:defRPr/>
            </a:pPr>
            <a:r>
              <a:rPr lang="en-US" dirty="0" smtClean="0"/>
              <a:t>www.medisoftanalytics.com</a:t>
            </a:r>
            <a:endParaRPr lang="en-US" dirty="0"/>
          </a:p>
        </p:txBody>
      </p:sp>
      <p:sp>
        <p:nvSpPr>
          <p:cNvPr id="41" name="Can 40"/>
          <p:cNvSpPr/>
          <p:nvPr/>
        </p:nvSpPr>
        <p:spPr>
          <a:xfrm>
            <a:off x="2057400" y="3637743"/>
            <a:ext cx="990600" cy="934257"/>
          </a:xfrm>
          <a:prstGeom prst="ca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Disease Registry</a:t>
            </a:r>
            <a:endParaRPr lang="en-US" sz="1400" dirty="0"/>
          </a:p>
        </p:txBody>
      </p:sp>
    </p:spTree>
    <p:extLst>
      <p:ext uri="{BB962C8B-B14F-4D97-AF65-F5344CB8AC3E}">
        <p14:creationId xmlns:p14="http://schemas.microsoft.com/office/powerpoint/2010/main" val="27792289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www.medisoftanalytics.com</a:t>
            </a:r>
            <a:endParaRPr lang="en-US" dirty="0"/>
          </a:p>
        </p:txBody>
      </p:sp>
      <p:sp>
        <p:nvSpPr>
          <p:cNvPr id="3" name="Slide Number Placeholder 2"/>
          <p:cNvSpPr>
            <a:spLocks noGrp="1"/>
          </p:cNvSpPr>
          <p:nvPr>
            <p:ph type="sldNum" sz="quarter" idx="12"/>
          </p:nvPr>
        </p:nvSpPr>
        <p:spPr/>
        <p:txBody>
          <a:bodyPr/>
          <a:lstStyle/>
          <a:p>
            <a:pPr>
              <a:defRPr/>
            </a:pPr>
            <a:fld id="{C3A443BE-8E37-4584-A55B-81C207E0400F}" type="slidenum">
              <a:rPr lang="en-US" smtClean="0"/>
              <a:pPr>
                <a:defRPr/>
              </a:pPr>
              <a:t>11</a:t>
            </a:fld>
            <a:endParaRPr lang="en-US" dirty="0"/>
          </a:p>
        </p:txBody>
      </p:sp>
      <p:sp>
        <p:nvSpPr>
          <p:cNvPr id="4" name="TextBox 3"/>
          <p:cNvSpPr txBox="1"/>
          <p:nvPr/>
        </p:nvSpPr>
        <p:spPr>
          <a:xfrm>
            <a:off x="762000" y="2209800"/>
            <a:ext cx="7696200" cy="830997"/>
          </a:xfrm>
          <a:prstGeom prst="rect">
            <a:avLst/>
          </a:prstGeom>
          <a:noFill/>
        </p:spPr>
        <p:txBody>
          <a:bodyPr wrap="square" rtlCol="0">
            <a:spAutoFit/>
          </a:bodyPr>
          <a:lstStyle/>
          <a:p>
            <a:r>
              <a:rPr lang="en-US" sz="4800" dirty="0" smtClean="0">
                <a:solidFill>
                  <a:schemeClr val="tx2"/>
                </a:solidFill>
              </a:rPr>
              <a:t>APPLICTION DEMO.</a:t>
            </a:r>
            <a:endParaRPr lang="en-US" sz="4800" dirty="0">
              <a:solidFill>
                <a:schemeClr val="tx2"/>
              </a:solidFill>
            </a:endParaRPr>
          </a:p>
        </p:txBody>
      </p:sp>
    </p:spTree>
    <p:extLst>
      <p:ext uri="{BB962C8B-B14F-4D97-AF65-F5344CB8AC3E}">
        <p14:creationId xmlns:p14="http://schemas.microsoft.com/office/powerpoint/2010/main" val="24610575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www.medisoftanalytics.com</a:t>
            </a:r>
            <a:endParaRPr lang="en-US" dirty="0"/>
          </a:p>
        </p:txBody>
      </p:sp>
      <p:sp>
        <p:nvSpPr>
          <p:cNvPr id="3" name="Slide Number Placeholder 2"/>
          <p:cNvSpPr>
            <a:spLocks noGrp="1"/>
          </p:cNvSpPr>
          <p:nvPr>
            <p:ph type="sldNum" sz="quarter" idx="12"/>
          </p:nvPr>
        </p:nvSpPr>
        <p:spPr/>
        <p:txBody>
          <a:bodyPr/>
          <a:lstStyle/>
          <a:p>
            <a:pPr>
              <a:defRPr/>
            </a:pPr>
            <a:fld id="{C3A443BE-8E37-4584-A55B-81C207E0400F}" type="slidenum">
              <a:rPr lang="en-US" smtClean="0"/>
              <a:pPr>
                <a:defRPr/>
              </a:pPr>
              <a:t>12</a:t>
            </a:fld>
            <a:endParaRPr lang="en-US" dirty="0"/>
          </a:p>
        </p:txBody>
      </p:sp>
      <p:sp>
        <p:nvSpPr>
          <p:cNvPr id="4" name="Rectangle 3"/>
          <p:cNvSpPr/>
          <p:nvPr/>
        </p:nvSpPr>
        <p:spPr>
          <a:xfrm>
            <a:off x="1143000" y="1447800"/>
            <a:ext cx="6096000" cy="3945696"/>
          </a:xfrm>
          <a:prstGeom prst="rect">
            <a:avLst/>
          </a:prstGeom>
        </p:spPr>
        <p:txBody>
          <a:bodyPr wrap="square">
            <a:spAutoFit/>
          </a:bodyPr>
          <a:lstStyle/>
          <a:p>
            <a:pPr marL="457200" algn="ctr">
              <a:lnSpc>
                <a:spcPct val="115000"/>
              </a:lnSpc>
              <a:spcBef>
                <a:spcPts val="0"/>
              </a:spcBef>
              <a:spcAft>
                <a:spcPts val="0"/>
              </a:spcAft>
              <a:defRPr/>
            </a:pPr>
            <a:r>
              <a:rPr lang="en-US" sz="2800" b="1" dirty="0" err="1" smtClean="0">
                <a:solidFill>
                  <a:schemeClr val="tx2"/>
                </a:solidFill>
                <a:latin typeface="+mn-lt"/>
                <a:ea typeface="Calibri"/>
                <a:cs typeface="Times New Roman"/>
              </a:rPr>
              <a:t>MedisoftRx</a:t>
            </a:r>
            <a:endParaRPr lang="en-US" sz="2800" dirty="0">
              <a:solidFill>
                <a:schemeClr val="tx2"/>
              </a:solidFill>
              <a:latin typeface="+mn-lt"/>
              <a:ea typeface="Calibri"/>
              <a:cs typeface="Times New Roman"/>
            </a:endParaRPr>
          </a:p>
          <a:p>
            <a:pPr marL="457200" algn="ctr">
              <a:lnSpc>
                <a:spcPct val="115000"/>
              </a:lnSpc>
              <a:spcBef>
                <a:spcPts val="0"/>
              </a:spcBef>
              <a:spcAft>
                <a:spcPts val="0"/>
              </a:spcAft>
              <a:defRPr/>
            </a:pPr>
            <a:r>
              <a:rPr lang="en-US" sz="2800" dirty="0" smtClean="0">
                <a:solidFill>
                  <a:schemeClr val="tx2"/>
                </a:solidFill>
                <a:latin typeface="+mn-lt"/>
                <a:ea typeface="Calibri"/>
                <a:cs typeface="Times New Roman"/>
              </a:rPr>
              <a:t>1013  Peter Christian Circle</a:t>
            </a:r>
            <a:endParaRPr lang="en-US" sz="2800" dirty="0">
              <a:solidFill>
                <a:schemeClr val="tx2"/>
              </a:solidFill>
              <a:latin typeface="+mn-lt"/>
              <a:ea typeface="Calibri"/>
              <a:cs typeface="Times New Roman"/>
            </a:endParaRPr>
          </a:p>
          <a:p>
            <a:pPr marL="457200" algn="ctr">
              <a:lnSpc>
                <a:spcPct val="115000"/>
              </a:lnSpc>
              <a:spcBef>
                <a:spcPts val="0"/>
              </a:spcBef>
              <a:spcAft>
                <a:spcPts val="0"/>
              </a:spcAft>
              <a:defRPr/>
            </a:pPr>
            <a:r>
              <a:rPr lang="en-US" sz="2800" dirty="0" smtClean="0">
                <a:solidFill>
                  <a:schemeClr val="tx2"/>
                </a:solidFill>
                <a:latin typeface="+mn-lt"/>
                <a:ea typeface="Calibri"/>
                <a:cs typeface="Times New Roman"/>
              </a:rPr>
              <a:t>Corona, </a:t>
            </a:r>
            <a:r>
              <a:rPr lang="en-US" sz="2800" dirty="0">
                <a:solidFill>
                  <a:schemeClr val="tx2"/>
                </a:solidFill>
                <a:latin typeface="+mn-lt"/>
                <a:ea typeface="Calibri"/>
                <a:cs typeface="Times New Roman"/>
              </a:rPr>
              <a:t>CA  </a:t>
            </a:r>
            <a:r>
              <a:rPr lang="en-US" sz="2800" dirty="0" smtClean="0">
                <a:solidFill>
                  <a:schemeClr val="tx2"/>
                </a:solidFill>
                <a:latin typeface="+mn-lt"/>
                <a:ea typeface="Calibri"/>
                <a:cs typeface="Times New Roman"/>
              </a:rPr>
              <a:t>92881</a:t>
            </a:r>
            <a:endParaRPr lang="en-US" sz="2800" dirty="0">
              <a:solidFill>
                <a:schemeClr val="tx2"/>
              </a:solidFill>
              <a:latin typeface="+mn-lt"/>
              <a:ea typeface="Calibri"/>
              <a:cs typeface="Times New Roman"/>
            </a:endParaRPr>
          </a:p>
          <a:p>
            <a:pPr marL="457200" algn="ctr">
              <a:lnSpc>
                <a:spcPct val="115000"/>
              </a:lnSpc>
              <a:spcBef>
                <a:spcPts val="0"/>
              </a:spcBef>
              <a:spcAft>
                <a:spcPts val="1000"/>
              </a:spcAft>
              <a:defRPr/>
            </a:pPr>
            <a:r>
              <a:rPr lang="en-US" sz="2800" dirty="0" smtClean="0">
                <a:solidFill>
                  <a:schemeClr val="tx2"/>
                </a:solidFill>
                <a:latin typeface="+mn-lt"/>
                <a:ea typeface="Calibri"/>
                <a:cs typeface="Times New Roman"/>
              </a:rPr>
              <a:t>+1 951-737-9331</a:t>
            </a:r>
          </a:p>
          <a:p>
            <a:pPr marL="457200" algn="ctr">
              <a:lnSpc>
                <a:spcPct val="115000"/>
              </a:lnSpc>
              <a:spcBef>
                <a:spcPts val="0"/>
              </a:spcBef>
              <a:spcAft>
                <a:spcPts val="1000"/>
              </a:spcAft>
              <a:defRPr/>
            </a:pPr>
            <a:r>
              <a:rPr lang="en-US" sz="2800" dirty="0">
                <a:solidFill>
                  <a:schemeClr val="tx2"/>
                </a:solidFill>
                <a:latin typeface="+mn-lt"/>
                <a:ea typeface="Calibri"/>
                <a:cs typeface="Times New Roman"/>
              </a:rPr>
              <a:t>e</a:t>
            </a:r>
            <a:r>
              <a:rPr lang="en-US" sz="2800" dirty="0" smtClean="0">
                <a:solidFill>
                  <a:schemeClr val="tx2"/>
                </a:solidFill>
                <a:latin typeface="+mn-lt"/>
                <a:ea typeface="Calibri"/>
                <a:cs typeface="Times New Roman"/>
              </a:rPr>
              <a:t>mail: </a:t>
            </a:r>
            <a:r>
              <a:rPr lang="en-US" sz="2800" dirty="0" smtClean="0">
                <a:solidFill>
                  <a:schemeClr val="tx2"/>
                </a:solidFill>
                <a:latin typeface="+mn-lt"/>
                <a:ea typeface="Calibri"/>
                <a:cs typeface="Times New Roman"/>
                <a:hlinkClick r:id="rId2"/>
              </a:rPr>
              <a:t>info@medisoftrx.com</a:t>
            </a:r>
            <a:endParaRPr lang="en-US" sz="2800" dirty="0" smtClean="0">
              <a:solidFill>
                <a:schemeClr val="tx2"/>
              </a:solidFill>
              <a:latin typeface="+mn-lt"/>
              <a:ea typeface="Calibri"/>
              <a:cs typeface="Times New Roman"/>
            </a:endParaRPr>
          </a:p>
          <a:p>
            <a:pPr marL="457200" algn="ctr">
              <a:lnSpc>
                <a:spcPct val="115000"/>
              </a:lnSpc>
              <a:spcBef>
                <a:spcPts val="0"/>
              </a:spcBef>
              <a:spcAft>
                <a:spcPts val="1000"/>
              </a:spcAft>
              <a:defRPr/>
            </a:pPr>
            <a:r>
              <a:rPr lang="en-US" sz="2800" dirty="0" smtClean="0">
                <a:solidFill>
                  <a:schemeClr val="tx2"/>
                </a:solidFill>
                <a:latin typeface="+mn-lt"/>
                <a:ea typeface="Calibri"/>
                <a:cs typeface="Times New Roman"/>
                <a:hlinkClick r:id="rId3"/>
              </a:rPr>
              <a:t>www.medisoftanalytics.com</a:t>
            </a:r>
            <a:endParaRPr lang="en-US" sz="2800" dirty="0" smtClean="0">
              <a:solidFill>
                <a:schemeClr val="tx2"/>
              </a:solidFill>
              <a:latin typeface="+mn-lt"/>
              <a:ea typeface="Calibri"/>
              <a:cs typeface="Times New Roman"/>
            </a:endParaRPr>
          </a:p>
          <a:p>
            <a:pPr marL="457200" algn="ctr">
              <a:lnSpc>
                <a:spcPct val="115000"/>
              </a:lnSpc>
              <a:spcBef>
                <a:spcPts val="0"/>
              </a:spcBef>
              <a:spcAft>
                <a:spcPts val="1000"/>
              </a:spcAft>
              <a:defRPr/>
            </a:pPr>
            <a:endParaRPr lang="en-US" sz="2800" dirty="0">
              <a:solidFill>
                <a:schemeClr val="tx2"/>
              </a:solidFill>
              <a:latin typeface="+mn-lt"/>
              <a:ea typeface="Calibri"/>
              <a:cs typeface="Times New Roman"/>
            </a:endParaRPr>
          </a:p>
        </p:txBody>
      </p:sp>
      <p:sp>
        <p:nvSpPr>
          <p:cNvPr id="5" name="Title 1"/>
          <p:cNvSpPr txBox="1">
            <a:spLocks/>
          </p:cNvSpPr>
          <p:nvPr/>
        </p:nvSpPr>
        <p:spPr>
          <a:xfrm>
            <a:off x="457200" y="76200"/>
            <a:ext cx="8229600" cy="762000"/>
          </a:xfrm>
          <a:prstGeom prst="rect">
            <a:avLst/>
          </a:prstGeom>
        </p:spPr>
        <p:txBody>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gn="l" fontAlgn="auto">
              <a:spcAft>
                <a:spcPts val="0"/>
              </a:spcAft>
              <a:defRPr/>
            </a:pPr>
            <a:r>
              <a:rPr lang="en-US" sz="3200" dirty="0" smtClean="0"/>
              <a:t>Contact:</a:t>
            </a:r>
            <a:endParaRPr lang="en-US" sz="3200" dirty="0"/>
          </a:p>
          <a:p>
            <a:pPr algn="l" fontAlgn="auto">
              <a:spcAft>
                <a:spcPts val="0"/>
              </a:spcAft>
              <a:defRPr/>
            </a:pPr>
            <a:r>
              <a:rPr lang="en-US" sz="3200" dirty="0" smtClean="0"/>
              <a:t>  </a:t>
            </a:r>
          </a:p>
          <a:p>
            <a:pPr algn="l" fontAlgn="auto">
              <a:spcAft>
                <a:spcPts val="0"/>
              </a:spcAft>
              <a:defRPr/>
            </a:pPr>
            <a:r>
              <a:rPr lang="en-US" sz="3200" dirty="0" smtClean="0"/>
              <a:t> </a:t>
            </a:r>
            <a:endParaRPr lang="en-US" sz="3200" dirty="0"/>
          </a:p>
        </p:txBody>
      </p:sp>
    </p:spTree>
    <p:extLst>
      <p:ext uri="{BB962C8B-B14F-4D97-AF65-F5344CB8AC3E}">
        <p14:creationId xmlns:p14="http://schemas.microsoft.com/office/powerpoint/2010/main" val="2776776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13"/>
          <p:cNvGrpSpPr>
            <a:grpSpLocks/>
          </p:cNvGrpSpPr>
          <p:nvPr/>
        </p:nvGrpSpPr>
        <p:grpSpPr bwMode="auto">
          <a:xfrm>
            <a:off x="1588" y="909638"/>
            <a:ext cx="9144000" cy="5948362"/>
            <a:chOff x="0" y="0"/>
            <a:chExt cx="5760" cy="3747"/>
          </a:xfrm>
        </p:grpSpPr>
        <p:sp>
          <p:nvSpPr>
            <p:cNvPr id="7193" name="Rectangle 2"/>
            <p:cNvSpPr>
              <a:spLocks noChangeArrowheads="1"/>
            </p:cNvSpPr>
            <p:nvPr/>
          </p:nvSpPr>
          <p:spPr bwMode="gray">
            <a:xfrm flipV="1">
              <a:off x="0" y="0"/>
              <a:ext cx="5760" cy="165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lIns="90000" tIns="90000" rIns="72000" bIns="90000" anchor="ctr"/>
            <a:lstStyle/>
            <a:p>
              <a:pPr algn="ctr" eaLnBrk="0" hangingPunct="0"/>
              <a:endParaRPr lang="en-US">
                <a:solidFill>
                  <a:schemeClr val="bg1"/>
                </a:solidFill>
              </a:endParaRPr>
            </a:p>
          </p:txBody>
        </p:sp>
        <p:sp>
          <p:nvSpPr>
            <p:cNvPr id="7194" name="Rectangle 3"/>
            <p:cNvSpPr>
              <a:spLocks noChangeArrowheads="1"/>
            </p:cNvSpPr>
            <p:nvPr/>
          </p:nvSpPr>
          <p:spPr bwMode="gray">
            <a:xfrm>
              <a:off x="0" y="1842"/>
              <a:ext cx="5760" cy="928"/>
            </a:xfrm>
            <a:prstGeom prst="rect">
              <a:avLst/>
            </a:prstGeom>
            <a:gradFill rotWithShape="1">
              <a:gsLst>
                <a:gs pos="0">
                  <a:srgbClr val="5F5F5F"/>
                </a:gs>
                <a:gs pos="100000">
                  <a:srgbClr val="DDDDDD"/>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000" tIns="90000" rIns="72000" bIns="90000" anchor="ctr"/>
            <a:lstStyle/>
            <a:p>
              <a:pPr algn="ctr" eaLnBrk="0" hangingPunct="0"/>
              <a:endParaRPr lang="en-US">
                <a:solidFill>
                  <a:schemeClr val="bg1"/>
                </a:solidFill>
              </a:endParaRPr>
            </a:p>
          </p:txBody>
        </p:sp>
        <p:sp>
          <p:nvSpPr>
            <p:cNvPr id="7195" name="Rectangle 16"/>
            <p:cNvSpPr>
              <a:spLocks noChangeArrowheads="1"/>
            </p:cNvSpPr>
            <p:nvPr/>
          </p:nvSpPr>
          <p:spPr bwMode="gray">
            <a:xfrm flipV="1">
              <a:off x="0" y="1603"/>
              <a:ext cx="5760" cy="246"/>
            </a:xfrm>
            <a:prstGeom prst="rect">
              <a:avLst/>
            </a:prstGeom>
            <a:gradFill rotWithShape="1">
              <a:gsLst>
                <a:gs pos="0">
                  <a:srgbClr val="5F5F5F"/>
                </a:gs>
                <a:gs pos="100000">
                  <a:srgbClr val="0000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lIns="90000" tIns="90000" rIns="72000" bIns="90000" anchor="ctr"/>
            <a:lstStyle/>
            <a:p>
              <a:pPr algn="ctr" eaLnBrk="0" hangingPunct="0"/>
              <a:endParaRPr lang="en-US">
                <a:solidFill>
                  <a:schemeClr val="bg1"/>
                </a:solidFill>
              </a:endParaRPr>
            </a:p>
          </p:txBody>
        </p:sp>
        <p:sp>
          <p:nvSpPr>
            <p:cNvPr id="7196" name="Rectangle 5"/>
            <p:cNvSpPr>
              <a:spLocks noChangeArrowheads="1"/>
            </p:cNvSpPr>
            <p:nvPr/>
          </p:nvSpPr>
          <p:spPr bwMode="gray">
            <a:xfrm flipV="1">
              <a:off x="0" y="2762"/>
              <a:ext cx="5760" cy="985"/>
            </a:xfrm>
            <a:prstGeom prst="rect">
              <a:avLst/>
            </a:prstGeom>
            <a:gradFill rotWithShape="1">
              <a:gsLst>
                <a:gs pos="0">
                  <a:srgbClr val="FFFFFF"/>
                </a:gs>
                <a:gs pos="100000">
                  <a:srgbClr val="DDDDDD"/>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lIns="90000" tIns="90000" rIns="72000" bIns="90000" anchor="ctr"/>
            <a:lstStyle/>
            <a:p>
              <a:pPr algn="ctr" eaLnBrk="0" hangingPunct="0"/>
              <a:endParaRPr lang="en-US">
                <a:solidFill>
                  <a:schemeClr val="bg1"/>
                </a:solidFill>
              </a:endParaRPr>
            </a:p>
          </p:txBody>
        </p:sp>
      </p:grpSp>
      <p:pic>
        <p:nvPicPr>
          <p:cNvPr id="7171" name="Picture 74"/>
          <p:cNvPicPr>
            <a:picLocks noChangeAspect="1" noChangeArrowheads="1"/>
          </p:cNvPicPr>
          <p:nvPr/>
        </p:nvPicPr>
        <p:blipFill>
          <a:blip r:embed="rId3" cstate="print">
            <a:lum bright="24000"/>
            <a:extLst>
              <a:ext uri="{28A0092B-C50C-407E-A947-70E740481C1C}">
                <a14:useLocalDpi xmlns:a14="http://schemas.microsoft.com/office/drawing/2010/main" val="0"/>
              </a:ext>
            </a:extLst>
          </a:blip>
          <a:srcRect/>
          <a:stretch>
            <a:fillRect/>
          </a:stretch>
        </p:blipFill>
        <p:spPr bwMode="auto">
          <a:xfrm>
            <a:off x="7966075" y="4613275"/>
            <a:ext cx="892175"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172" name="Group 26"/>
          <p:cNvGrpSpPr>
            <a:grpSpLocks/>
          </p:cNvGrpSpPr>
          <p:nvPr/>
        </p:nvGrpSpPr>
        <p:grpSpPr bwMode="auto">
          <a:xfrm>
            <a:off x="1204913" y="1335088"/>
            <a:ext cx="2339975" cy="5522912"/>
            <a:chOff x="6408" y="661"/>
            <a:chExt cx="1718" cy="4055"/>
          </a:xfrm>
        </p:grpSpPr>
        <p:sp>
          <p:nvSpPr>
            <p:cNvPr id="7186" name="Freeform 27"/>
            <p:cNvSpPr>
              <a:spLocks/>
            </p:cNvSpPr>
            <p:nvPr/>
          </p:nvSpPr>
          <p:spPr bwMode="auto">
            <a:xfrm flipH="1">
              <a:off x="6410" y="3798"/>
              <a:ext cx="580" cy="918"/>
            </a:xfrm>
            <a:custGeom>
              <a:avLst/>
              <a:gdLst>
                <a:gd name="T0" fmla="*/ 12544 w 290"/>
                <a:gd name="T1" fmla="*/ 23168 h 459"/>
                <a:gd name="T2" fmla="*/ 12480 w 290"/>
                <a:gd name="T3" fmla="*/ 19968 h 459"/>
                <a:gd name="T4" fmla="*/ 15424 w 290"/>
                <a:gd name="T5" fmla="*/ 11392 h 459"/>
                <a:gd name="T6" fmla="*/ 16000 w 290"/>
                <a:gd name="T7" fmla="*/ 8640 h 459"/>
                <a:gd name="T8" fmla="*/ 17984 w 290"/>
                <a:gd name="T9" fmla="*/ 6464 h 459"/>
                <a:gd name="T10" fmla="*/ 16768 w 290"/>
                <a:gd name="T11" fmla="*/ 4160 h 459"/>
                <a:gd name="T12" fmla="*/ 12544 w 290"/>
                <a:gd name="T13" fmla="*/ 704 h 459"/>
                <a:gd name="T14" fmla="*/ 11392 w 290"/>
                <a:gd name="T15" fmla="*/ 3392 h 459"/>
                <a:gd name="T16" fmla="*/ 10048 w 290"/>
                <a:gd name="T17" fmla="*/ 6016 h 459"/>
                <a:gd name="T18" fmla="*/ 7936 w 290"/>
                <a:gd name="T19" fmla="*/ 6336 h 459"/>
                <a:gd name="T20" fmla="*/ 8832 w 290"/>
                <a:gd name="T21" fmla="*/ 4160 h 459"/>
                <a:gd name="T22" fmla="*/ 6272 w 290"/>
                <a:gd name="T23" fmla="*/ 1472 h 459"/>
                <a:gd name="T24" fmla="*/ 3136 w 290"/>
                <a:gd name="T25" fmla="*/ 4288 h 459"/>
                <a:gd name="T26" fmla="*/ 3264 w 290"/>
                <a:gd name="T27" fmla="*/ 6592 h 459"/>
                <a:gd name="T28" fmla="*/ 3264 w 290"/>
                <a:gd name="T29" fmla="*/ 6976 h 459"/>
                <a:gd name="T30" fmla="*/ 1856 w 290"/>
                <a:gd name="T31" fmla="*/ 12672 h 459"/>
                <a:gd name="T32" fmla="*/ 2944 w 290"/>
                <a:gd name="T33" fmla="*/ 15360 h 459"/>
                <a:gd name="T34" fmla="*/ 3968 w 290"/>
                <a:gd name="T35" fmla="*/ 16768 h 459"/>
                <a:gd name="T36" fmla="*/ 128 w 290"/>
                <a:gd name="T37" fmla="*/ 26624 h 459"/>
                <a:gd name="T38" fmla="*/ 0 w 290"/>
                <a:gd name="T39" fmla="*/ 29376 h 459"/>
                <a:gd name="T40" fmla="*/ 13184 w 290"/>
                <a:gd name="T41" fmla="*/ 29376 h 459"/>
                <a:gd name="T42" fmla="*/ 12544 w 290"/>
                <a:gd name="T43" fmla="*/ 23168 h 45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90"/>
                <a:gd name="T67" fmla="*/ 0 h 459"/>
                <a:gd name="T68" fmla="*/ 290 w 290"/>
                <a:gd name="T69" fmla="*/ 459 h 45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90" h="459">
                  <a:moveTo>
                    <a:pt x="196" y="362"/>
                  </a:moveTo>
                  <a:cubicBezTo>
                    <a:pt x="186" y="328"/>
                    <a:pt x="195" y="312"/>
                    <a:pt x="195" y="312"/>
                  </a:cubicBezTo>
                  <a:cubicBezTo>
                    <a:pt x="220" y="281"/>
                    <a:pt x="241" y="178"/>
                    <a:pt x="241" y="178"/>
                  </a:cubicBezTo>
                  <a:cubicBezTo>
                    <a:pt x="244" y="136"/>
                    <a:pt x="250" y="135"/>
                    <a:pt x="250" y="135"/>
                  </a:cubicBezTo>
                  <a:cubicBezTo>
                    <a:pt x="281" y="101"/>
                    <a:pt x="281" y="101"/>
                    <a:pt x="281" y="101"/>
                  </a:cubicBezTo>
                  <a:cubicBezTo>
                    <a:pt x="290" y="86"/>
                    <a:pt x="262" y="65"/>
                    <a:pt x="262" y="65"/>
                  </a:cubicBezTo>
                  <a:cubicBezTo>
                    <a:pt x="196" y="11"/>
                    <a:pt x="196" y="11"/>
                    <a:pt x="196" y="11"/>
                  </a:cubicBezTo>
                  <a:cubicBezTo>
                    <a:pt x="173" y="0"/>
                    <a:pt x="178" y="53"/>
                    <a:pt x="178" y="53"/>
                  </a:cubicBezTo>
                  <a:cubicBezTo>
                    <a:pt x="177" y="83"/>
                    <a:pt x="157" y="94"/>
                    <a:pt x="157" y="94"/>
                  </a:cubicBezTo>
                  <a:cubicBezTo>
                    <a:pt x="117" y="133"/>
                    <a:pt x="124" y="99"/>
                    <a:pt x="124" y="99"/>
                  </a:cubicBezTo>
                  <a:cubicBezTo>
                    <a:pt x="138" y="65"/>
                    <a:pt x="138" y="65"/>
                    <a:pt x="138" y="65"/>
                  </a:cubicBezTo>
                  <a:cubicBezTo>
                    <a:pt x="144" y="24"/>
                    <a:pt x="98" y="23"/>
                    <a:pt x="98" y="23"/>
                  </a:cubicBezTo>
                  <a:cubicBezTo>
                    <a:pt x="47" y="20"/>
                    <a:pt x="49" y="67"/>
                    <a:pt x="49" y="67"/>
                  </a:cubicBezTo>
                  <a:cubicBezTo>
                    <a:pt x="40" y="78"/>
                    <a:pt x="51" y="103"/>
                    <a:pt x="51" y="103"/>
                  </a:cubicBezTo>
                  <a:cubicBezTo>
                    <a:pt x="55" y="107"/>
                    <a:pt x="51" y="109"/>
                    <a:pt x="51" y="109"/>
                  </a:cubicBezTo>
                  <a:cubicBezTo>
                    <a:pt x="24" y="128"/>
                    <a:pt x="29" y="198"/>
                    <a:pt x="29" y="198"/>
                  </a:cubicBezTo>
                  <a:cubicBezTo>
                    <a:pt x="31" y="224"/>
                    <a:pt x="46" y="240"/>
                    <a:pt x="46" y="240"/>
                  </a:cubicBezTo>
                  <a:cubicBezTo>
                    <a:pt x="63" y="247"/>
                    <a:pt x="62" y="262"/>
                    <a:pt x="62" y="262"/>
                  </a:cubicBezTo>
                  <a:cubicBezTo>
                    <a:pt x="31" y="305"/>
                    <a:pt x="2" y="416"/>
                    <a:pt x="2" y="416"/>
                  </a:cubicBezTo>
                  <a:cubicBezTo>
                    <a:pt x="0" y="459"/>
                    <a:pt x="0" y="459"/>
                    <a:pt x="0" y="459"/>
                  </a:cubicBezTo>
                  <a:cubicBezTo>
                    <a:pt x="206" y="459"/>
                    <a:pt x="206" y="459"/>
                    <a:pt x="206" y="459"/>
                  </a:cubicBezTo>
                  <a:lnTo>
                    <a:pt x="196" y="362"/>
                  </a:lnTo>
                  <a:close/>
                </a:path>
              </a:pathLst>
            </a:custGeom>
            <a:gradFill rotWithShape="1">
              <a:gsLst>
                <a:gs pos="0">
                  <a:srgbClr val="B7B7B7"/>
                </a:gs>
                <a:gs pos="100000">
                  <a:srgbClr val="FFFFFF"/>
                </a:gs>
              </a:gsLst>
              <a:lin ang="5400000" scaled="1"/>
            </a:gradFill>
            <a:ln w="9525">
              <a:solidFill>
                <a:schemeClr val="bg1"/>
              </a:solidFill>
              <a:round/>
              <a:headEnd/>
              <a:tailEnd/>
            </a:ln>
          </p:spPr>
          <p:txBody>
            <a:bodyPr/>
            <a:lstStyle/>
            <a:p>
              <a:endParaRPr lang="en-US"/>
            </a:p>
          </p:txBody>
        </p:sp>
        <p:grpSp>
          <p:nvGrpSpPr>
            <p:cNvPr id="7187" name="Group 28"/>
            <p:cNvGrpSpPr>
              <a:grpSpLocks/>
            </p:cNvGrpSpPr>
            <p:nvPr/>
          </p:nvGrpSpPr>
          <p:grpSpPr bwMode="auto">
            <a:xfrm>
              <a:off x="6408" y="661"/>
              <a:ext cx="1718" cy="3327"/>
              <a:chOff x="6408" y="661"/>
              <a:chExt cx="1718" cy="3327"/>
            </a:xfrm>
          </p:grpSpPr>
          <p:sp>
            <p:nvSpPr>
              <p:cNvPr id="7188" name="Freeform 29"/>
              <p:cNvSpPr>
                <a:spLocks/>
              </p:cNvSpPr>
              <p:nvPr/>
            </p:nvSpPr>
            <p:spPr bwMode="auto">
              <a:xfrm flipH="1">
                <a:off x="6408" y="661"/>
                <a:ext cx="1718" cy="3327"/>
              </a:xfrm>
              <a:custGeom>
                <a:avLst/>
                <a:gdLst>
                  <a:gd name="T0" fmla="*/ 30656 w 859"/>
                  <a:gd name="T1" fmla="*/ 14868 h 1663"/>
                  <a:gd name="T2" fmla="*/ 21632 w 859"/>
                  <a:gd name="T3" fmla="*/ 18199 h 1663"/>
                  <a:gd name="T4" fmla="*/ 20992 w 859"/>
                  <a:gd name="T5" fmla="*/ 21917 h 1663"/>
                  <a:gd name="T6" fmla="*/ 15808 w 859"/>
                  <a:gd name="T7" fmla="*/ 31219 h 1663"/>
                  <a:gd name="T8" fmla="*/ 9664 w 859"/>
                  <a:gd name="T9" fmla="*/ 43141 h 1663"/>
                  <a:gd name="T10" fmla="*/ 3456 w 859"/>
                  <a:gd name="T11" fmla="*/ 47500 h 1663"/>
                  <a:gd name="T12" fmla="*/ 0 w 859"/>
                  <a:gd name="T13" fmla="*/ 49165 h 1663"/>
                  <a:gd name="T14" fmla="*/ 10944 w 859"/>
                  <a:gd name="T15" fmla="*/ 49421 h 1663"/>
                  <a:gd name="T16" fmla="*/ 22848 w 859"/>
                  <a:gd name="T17" fmla="*/ 33400 h 1663"/>
                  <a:gd name="T18" fmla="*/ 22272 w 859"/>
                  <a:gd name="T19" fmla="*/ 50447 h 1663"/>
                  <a:gd name="T20" fmla="*/ 22528 w 859"/>
                  <a:gd name="T21" fmla="*/ 60216 h 1663"/>
                  <a:gd name="T22" fmla="*/ 30016 w 859"/>
                  <a:gd name="T23" fmla="*/ 57779 h 1663"/>
                  <a:gd name="T24" fmla="*/ 36352 w 859"/>
                  <a:gd name="T25" fmla="*/ 75405 h 1663"/>
                  <a:gd name="T26" fmla="*/ 40384 w 859"/>
                  <a:gd name="T27" fmla="*/ 89833 h 1663"/>
                  <a:gd name="T28" fmla="*/ 38272 w 859"/>
                  <a:gd name="T29" fmla="*/ 94004 h 1663"/>
                  <a:gd name="T30" fmla="*/ 39744 w 859"/>
                  <a:gd name="T31" fmla="*/ 100028 h 1663"/>
                  <a:gd name="T32" fmla="*/ 42688 w 859"/>
                  <a:gd name="T33" fmla="*/ 105152 h 1663"/>
                  <a:gd name="T34" fmla="*/ 44416 w 859"/>
                  <a:gd name="T35" fmla="*/ 100284 h 1663"/>
                  <a:gd name="T36" fmla="*/ 47872 w 859"/>
                  <a:gd name="T37" fmla="*/ 103231 h 1663"/>
                  <a:gd name="T38" fmla="*/ 53184 w 859"/>
                  <a:gd name="T39" fmla="*/ 102461 h 1663"/>
                  <a:gd name="T40" fmla="*/ 52480 w 859"/>
                  <a:gd name="T41" fmla="*/ 97975 h 1663"/>
                  <a:gd name="T42" fmla="*/ 48896 w 859"/>
                  <a:gd name="T43" fmla="*/ 86632 h 1663"/>
                  <a:gd name="T44" fmla="*/ 50944 w 859"/>
                  <a:gd name="T45" fmla="*/ 63867 h 1663"/>
                  <a:gd name="T46" fmla="*/ 54080 w 859"/>
                  <a:gd name="T47" fmla="*/ 60280 h 1663"/>
                  <a:gd name="T48" fmla="*/ 54080 w 859"/>
                  <a:gd name="T49" fmla="*/ 55729 h 1663"/>
                  <a:gd name="T50" fmla="*/ 50688 w 859"/>
                  <a:gd name="T51" fmla="*/ 20124 h 1663"/>
                  <a:gd name="T52" fmla="*/ 40640 w 859"/>
                  <a:gd name="T53" fmla="*/ 15829 h 1663"/>
                  <a:gd name="T54" fmla="*/ 39424 w 859"/>
                  <a:gd name="T55" fmla="*/ 12748 h 1663"/>
                  <a:gd name="T56" fmla="*/ 40704 w 859"/>
                  <a:gd name="T57" fmla="*/ 8969 h 1663"/>
                  <a:gd name="T58" fmla="*/ 34240 w 859"/>
                  <a:gd name="T59" fmla="*/ 1472 h 1663"/>
                  <a:gd name="T60" fmla="*/ 30976 w 859"/>
                  <a:gd name="T61" fmla="*/ 8136 h 1663"/>
                  <a:gd name="T62" fmla="*/ 31360 w 859"/>
                  <a:gd name="T63" fmla="*/ 11660 h 166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59"/>
                  <a:gd name="T97" fmla="*/ 0 h 1663"/>
                  <a:gd name="T98" fmla="*/ 859 w 859"/>
                  <a:gd name="T99" fmla="*/ 1663 h 166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59" h="1663">
                    <a:moveTo>
                      <a:pt x="498" y="221"/>
                    </a:moveTo>
                    <a:cubicBezTo>
                      <a:pt x="498" y="221"/>
                      <a:pt x="495" y="230"/>
                      <a:pt x="479" y="232"/>
                    </a:cubicBezTo>
                    <a:cubicBezTo>
                      <a:pt x="358" y="267"/>
                      <a:pt x="358" y="267"/>
                      <a:pt x="358" y="267"/>
                    </a:cubicBezTo>
                    <a:cubicBezTo>
                      <a:pt x="358" y="267"/>
                      <a:pt x="343" y="268"/>
                      <a:pt x="338" y="284"/>
                    </a:cubicBezTo>
                    <a:cubicBezTo>
                      <a:pt x="338" y="284"/>
                      <a:pt x="330" y="327"/>
                      <a:pt x="330" y="333"/>
                    </a:cubicBezTo>
                    <a:cubicBezTo>
                      <a:pt x="328" y="342"/>
                      <a:pt x="328" y="342"/>
                      <a:pt x="328" y="342"/>
                    </a:cubicBezTo>
                    <a:cubicBezTo>
                      <a:pt x="328" y="342"/>
                      <a:pt x="273" y="438"/>
                      <a:pt x="262" y="449"/>
                    </a:cubicBezTo>
                    <a:cubicBezTo>
                      <a:pt x="262" y="449"/>
                      <a:pt x="249" y="469"/>
                      <a:pt x="247" y="487"/>
                    </a:cubicBezTo>
                    <a:cubicBezTo>
                      <a:pt x="247" y="487"/>
                      <a:pt x="180" y="585"/>
                      <a:pt x="177" y="619"/>
                    </a:cubicBezTo>
                    <a:cubicBezTo>
                      <a:pt x="177" y="619"/>
                      <a:pt x="154" y="635"/>
                      <a:pt x="151" y="673"/>
                    </a:cubicBezTo>
                    <a:cubicBezTo>
                      <a:pt x="151" y="673"/>
                      <a:pt x="117" y="702"/>
                      <a:pt x="102" y="731"/>
                    </a:cubicBezTo>
                    <a:cubicBezTo>
                      <a:pt x="102" y="731"/>
                      <a:pt x="66" y="736"/>
                      <a:pt x="54" y="741"/>
                    </a:cubicBezTo>
                    <a:cubicBezTo>
                      <a:pt x="54" y="741"/>
                      <a:pt x="20" y="746"/>
                      <a:pt x="13" y="759"/>
                    </a:cubicBezTo>
                    <a:cubicBezTo>
                      <a:pt x="0" y="767"/>
                      <a:pt x="0" y="767"/>
                      <a:pt x="0" y="767"/>
                    </a:cubicBezTo>
                    <a:cubicBezTo>
                      <a:pt x="0" y="770"/>
                      <a:pt x="0" y="770"/>
                      <a:pt x="0" y="770"/>
                    </a:cubicBezTo>
                    <a:cubicBezTo>
                      <a:pt x="171" y="771"/>
                      <a:pt x="171" y="771"/>
                      <a:pt x="171" y="771"/>
                    </a:cubicBezTo>
                    <a:cubicBezTo>
                      <a:pt x="171" y="771"/>
                      <a:pt x="233" y="715"/>
                      <a:pt x="230" y="703"/>
                    </a:cubicBezTo>
                    <a:cubicBezTo>
                      <a:pt x="230" y="703"/>
                      <a:pt x="291" y="636"/>
                      <a:pt x="357" y="521"/>
                    </a:cubicBezTo>
                    <a:cubicBezTo>
                      <a:pt x="366" y="519"/>
                      <a:pt x="366" y="519"/>
                      <a:pt x="366" y="519"/>
                    </a:cubicBezTo>
                    <a:cubicBezTo>
                      <a:pt x="366" y="519"/>
                      <a:pt x="373" y="663"/>
                      <a:pt x="348" y="787"/>
                    </a:cubicBezTo>
                    <a:cubicBezTo>
                      <a:pt x="351" y="789"/>
                      <a:pt x="351" y="789"/>
                      <a:pt x="351" y="789"/>
                    </a:cubicBezTo>
                    <a:cubicBezTo>
                      <a:pt x="352" y="939"/>
                      <a:pt x="352" y="939"/>
                      <a:pt x="352" y="939"/>
                    </a:cubicBezTo>
                    <a:cubicBezTo>
                      <a:pt x="352" y="939"/>
                      <a:pt x="425" y="981"/>
                      <a:pt x="442" y="955"/>
                    </a:cubicBezTo>
                    <a:cubicBezTo>
                      <a:pt x="469" y="901"/>
                      <a:pt x="469" y="901"/>
                      <a:pt x="469" y="901"/>
                    </a:cubicBezTo>
                    <a:cubicBezTo>
                      <a:pt x="484" y="900"/>
                      <a:pt x="484" y="900"/>
                      <a:pt x="484" y="900"/>
                    </a:cubicBezTo>
                    <a:cubicBezTo>
                      <a:pt x="484" y="900"/>
                      <a:pt x="517" y="1036"/>
                      <a:pt x="568" y="1176"/>
                    </a:cubicBezTo>
                    <a:cubicBezTo>
                      <a:pt x="571" y="1248"/>
                      <a:pt x="571" y="1248"/>
                      <a:pt x="571" y="1248"/>
                    </a:cubicBezTo>
                    <a:cubicBezTo>
                      <a:pt x="571" y="1248"/>
                      <a:pt x="600" y="1359"/>
                      <a:pt x="631" y="1401"/>
                    </a:cubicBezTo>
                    <a:cubicBezTo>
                      <a:pt x="631" y="1401"/>
                      <a:pt x="632" y="1416"/>
                      <a:pt x="616" y="1424"/>
                    </a:cubicBezTo>
                    <a:cubicBezTo>
                      <a:pt x="616" y="1424"/>
                      <a:pt x="600" y="1439"/>
                      <a:pt x="598" y="1466"/>
                    </a:cubicBezTo>
                    <a:cubicBezTo>
                      <a:pt x="598" y="1466"/>
                      <a:pt x="593" y="1535"/>
                      <a:pt x="621" y="1554"/>
                    </a:cubicBezTo>
                    <a:cubicBezTo>
                      <a:pt x="621" y="1554"/>
                      <a:pt x="624" y="1557"/>
                      <a:pt x="621" y="1560"/>
                    </a:cubicBezTo>
                    <a:cubicBezTo>
                      <a:pt x="621" y="1560"/>
                      <a:pt x="610" y="1585"/>
                      <a:pt x="618" y="1596"/>
                    </a:cubicBezTo>
                    <a:cubicBezTo>
                      <a:pt x="618" y="1596"/>
                      <a:pt x="616" y="1643"/>
                      <a:pt x="667" y="1640"/>
                    </a:cubicBezTo>
                    <a:cubicBezTo>
                      <a:pt x="667" y="1640"/>
                      <a:pt x="713" y="1639"/>
                      <a:pt x="707" y="1598"/>
                    </a:cubicBezTo>
                    <a:cubicBezTo>
                      <a:pt x="694" y="1564"/>
                      <a:pt x="694" y="1564"/>
                      <a:pt x="694" y="1564"/>
                    </a:cubicBezTo>
                    <a:cubicBezTo>
                      <a:pt x="694" y="1564"/>
                      <a:pt x="686" y="1530"/>
                      <a:pt x="726" y="1569"/>
                    </a:cubicBezTo>
                    <a:cubicBezTo>
                      <a:pt x="726" y="1569"/>
                      <a:pt x="746" y="1580"/>
                      <a:pt x="748" y="1610"/>
                    </a:cubicBezTo>
                    <a:cubicBezTo>
                      <a:pt x="748" y="1610"/>
                      <a:pt x="742" y="1663"/>
                      <a:pt x="765" y="1653"/>
                    </a:cubicBezTo>
                    <a:cubicBezTo>
                      <a:pt x="831" y="1598"/>
                      <a:pt x="831" y="1598"/>
                      <a:pt x="831" y="1598"/>
                    </a:cubicBezTo>
                    <a:cubicBezTo>
                      <a:pt x="831" y="1598"/>
                      <a:pt x="859" y="1577"/>
                      <a:pt x="850" y="1562"/>
                    </a:cubicBezTo>
                    <a:cubicBezTo>
                      <a:pt x="820" y="1528"/>
                      <a:pt x="820" y="1528"/>
                      <a:pt x="820" y="1528"/>
                    </a:cubicBezTo>
                    <a:cubicBezTo>
                      <a:pt x="820" y="1528"/>
                      <a:pt x="813" y="1527"/>
                      <a:pt x="810" y="1485"/>
                    </a:cubicBezTo>
                    <a:cubicBezTo>
                      <a:pt x="810" y="1485"/>
                      <a:pt x="789" y="1383"/>
                      <a:pt x="764" y="1351"/>
                    </a:cubicBezTo>
                    <a:cubicBezTo>
                      <a:pt x="764" y="1351"/>
                      <a:pt x="755" y="1335"/>
                      <a:pt x="766" y="1301"/>
                    </a:cubicBezTo>
                    <a:cubicBezTo>
                      <a:pt x="796" y="996"/>
                      <a:pt x="796" y="996"/>
                      <a:pt x="796" y="996"/>
                    </a:cubicBezTo>
                    <a:cubicBezTo>
                      <a:pt x="796" y="996"/>
                      <a:pt x="811" y="987"/>
                      <a:pt x="820" y="973"/>
                    </a:cubicBezTo>
                    <a:cubicBezTo>
                      <a:pt x="820" y="973"/>
                      <a:pt x="844" y="972"/>
                      <a:pt x="845" y="940"/>
                    </a:cubicBezTo>
                    <a:cubicBezTo>
                      <a:pt x="845" y="940"/>
                      <a:pt x="848" y="914"/>
                      <a:pt x="842" y="875"/>
                    </a:cubicBezTo>
                    <a:cubicBezTo>
                      <a:pt x="845" y="869"/>
                      <a:pt x="845" y="869"/>
                      <a:pt x="845" y="869"/>
                    </a:cubicBezTo>
                    <a:cubicBezTo>
                      <a:pt x="845" y="869"/>
                      <a:pt x="857" y="704"/>
                      <a:pt x="853" y="667"/>
                    </a:cubicBezTo>
                    <a:cubicBezTo>
                      <a:pt x="853" y="667"/>
                      <a:pt x="852" y="554"/>
                      <a:pt x="792" y="314"/>
                    </a:cubicBezTo>
                    <a:cubicBezTo>
                      <a:pt x="792" y="314"/>
                      <a:pt x="790" y="299"/>
                      <a:pt x="765" y="295"/>
                    </a:cubicBezTo>
                    <a:cubicBezTo>
                      <a:pt x="765" y="295"/>
                      <a:pt x="648" y="258"/>
                      <a:pt x="635" y="247"/>
                    </a:cubicBezTo>
                    <a:cubicBezTo>
                      <a:pt x="635" y="247"/>
                      <a:pt x="622" y="229"/>
                      <a:pt x="616" y="217"/>
                    </a:cubicBezTo>
                    <a:cubicBezTo>
                      <a:pt x="616" y="199"/>
                      <a:pt x="616" y="199"/>
                      <a:pt x="616" y="199"/>
                    </a:cubicBezTo>
                    <a:cubicBezTo>
                      <a:pt x="616" y="199"/>
                      <a:pt x="628" y="206"/>
                      <a:pt x="642" y="170"/>
                    </a:cubicBezTo>
                    <a:cubicBezTo>
                      <a:pt x="642" y="170"/>
                      <a:pt x="664" y="142"/>
                      <a:pt x="636" y="140"/>
                    </a:cubicBezTo>
                    <a:cubicBezTo>
                      <a:pt x="636" y="140"/>
                      <a:pt x="652" y="61"/>
                      <a:pt x="617" y="54"/>
                    </a:cubicBezTo>
                    <a:cubicBezTo>
                      <a:pt x="617" y="54"/>
                      <a:pt x="610" y="0"/>
                      <a:pt x="535" y="23"/>
                    </a:cubicBezTo>
                    <a:cubicBezTo>
                      <a:pt x="535" y="23"/>
                      <a:pt x="496" y="31"/>
                      <a:pt x="484" y="92"/>
                    </a:cubicBezTo>
                    <a:cubicBezTo>
                      <a:pt x="484" y="127"/>
                      <a:pt x="484" y="127"/>
                      <a:pt x="484" y="127"/>
                    </a:cubicBezTo>
                    <a:cubicBezTo>
                      <a:pt x="484" y="127"/>
                      <a:pt x="474" y="121"/>
                      <a:pt x="477" y="142"/>
                    </a:cubicBezTo>
                    <a:cubicBezTo>
                      <a:pt x="477" y="142"/>
                      <a:pt x="484" y="183"/>
                      <a:pt x="490" y="182"/>
                    </a:cubicBezTo>
                    <a:lnTo>
                      <a:pt x="498" y="221"/>
                    </a:lnTo>
                    <a:close/>
                  </a:path>
                </a:pathLst>
              </a:custGeom>
              <a:gradFill rotWithShape="1">
                <a:gsLst>
                  <a:gs pos="0">
                    <a:srgbClr val="222222"/>
                  </a:gs>
                  <a:gs pos="100000">
                    <a:srgbClr val="808080"/>
                  </a:gs>
                </a:gsLst>
                <a:lin ang="5400000" scaled="1"/>
              </a:gradFill>
              <a:ln w="9525">
                <a:solidFill>
                  <a:schemeClr val="bg1"/>
                </a:solidFill>
                <a:round/>
                <a:headEnd/>
                <a:tailEnd/>
              </a:ln>
            </p:spPr>
            <p:txBody>
              <a:bodyPr/>
              <a:lstStyle/>
              <a:p>
                <a:endParaRPr lang="en-US"/>
              </a:p>
            </p:txBody>
          </p:sp>
          <p:sp>
            <p:nvSpPr>
              <p:cNvPr id="7189" name="Freeform 30"/>
              <p:cNvSpPr>
                <a:spLocks/>
              </p:cNvSpPr>
              <p:nvPr/>
            </p:nvSpPr>
            <p:spPr bwMode="auto">
              <a:xfrm flipH="1">
                <a:off x="6884" y="1101"/>
                <a:ext cx="248" cy="932"/>
              </a:xfrm>
              <a:custGeom>
                <a:avLst/>
                <a:gdLst>
                  <a:gd name="T0" fmla="*/ 128 w 124"/>
                  <a:gd name="T1" fmla="*/ 64 h 466"/>
                  <a:gd name="T2" fmla="*/ 2944 w 124"/>
                  <a:gd name="T3" fmla="*/ 3520 h 466"/>
                  <a:gd name="T4" fmla="*/ 3904 w 124"/>
                  <a:gd name="T5" fmla="*/ 3584 h 466"/>
                  <a:gd name="T6" fmla="*/ 4992 w 124"/>
                  <a:gd name="T7" fmla="*/ 3264 h 466"/>
                  <a:gd name="T8" fmla="*/ 7616 w 124"/>
                  <a:gd name="T9" fmla="*/ 256 h 466"/>
                  <a:gd name="T10" fmla="*/ 7680 w 124"/>
                  <a:gd name="T11" fmla="*/ 0 h 466"/>
                  <a:gd name="T12" fmla="*/ 7936 w 124"/>
                  <a:gd name="T13" fmla="*/ 448 h 466"/>
                  <a:gd name="T14" fmla="*/ 6848 w 124"/>
                  <a:gd name="T15" fmla="*/ 20928 h 466"/>
                  <a:gd name="T16" fmla="*/ 7488 w 124"/>
                  <a:gd name="T17" fmla="*/ 27520 h 466"/>
                  <a:gd name="T18" fmla="*/ 1280 w 124"/>
                  <a:gd name="T19" fmla="*/ 29184 h 466"/>
                  <a:gd name="T20" fmla="*/ 0 w 124"/>
                  <a:gd name="T21" fmla="*/ 320 h 466"/>
                  <a:gd name="T22" fmla="*/ 128 w 124"/>
                  <a:gd name="T23" fmla="*/ 64 h 46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4"/>
                  <a:gd name="T37" fmla="*/ 0 h 466"/>
                  <a:gd name="T38" fmla="*/ 124 w 124"/>
                  <a:gd name="T39" fmla="*/ 466 h 46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4" h="466">
                    <a:moveTo>
                      <a:pt x="2" y="1"/>
                    </a:moveTo>
                    <a:cubicBezTo>
                      <a:pt x="2" y="1"/>
                      <a:pt x="27" y="32"/>
                      <a:pt x="46" y="55"/>
                    </a:cubicBezTo>
                    <a:cubicBezTo>
                      <a:pt x="54" y="57"/>
                      <a:pt x="52" y="57"/>
                      <a:pt x="61" y="56"/>
                    </a:cubicBezTo>
                    <a:cubicBezTo>
                      <a:pt x="61" y="56"/>
                      <a:pt x="67" y="58"/>
                      <a:pt x="78" y="51"/>
                    </a:cubicBezTo>
                    <a:cubicBezTo>
                      <a:pt x="90" y="39"/>
                      <a:pt x="105" y="34"/>
                      <a:pt x="119" y="4"/>
                    </a:cubicBezTo>
                    <a:cubicBezTo>
                      <a:pt x="120" y="0"/>
                      <a:pt x="120" y="0"/>
                      <a:pt x="120" y="0"/>
                    </a:cubicBezTo>
                    <a:cubicBezTo>
                      <a:pt x="124" y="7"/>
                      <a:pt x="124" y="7"/>
                      <a:pt x="124" y="7"/>
                    </a:cubicBezTo>
                    <a:cubicBezTo>
                      <a:pt x="124" y="7"/>
                      <a:pt x="102" y="232"/>
                      <a:pt x="107" y="327"/>
                    </a:cubicBezTo>
                    <a:cubicBezTo>
                      <a:pt x="107" y="327"/>
                      <a:pt x="112" y="421"/>
                      <a:pt x="117" y="430"/>
                    </a:cubicBezTo>
                    <a:cubicBezTo>
                      <a:pt x="117" y="430"/>
                      <a:pt x="42" y="466"/>
                      <a:pt x="20" y="456"/>
                    </a:cubicBezTo>
                    <a:cubicBezTo>
                      <a:pt x="20" y="456"/>
                      <a:pt x="33" y="118"/>
                      <a:pt x="0" y="5"/>
                    </a:cubicBezTo>
                    <a:lnTo>
                      <a:pt x="2" y="1"/>
                    </a:lnTo>
                    <a:close/>
                  </a:path>
                </a:pathLst>
              </a:custGeom>
              <a:solidFill>
                <a:srgbClr val="FFFFFF"/>
              </a:solidFill>
              <a:ln w="9525">
                <a:solidFill>
                  <a:schemeClr val="bg1"/>
                </a:solidFill>
                <a:round/>
                <a:headEnd/>
                <a:tailEnd/>
              </a:ln>
            </p:spPr>
            <p:txBody>
              <a:bodyPr/>
              <a:lstStyle/>
              <a:p>
                <a:endParaRPr lang="en-US"/>
              </a:p>
            </p:txBody>
          </p:sp>
          <p:sp>
            <p:nvSpPr>
              <p:cNvPr id="7190" name="Freeform 31"/>
              <p:cNvSpPr>
                <a:spLocks/>
              </p:cNvSpPr>
              <p:nvPr/>
            </p:nvSpPr>
            <p:spPr bwMode="auto">
              <a:xfrm flipH="1">
                <a:off x="6932" y="1211"/>
                <a:ext cx="126" cy="776"/>
              </a:xfrm>
              <a:custGeom>
                <a:avLst/>
                <a:gdLst>
                  <a:gd name="T0" fmla="*/ 576 w 63"/>
                  <a:gd name="T1" fmla="*/ 0 h 388"/>
                  <a:gd name="T2" fmla="*/ 2304 w 63"/>
                  <a:gd name="T3" fmla="*/ 0 h 388"/>
                  <a:gd name="T4" fmla="*/ 3008 w 63"/>
                  <a:gd name="T5" fmla="*/ 1024 h 388"/>
                  <a:gd name="T6" fmla="*/ 2560 w 63"/>
                  <a:gd name="T7" fmla="*/ 2176 h 388"/>
                  <a:gd name="T8" fmla="*/ 3712 w 63"/>
                  <a:gd name="T9" fmla="*/ 23168 h 388"/>
                  <a:gd name="T10" fmla="*/ 2112 w 63"/>
                  <a:gd name="T11" fmla="*/ 24832 h 388"/>
                  <a:gd name="T12" fmla="*/ 0 w 63"/>
                  <a:gd name="T13" fmla="*/ 23680 h 388"/>
                  <a:gd name="T14" fmla="*/ 1088 w 63"/>
                  <a:gd name="T15" fmla="*/ 2432 h 388"/>
                  <a:gd name="T16" fmla="*/ 192 w 63"/>
                  <a:gd name="T17" fmla="*/ 1216 h 388"/>
                  <a:gd name="T18" fmla="*/ 576 w 63"/>
                  <a:gd name="T19" fmla="*/ 0 h 3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3"/>
                  <a:gd name="T31" fmla="*/ 0 h 388"/>
                  <a:gd name="T32" fmla="*/ 63 w 63"/>
                  <a:gd name="T33" fmla="*/ 388 h 38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3" h="388">
                    <a:moveTo>
                      <a:pt x="9" y="0"/>
                    </a:moveTo>
                    <a:cubicBezTo>
                      <a:pt x="36" y="0"/>
                      <a:pt x="36" y="0"/>
                      <a:pt x="36" y="0"/>
                    </a:cubicBezTo>
                    <a:cubicBezTo>
                      <a:pt x="36" y="0"/>
                      <a:pt x="46" y="12"/>
                      <a:pt x="47" y="16"/>
                    </a:cubicBezTo>
                    <a:cubicBezTo>
                      <a:pt x="47" y="19"/>
                      <a:pt x="43" y="29"/>
                      <a:pt x="40" y="34"/>
                    </a:cubicBezTo>
                    <a:cubicBezTo>
                      <a:pt x="40" y="34"/>
                      <a:pt x="63" y="138"/>
                      <a:pt x="58" y="362"/>
                    </a:cubicBezTo>
                    <a:cubicBezTo>
                      <a:pt x="33" y="388"/>
                      <a:pt x="33" y="388"/>
                      <a:pt x="33" y="388"/>
                    </a:cubicBezTo>
                    <a:cubicBezTo>
                      <a:pt x="0" y="370"/>
                      <a:pt x="0" y="370"/>
                      <a:pt x="0" y="370"/>
                    </a:cubicBezTo>
                    <a:cubicBezTo>
                      <a:pt x="0" y="370"/>
                      <a:pt x="4" y="98"/>
                      <a:pt x="17" y="38"/>
                    </a:cubicBezTo>
                    <a:cubicBezTo>
                      <a:pt x="17" y="38"/>
                      <a:pt x="2" y="22"/>
                      <a:pt x="3" y="19"/>
                    </a:cubicBezTo>
                    <a:lnTo>
                      <a:pt x="9" y="0"/>
                    </a:lnTo>
                    <a:close/>
                  </a:path>
                </a:pathLst>
              </a:custGeom>
              <a:solidFill>
                <a:srgbClr val="99141B"/>
              </a:solidFill>
              <a:ln w="9525">
                <a:solidFill>
                  <a:schemeClr val="bg1"/>
                </a:solidFill>
                <a:round/>
                <a:headEnd/>
                <a:tailEnd/>
              </a:ln>
            </p:spPr>
            <p:txBody>
              <a:bodyPr/>
              <a:lstStyle/>
              <a:p>
                <a:endParaRPr lang="en-US"/>
              </a:p>
            </p:txBody>
          </p:sp>
          <p:sp>
            <p:nvSpPr>
              <p:cNvPr id="7191" name="Line 32"/>
              <p:cNvSpPr>
                <a:spLocks noChangeShapeType="1"/>
              </p:cNvSpPr>
              <p:nvPr/>
            </p:nvSpPr>
            <p:spPr bwMode="auto">
              <a:xfrm flipH="1">
                <a:off x="7840" y="1215"/>
                <a:ext cx="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92" name="Line 33"/>
              <p:cNvSpPr>
                <a:spLocks noChangeShapeType="1"/>
              </p:cNvSpPr>
              <p:nvPr/>
            </p:nvSpPr>
            <p:spPr bwMode="auto">
              <a:xfrm flipH="1">
                <a:off x="7840" y="1215"/>
                <a:ext cx="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7173" name="AutoShape 35" descr="Bild20"/>
          <p:cNvSpPr>
            <a:spLocks noChangeArrowheads="1"/>
          </p:cNvSpPr>
          <p:nvPr/>
        </p:nvSpPr>
        <p:spPr bwMode="gray">
          <a:xfrm>
            <a:off x="2743200" y="3441700"/>
            <a:ext cx="5254625" cy="3035300"/>
          </a:xfrm>
          <a:prstGeom prst="roundRect">
            <a:avLst>
              <a:gd name="adj" fmla="val 5556"/>
            </a:avLst>
          </a:prstGeom>
          <a:blipFill dpi="0" rotWithShape="1">
            <a:blip r:embed="rId4"/>
            <a:srcRect/>
            <a:stretch>
              <a:fillRect/>
            </a:stretch>
          </a:blipFill>
          <a:ln w="25400">
            <a:solidFill>
              <a:srgbClr val="EAEAEA"/>
            </a:solidFill>
            <a:round/>
            <a:headEnd/>
            <a:tailEnd/>
          </a:ln>
        </p:spPr>
        <p:txBody>
          <a:bodyPr lIns="108000" tIns="108000" rIns="36000" bIns="36000"/>
          <a:lstStyle/>
          <a:p>
            <a:endParaRPr lang="en-US"/>
          </a:p>
        </p:txBody>
      </p:sp>
      <p:sp>
        <p:nvSpPr>
          <p:cNvPr id="7174" name="Rectangle 18"/>
          <p:cNvSpPr>
            <a:spLocks noChangeArrowheads="1"/>
          </p:cNvSpPr>
          <p:nvPr/>
        </p:nvSpPr>
        <p:spPr bwMode="auto">
          <a:xfrm>
            <a:off x="2933700" y="3797300"/>
            <a:ext cx="444500" cy="455613"/>
          </a:xfrm>
          <a:prstGeom prst="rect">
            <a:avLst/>
          </a:prstGeom>
          <a:gradFill rotWithShape="1">
            <a:gsLst>
              <a:gs pos="0">
                <a:srgbClr val="000000"/>
              </a:gs>
              <a:gs pos="100000">
                <a:srgbClr val="333333"/>
              </a:gs>
            </a:gsLst>
            <a:lin ang="5400000" scaled="1"/>
          </a:gradFill>
          <a:ln w="9525">
            <a:solidFill>
              <a:schemeClr val="bg1"/>
            </a:solidFill>
            <a:miter lim="800000"/>
            <a:headEnd/>
            <a:tailEnd/>
          </a:ln>
        </p:spPr>
        <p:txBody>
          <a:bodyPr wrap="none" anchor="ctr"/>
          <a:lstStyle/>
          <a:p>
            <a:pPr algn="ctr"/>
            <a:r>
              <a:rPr lang="en-US" sz="2000" b="1" noProof="1">
                <a:solidFill>
                  <a:schemeClr val="bg1"/>
                </a:solidFill>
              </a:rPr>
              <a:t>1</a:t>
            </a:r>
          </a:p>
        </p:txBody>
      </p:sp>
      <p:sp>
        <p:nvSpPr>
          <p:cNvPr id="7175" name="Rectangle 19"/>
          <p:cNvSpPr>
            <a:spLocks noChangeArrowheads="1"/>
          </p:cNvSpPr>
          <p:nvPr/>
        </p:nvSpPr>
        <p:spPr bwMode="auto">
          <a:xfrm>
            <a:off x="2933700" y="4397375"/>
            <a:ext cx="444500" cy="455613"/>
          </a:xfrm>
          <a:prstGeom prst="rect">
            <a:avLst/>
          </a:prstGeom>
          <a:gradFill rotWithShape="1">
            <a:gsLst>
              <a:gs pos="0">
                <a:srgbClr val="000000"/>
              </a:gs>
              <a:gs pos="100000">
                <a:srgbClr val="333333"/>
              </a:gs>
            </a:gsLst>
            <a:lin ang="5400000" scaled="1"/>
          </a:gradFill>
          <a:ln w="9525">
            <a:solidFill>
              <a:schemeClr val="bg1"/>
            </a:solidFill>
            <a:miter lim="800000"/>
            <a:headEnd/>
            <a:tailEnd/>
          </a:ln>
        </p:spPr>
        <p:txBody>
          <a:bodyPr wrap="none" anchor="ctr"/>
          <a:lstStyle/>
          <a:p>
            <a:pPr algn="ctr"/>
            <a:r>
              <a:rPr lang="en-US" sz="2000" b="1" noProof="1">
                <a:solidFill>
                  <a:schemeClr val="bg1"/>
                </a:solidFill>
              </a:rPr>
              <a:t>2</a:t>
            </a:r>
          </a:p>
        </p:txBody>
      </p:sp>
      <p:sp>
        <p:nvSpPr>
          <p:cNvPr id="7176" name="Rectangle 20"/>
          <p:cNvSpPr>
            <a:spLocks noChangeArrowheads="1"/>
          </p:cNvSpPr>
          <p:nvPr/>
        </p:nvSpPr>
        <p:spPr bwMode="auto">
          <a:xfrm>
            <a:off x="2933700" y="4984750"/>
            <a:ext cx="444500" cy="455613"/>
          </a:xfrm>
          <a:prstGeom prst="rect">
            <a:avLst/>
          </a:prstGeom>
          <a:gradFill rotWithShape="1">
            <a:gsLst>
              <a:gs pos="0">
                <a:srgbClr val="000000"/>
              </a:gs>
              <a:gs pos="100000">
                <a:srgbClr val="333333"/>
              </a:gs>
            </a:gsLst>
            <a:lin ang="5400000" scaled="1"/>
          </a:gradFill>
          <a:ln w="9525">
            <a:solidFill>
              <a:schemeClr val="bg1"/>
            </a:solidFill>
            <a:miter lim="800000"/>
            <a:headEnd/>
            <a:tailEnd/>
          </a:ln>
        </p:spPr>
        <p:txBody>
          <a:bodyPr wrap="none" anchor="ctr"/>
          <a:lstStyle/>
          <a:p>
            <a:pPr algn="ctr"/>
            <a:r>
              <a:rPr lang="en-US" sz="2000" b="1" noProof="1">
                <a:solidFill>
                  <a:schemeClr val="bg1"/>
                </a:solidFill>
              </a:rPr>
              <a:t>3</a:t>
            </a:r>
          </a:p>
        </p:txBody>
      </p:sp>
      <p:sp>
        <p:nvSpPr>
          <p:cNvPr id="7177" name="Rectangle 27"/>
          <p:cNvSpPr>
            <a:spLocks noChangeArrowheads="1"/>
          </p:cNvSpPr>
          <p:nvPr/>
        </p:nvSpPr>
        <p:spPr bwMode="auto">
          <a:xfrm>
            <a:off x="3462338" y="3797300"/>
            <a:ext cx="4256087" cy="455613"/>
          </a:xfrm>
          <a:prstGeom prst="rect">
            <a:avLst/>
          </a:prstGeom>
          <a:solidFill>
            <a:schemeClr val="tx1">
              <a:alpha val="50195"/>
            </a:schemeClr>
          </a:solidFill>
          <a:ln w="9525">
            <a:solidFill>
              <a:schemeClr val="bg1"/>
            </a:solidFill>
            <a:miter lim="800000"/>
            <a:headEnd/>
            <a:tailEnd/>
          </a:ln>
        </p:spPr>
        <p:txBody>
          <a:bodyPr wrap="none" anchor="ctr"/>
          <a:lstStyle/>
          <a:p>
            <a:pPr algn="ctr"/>
            <a:r>
              <a:rPr lang="en-US" sz="2000" noProof="1" smtClean="0">
                <a:solidFill>
                  <a:schemeClr val="bg1"/>
                </a:solidFill>
              </a:rPr>
              <a:t>Company Overview </a:t>
            </a:r>
            <a:endParaRPr lang="en-US" sz="2000" noProof="1">
              <a:solidFill>
                <a:schemeClr val="bg1"/>
              </a:solidFill>
            </a:endParaRPr>
          </a:p>
        </p:txBody>
      </p:sp>
      <p:sp>
        <p:nvSpPr>
          <p:cNvPr id="7178" name="Rectangle 28"/>
          <p:cNvSpPr>
            <a:spLocks noChangeArrowheads="1"/>
          </p:cNvSpPr>
          <p:nvPr/>
        </p:nvSpPr>
        <p:spPr bwMode="auto">
          <a:xfrm>
            <a:off x="3462338" y="4397375"/>
            <a:ext cx="4256087" cy="455613"/>
          </a:xfrm>
          <a:prstGeom prst="rect">
            <a:avLst/>
          </a:prstGeom>
          <a:solidFill>
            <a:schemeClr val="tx1">
              <a:alpha val="50195"/>
            </a:schemeClr>
          </a:solidFill>
          <a:ln w="9525">
            <a:solidFill>
              <a:schemeClr val="bg1"/>
            </a:solidFill>
            <a:miter lim="800000"/>
            <a:headEnd/>
            <a:tailEnd/>
          </a:ln>
        </p:spPr>
        <p:txBody>
          <a:bodyPr wrap="none" anchor="ctr"/>
          <a:lstStyle/>
          <a:p>
            <a:pPr algn="ctr"/>
            <a:r>
              <a:rPr lang="en-US" sz="2000" noProof="1" smtClean="0">
                <a:solidFill>
                  <a:schemeClr val="bg1"/>
                </a:solidFill>
              </a:rPr>
              <a:t>Chronic Disease – Current Situation</a:t>
            </a:r>
            <a:endParaRPr lang="en-US" sz="2000" noProof="1">
              <a:solidFill>
                <a:schemeClr val="bg1"/>
              </a:solidFill>
            </a:endParaRPr>
          </a:p>
        </p:txBody>
      </p:sp>
      <p:sp>
        <p:nvSpPr>
          <p:cNvPr id="7179" name="Rectangle 29"/>
          <p:cNvSpPr>
            <a:spLocks noChangeArrowheads="1"/>
          </p:cNvSpPr>
          <p:nvPr/>
        </p:nvSpPr>
        <p:spPr bwMode="auto">
          <a:xfrm>
            <a:off x="3462338" y="4984750"/>
            <a:ext cx="4256087" cy="455613"/>
          </a:xfrm>
          <a:prstGeom prst="rect">
            <a:avLst/>
          </a:prstGeom>
          <a:solidFill>
            <a:schemeClr val="tx1">
              <a:alpha val="50195"/>
            </a:schemeClr>
          </a:solidFill>
          <a:ln w="9525">
            <a:solidFill>
              <a:schemeClr val="bg1"/>
            </a:solidFill>
            <a:miter lim="800000"/>
            <a:headEnd/>
            <a:tailEnd/>
          </a:ln>
        </p:spPr>
        <p:txBody>
          <a:bodyPr wrap="none" anchor="ctr"/>
          <a:lstStyle/>
          <a:p>
            <a:pPr algn="ctr"/>
            <a:r>
              <a:rPr lang="en-US" sz="2000" noProof="1" smtClean="0">
                <a:solidFill>
                  <a:schemeClr val="bg1"/>
                </a:solidFill>
              </a:rPr>
              <a:t>Where Do We Go From Here? </a:t>
            </a:r>
            <a:endParaRPr lang="en-US" sz="2000" noProof="1">
              <a:solidFill>
                <a:schemeClr val="bg1"/>
              </a:solidFill>
            </a:endParaRPr>
          </a:p>
        </p:txBody>
      </p:sp>
      <p:sp>
        <p:nvSpPr>
          <p:cNvPr id="7180" name="Rectangle 29"/>
          <p:cNvSpPr>
            <a:spLocks noChangeArrowheads="1"/>
          </p:cNvSpPr>
          <p:nvPr/>
        </p:nvSpPr>
        <p:spPr bwMode="auto">
          <a:xfrm rot="5400000">
            <a:off x="4514850" y="2343150"/>
            <a:ext cx="114300" cy="9144000"/>
          </a:xfrm>
          <a:prstGeom prst="rect">
            <a:avLst/>
          </a:prstGeom>
          <a:solidFill>
            <a:schemeClr val="bg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7181" name="Rectangle 30"/>
          <p:cNvSpPr>
            <a:spLocks noChangeArrowheads="1"/>
          </p:cNvSpPr>
          <p:nvPr/>
        </p:nvSpPr>
        <p:spPr bwMode="auto">
          <a:xfrm>
            <a:off x="300038" y="411163"/>
            <a:ext cx="852011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lnSpc>
                <a:spcPct val="90000"/>
              </a:lnSpc>
            </a:pPr>
            <a:endParaRPr lang="en-US" b="1" noProof="1"/>
          </a:p>
        </p:txBody>
      </p:sp>
      <p:sp>
        <p:nvSpPr>
          <p:cNvPr id="217126" name="Rectangle 38"/>
          <p:cNvSpPr>
            <a:spLocks noGrp="1" noChangeArrowheads="1"/>
          </p:cNvSpPr>
          <p:nvPr>
            <p:ph type="title" idx="4294967295"/>
          </p:nvPr>
        </p:nvSpPr>
        <p:spPr>
          <a:xfrm>
            <a:off x="533400" y="457200"/>
            <a:ext cx="8229600" cy="1066800"/>
          </a:xfrm>
        </p:spPr>
        <p:txBody>
          <a:bodyPr/>
          <a:lstStyle/>
          <a:p>
            <a:pPr eaLnBrk="1" fontAlgn="auto" hangingPunct="1">
              <a:spcAft>
                <a:spcPts val="0"/>
              </a:spcAft>
              <a:defRPr/>
            </a:pPr>
            <a:r>
              <a:rPr lang="en-GB" sz="4800" dirty="0" smtClean="0">
                <a:solidFill>
                  <a:schemeClr val="bg1"/>
                </a:solidFill>
                <a:cs typeface="Arial" pitchFamily="34" charset="0"/>
              </a:rPr>
              <a:t>     </a:t>
            </a:r>
            <a:r>
              <a:rPr lang="en-GB" sz="3600" dirty="0" smtClean="0">
                <a:solidFill>
                  <a:schemeClr val="bg1"/>
                </a:solidFill>
                <a:cs typeface="Arial" pitchFamily="34" charset="0"/>
              </a:rPr>
              <a:t>SQHN 4</a:t>
            </a:r>
            <a:r>
              <a:rPr lang="en-GB" sz="3600" baseline="30000" dirty="0" smtClean="0">
                <a:solidFill>
                  <a:schemeClr val="bg1"/>
                </a:solidFill>
                <a:cs typeface="Arial" pitchFamily="34" charset="0"/>
              </a:rPr>
              <a:t>th</a:t>
            </a:r>
            <a:r>
              <a:rPr lang="en-GB" sz="3600" dirty="0" smtClean="0">
                <a:solidFill>
                  <a:schemeClr val="bg1"/>
                </a:solidFill>
                <a:cs typeface="Arial" pitchFamily="34" charset="0"/>
              </a:rPr>
              <a:t>. Annual Conference:</a:t>
            </a:r>
          </a:p>
        </p:txBody>
      </p:sp>
      <p:sp>
        <p:nvSpPr>
          <p:cNvPr id="7184" name="Rectangle 20"/>
          <p:cNvSpPr>
            <a:spLocks noChangeArrowheads="1"/>
          </p:cNvSpPr>
          <p:nvPr/>
        </p:nvSpPr>
        <p:spPr bwMode="auto">
          <a:xfrm>
            <a:off x="2933700" y="5562600"/>
            <a:ext cx="444500" cy="455613"/>
          </a:xfrm>
          <a:prstGeom prst="rect">
            <a:avLst/>
          </a:prstGeom>
          <a:gradFill rotWithShape="1">
            <a:gsLst>
              <a:gs pos="0">
                <a:srgbClr val="000000"/>
              </a:gs>
              <a:gs pos="100000">
                <a:srgbClr val="333333"/>
              </a:gs>
            </a:gsLst>
            <a:lin ang="5400000" scaled="1"/>
          </a:gradFill>
          <a:ln w="9525">
            <a:solidFill>
              <a:schemeClr val="bg1"/>
            </a:solidFill>
            <a:miter lim="800000"/>
            <a:headEnd/>
            <a:tailEnd/>
          </a:ln>
        </p:spPr>
        <p:txBody>
          <a:bodyPr wrap="none" anchor="ctr"/>
          <a:lstStyle/>
          <a:p>
            <a:pPr algn="ctr"/>
            <a:r>
              <a:rPr lang="en-US" sz="2000" b="1" noProof="1">
                <a:solidFill>
                  <a:schemeClr val="bg1"/>
                </a:solidFill>
              </a:rPr>
              <a:t>4</a:t>
            </a:r>
          </a:p>
        </p:txBody>
      </p:sp>
      <p:sp>
        <p:nvSpPr>
          <p:cNvPr id="7185" name="Rectangle 29"/>
          <p:cNvSpPr>
            <a:spLocks noChangeArrowheads="1"/>
          </p:cNvSpPr>
          <p:nvPr/>
        </p:nvSpPr>
        <p:spPr bwMode="auto">
          <a:xfrm>
            <a:off x="3462338" y="5562600"/>
            <a:ext cx="4256087" cy="455613"/>
          </a:xfrm>
          <a:prstGeom prst="rect">
            <a:avLst/>
          </a:prstGeom>
          <a:solidFill>
            <a:schemeClr val="tx1">
              <a:alpha val="50195"/>
            </a:schemeClr>
          </a:solidFill>
          <a:ln w="9525">
            <a:solidFill>
              <a:schemeClr val="bg1"/>
            </a:solidFill>
            <a:miter lim="800000"/>
            <a:headEnd/>
            <a:tailEnd/>
          </a:ln>
        </p:spPr>
        <p:txBody>
          <a:bodyPr wrap="none" anchor="ctr"/>
          <a:lstStyle/>
          <a:p>
            <a:pPr algn="ctr"/>
            <a:r>
              <a:rPr lang="en-US" sz="2000" noProof="1" smtClean="0">
                <a:solidFill>
                  <a:schemeClr val="bg1"/>
                </a:solidFill>
              </a:rPr>
              <a:t>Application Demonstration</a:t>
            </a:r>
            <a:endParaRPr lang="en-US" sz="2000" noProof="1">
              <a:solidFill>
                <a:schemeClr val="bg1"/>
              </a:solidFill>
            </a:endParaRPr>
          </a:p>
        </p:txBody>
      </p:sp>
      <p:sp>
        <p:nvSpPr>
          <p:cNvPr id="2" name="Footer Placeholder 1"/>
          <p:cNvSpPr>
            <a:spLocks noGrp="1"/>
          </p:cNvSpPr>
          <p:nvPr>
            <p:ph type="ftr" sz="quarter" idx="11"/>
          </p:nvPr>
        </p:nvSpPr>
        <p:spPr/>
        <p:txBody>
          <a:bodyPr/>
          <a:lstStyle/>
          <a:p>
            <a:pPr>
              <a:defRPr/>
            </a:pPr>
            <a:r>
              <a:rPr lang="en-US" smtClean="0"/>
              <a:t>www.medisoftanalytics.com</a:t>
            </a:r>
            <a:endParaRPr lang="en-US" dirty="0"/>
          </a:p>
        </p:txBody>
      </p:sp>
      <p:sp>
        <p:nvSpPr>
          <p:cNvPr id="3" name="Slide Number Placeholder 2"/>
          <p:cNvSpPr>
            <a:spLocks noGrp="1"/>
          </p:cNvSpPr>
          <p:nvPr>
            <p:ph type="sldNum" sz="quarter" idx="12"/>
          </p:nvPr>
        </p:nvSpPr>
        <p:spPr/>
        <p:txBody>
          <a:bodyPr/>
          <a:lstStyle/>
          <a:p>
            <a:pPr>
              <a:defRPr/>
            </a:pPr>
            <a:fld id="{C3A443BE-8E37-4584-A55B-81C207E0400F}" type="slidenum">
              <a:rPr lang="en-US" smtClean="0"/>
              <a:pPr>
                <a:defRPr/>
              </a:pPr>
              <a:t>2</a:t>
            </a:fld>
            <a:endParaRPr lang="en-US" dirty="0"/>
          </a:p>
        </p:txBody>
      </p:sp>
    </p:spTree>
  </p:cSld>
  <p:clrMapOvr>
    <a:masterClrMapping/>
  </p:clrMapOvr>
  <p:transition advClick="0" advTm="400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dirty="0" smtClean="0"/>
              <a:t>www.medisoftanalytics.com</a:t>
            </a:r>
            <a:endParaRPr lang="en-US" dirty="0"/>
          </a:p>
        </p:txBody>
      </p:sp>
      <p:sp>
        <p:nvSpPr>
          <p:cNvPr id="4" name="Slide Number Placeholder 3"/>
          <p:cNvSpPr>
            <a:spLocks noGrp="1"/>
          </p:cNvSpPr>
          <p:nvPr>
            <p:ph type="sldNum" sz="quarter" idx="12"/>
          </p:nvPr>
        </p:nvSpPr>
        <p:spPr/>
        <p:txBody>
          <a:bodyPr/>
          <a:lstStyle/>
          <a:p>
            <a:pPr>
              <a:defRPr/>
            </a:pPr>
            <a:fld id="{D4A2857D-1B94-4F43-8D8E-2FFD04517F87}" type="slidenum">
              <a:rPr lang="en-US" smtClean="0"/>
              <a:pPr>
                <a:defRPr/>
              </a:pPr>
              <a:t>3</a:t>
            </a:fld>
            <a:endParaRPr lang="en-US" dirty="0"/>
          </a:p>
        </p:txBody>
      </p:sp>
      <p:sp>
        <p:nvSpPr>
          <p:cNvPr id="5" name="TextBox 4"/>
          <p:cNvSpPr txBox="1"/>
          <p:nvPr/>
        </p:nvSpPr>
        <p:spPr>
          <a:xfrm>
            <a:off x="228600" y="228600"/>
            <a:ext cx="7696200" cy="400110"/>
          </a:xfrm>
          <a:prstGeom prst="rect">
            <a:avLst/>
          </a:prstGeom>
          <a:noFill/>
        </p:spPr>
        <p:txBody>
          <a:bodyPr wrap="square" rtlCol="0">
            <a:spAutoFit/>
          </a:bodyPr>
          <a:lstStyle/>
          <a:p>
            <a:r>
              <a:rPr lang="en-US" sz="2000" dirty="0" err="1" smtClean="0">
                <a:solidFill>
                  <a:schemeClr val="tx2"/>
                </a:solidFill>
              </a:rPr>
              <a:t>MedisoftRX</a:t>
            </a:r>
            <a:r>
              <a:rPr lang="en-US" sz="2000" dirty="0" smtClean="0">
                <a:solidFill>
                  <a:schemeClr val="tx2"/>
                </a:solidFill>
              </a:rPr>
              <a:t> - MANAGEMENT TEAM</a:t>
            </a:r>
            <a:endParaRPr lang="en-US" sz="2000" dirty="0">
              <a:solidFill>
                <a:schemeClr val="tx2"/>
              </a:solidFill>
            </a:endParaRPr>
          </a:p>
        </p:txBody>
      </p:sp>
      <p:graphicFrame>
        <p:nvGraphicFramePr>
          <p:cNvPr id="7" name="Diagram 6"/>
          <p:cNvGraphicFramePr/>
          <p:nvPr>
            <p:extLst>
              <p:ext uri="{D42A27DB-BD31-4B8C-83A1-F6EECF244321}">
                <p14:modId xmlns:p14="http://schemas.microsoft.com/office/powerpoint/2010/main" val="3949670080"/>
              </p:ext>
            </p:extLst>
          </p:nvPr>
        </p:nvGraphicFramePr>
        <p:xfrm>
          <a:off x="381000" y="1589544"/>
          <a:ext cx="7526035" cy="2677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46410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www.medisoftanalytics.com</a:t>
            </a:r>
            <a:endParaRPr lang="en-US" dirty="0"/>
          </a:p>
        </p:txBody>
      </p:sp>
      <p:sp>
        <p:nvSpPr>
          <p:cNvPr id="3" name="Slide Number Placeholder 2"/>
          <p:cNvSpPr>
            <a:spLocks noGrp="1"/>
          </p:cNvSpPr>
          <p:nvPr>
            <p:ph type="sldNum" sz="quarter" idx="12"/>
          </p:nvPr>
        </p:nvSpPr>
        <p:spPr/>
        <p:txBody>
          <a:bodyPr/>
          <a:lstStyle/>
          <a:p>
            <a:pPr>
              <a:defRPr/>
            </a:pPr>
            <a:fld id="{C3A443BE-8E37-4584-A55B-81C207E0400F}" type="slidenum">
              <a:rPr lang="en-US" smtClean="0"/>
              <a:pPr>
                <a:defRPr/>
              </a:pPr>
              <a:t>4</a:t>
            </a:fld>
            <a:endParaRPr lang="en-US" dirty="0"/>
          </a:p>
        </p:txBody>
      </p:sp>
      <p:sp>
        <p:nvSpPr>
          <p:cNvPr id="4" name="TextBox 3"/>
          <p:cNvSpPr txBox="1"/>
          <p:nvPr/>
        </p:nvSpPr>
        <p:spPr>
          <a:xfrm>
            <a:off x="228600" y="228600"/>
            <a:ext cx="7696200" cy="400110"/>
          </a:xfrm>
          <a:prstGeom prst="rect">
            <a:avLst/>
          </a:prstGeom>
          <a:noFill/>
        </p:spPr>
        <p:txBody>
          <a:bodyPr wrap="square" rtlCol="0">
            <a:spAutoFit/>
          </a:bodyPr>
          <a:lstStyle/>
          <a:p>
            <a:r>
              <a:rPr lang="en-US" sz="2000" dirty="0" smtClean="0">
                <a:solidFill>
                  <a:schemeClr val="tx2"/>
                </a:solidFill>
              </a:rPr>
              <a:t>CURRENT SITUATION</a:t>
            </a:r>
            <a:endParaRPr lang="en-US" sz="2000" dirty="0">
              <a:solidFill>
                <a:schemeClr val="tx2"/>
              </a:solidFill>
            </a:endParaRPr>
          </a:p>
        </p:txBody>
      </p:sp>
      <p:graphicFrame>
        <p:nvGraphicFramePr>
          <p:cNvPr id="6" name="Diagram 5"/>
          <p:cNvGraphicFramePr/>
          <p:nvPr>
            <p:extLst>
              <p:ext uri="{D42A27DB-BD31-4B8C-83A1-F6EECF244321}">
                <p14:modId xmlns:p14="http://schemas.microsoft.com/office/powerpoint/2010/main" val="1980406288"/>
              </p:ext>
            </p:extLst>
          </p:nvPr>
        </p:nvGraphicFramePr>
        <p:xfrm>
          <a:off x="228600" y="609600"/>
          <a:ext cx="8610600" cy="12003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52"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95800" y="1905001"/>
            <a:ext cx="4495800" cy="423068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200" y="1905000"/>
            <a:ext cx="4343400" cy="42497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73430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7696200" cy="400110"/>
          </a:xfrm>
          <a:prstGeom prst="rect">
            <a:avLst/>
          </a:prstGeom>
          <a:noFill/>
        </p:spPr>
        <p:txBody>
          <a:bodyPr wrap="square" rtlCol="0">
            <a:spAutoFit/>
          </a:bodyPr>
          <a:lstStyle/>
          <a:p>
            <a:r>
              <a:rPr lang="en-US" sz="2000" dirty="0" smtClean="0">
                <a:solidFill>
                  <a:schemeClr val="tx2"/>
                </a:solidFill>
              </a:rPr>
              <a:t>CURRENT SITUATION</a:t>
            </a:r>
            <a:endParaRPr lang="en-US" sz="2000" dirty="0">
              <a:solidFill>
                <a:schemeClr val="tx2"/>
              </a:solidFill>
            </a:endParaRPr>
          </a:p>
        </p:txBody>
      </p:sp>
      <p:graphicFrame>
        <p:nvGraphicFramePr>
          <p:cNvPr id="6" name="Diagram 5"/>
          <p:cNvGraphicFramePr/>
          <p:nvPr>
            <p:extLst>
              <p:ext uri="{D42A27DB-BD31-4B8C-83A1-F6EECF244321}">
                <p14:modId xmlns:p14="http://schemas.microsoft.com/office/powerpoint/2010/main" val="1379853858"/>
              </p:ext>
            </p:extLst>
          </p:nvPr>
        </p:nvGraphicFramePr>
        <p:xfrm>
          <a:off x="381000" y="838200"/>
          <a:ext cx="7924800" cy="274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Footer Placeholder 2"/>
          <p:cNvSpPr>
            <a:spLocks noGrp="1"/>
          </p:cNvSpPr>
          <p:nvPr>
            <p:ph type="ftr" sz="quarter" idx="11"/>
          </p:nvPr>
        </p:nvSpPr>
        <p:spPr>
          <a:xfrm>
            <a:off x="658813" y="6356350"/>
            <a:ext cx="2847975" cy="365125"/>
          </a:xfrm>
        </p:spPr>
        <p:txBody>
          <a:bodyPr/>
          <a:lstStyle/>
          <a:p>
            <a:pPr>
              <a:defRPr/>
            </a:pPr>
            <a:r>
              <a:rPr lang="en-US" dirty="0" smtClean="0"/>
              <a:t>www.medisoftanalytics.com</a:t>
            </a:r>
            <a:endParaRPr lang="en-US" dirty="0"/>
          </a:p>
        </p:txBody>
      </p:sp>
    </p:spTree>
    <p:extLst>
      <p:ext uri="{BB962C8B-B14F-4D97-AF65-F5344CB8AC3E}">
        <p14:creationId xmlns:p14="http://schemas.microsoft.com/office/powerpoint/2010/main" val="30819267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www.medisoftanalytics.com</a:t>
            </a:r>
            <a:endParaRPr lang="en-US" dirty="0"/>
          </a:p>
        </p:txBody>
      </p:sp>
      <p:sp>
        <p:nvSpPr>
          <p:cNvPr id="3" name="Slide Number Placeholder 2"/>
          <p:cNvSpPr>
            <a:spLocks noGrp="1"/>
          </p:cNvSpPr>
          <p:nvPr>
            <p:ph type="sldNum" sz="quarter" idx="12"/>
          </p:nvPr>
        </p:nvSpPr>
        <p:spPr/>
        <p:txBody>
          <a:bodyPr/>
          <a:lstStyle/>
          <a:p>
            <a:pPr>
              <a:defRPr/>
            </a:pPr>
            <a:fld id="{C3A443BE-8E37-4584-A55B-81C207E0400F}" type="slidenum">
              <a:rPr lang="en-US" smtClean="0"/>
              <a:pPr>
                <a:defRPr/>
              </a:pPr>
              <a:t>6</a:t>
            </a:fld>
            <a:endParaRPr lang="en-US" dirty="0"/>
          </a:p>
        </p:txBody>
      </p:sp>
      <p:sp>
        <p:nvSpPr>
          <p:cNvPr id="4" name="TextBox 3"/>
          <p:cNvSpPr txBox="1"/>
          <p:nvPr/>
        </p:nvSpPr>
        <p:spPr>
          <a:xfrm>
            <a:off x="228600" y="228600"/>
            <a:ext cx="7696200" cy="400110"/>
          </a:xfrm>
          <a:prstGeom prst="rect">
            <a:avLst/>
          </a:prstGeom>
          <a:noFill/>
        </p:spPr>
        <p:txBody>
          <a:bodyPr wrap="square" rtlCol="0">
            <a:spAutoFit/>
          </a:bodyPr>
          <a:lstStyle/>
          <a:p>
            <a:r>
              <a:rPr lang="en-US" sz="2000" dirty="0" smtClean="0">
                <a:solidFill>
                  <a:schemeClr val="tx2"/>
                </a:solidFill>
              </a:rPr>
              <a:t>CURRENT SITUATION</a:t>
            </a:r>
            <a:endParaRPr lang="en-US" sz="2000" dirty="0">
              <a:solidFill>
                <a:schemeClr val="tx2"/>
              </a:solidFill>
            </a:endParaRPr>
          </a:p>
        </p:txBody>
      </p:sp>
      <p:graphicFrame>
        <p:nvGraphicFramePr>
          <p:cNvPr id="6" name="Diagram 5"/>
          <p:cNvGraphicFramePr/>
          <p:nvPr/>
        </p:nvGraphicFramePr>
        <p:xfrm>
          <a:off x="381000" y="609600"/>
          <a:ext cx="7924800" cy="12003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 y="1828800"/>
            <a:ext cx="7543800" cy="4333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01844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7696200" cy="400110"/>
          </a:xfrm>
          <a:prstGeom prst="rect">
            <a:avLst/>
          </a:prstGeom>
          <a:noFill/>
        </p:spPr>
        <p:txBody>
          <a:bodyPr wrap="square" rtlCol="0">
            <a:spAutoFit/>
          </a:bodyPr>
          <a:lstStyle/>
          <a:p>
            <a:r>
              <a:rPr lang="en-US" sz="2000" dirty="0" smtClean="0">
                <a:solidFill>
                  <a:schemeClr val="tx2"/>
                </a:solidFill>
              </a:rPr>
              <a:t>WHER DO WE GO FROM HERE?</a:t>
            </a:r>
            <a:endParaRPr lang="en-US" sz="2000" dirty="0">
              <a:solidFill>
                <a:schemeClr val="tx2"/>
              </a:solidFill>
            </a:endParaRPr>
          </a:p>
        </p:txBody>
      </p:sp>
      <p:graphicFrame>
        <p:nvGraphicFramePr>
          <p:cNvPr id="7" name="Diagram 6"/>
          <p:cNvGraphicFramePr/>
          <p:nvPr>
            <p:extLst>
              <p:ext uri="{D42A27DB-BD31-4B8C-83A1-F6EECF244321}">
                <p14:modId xmlns:p14="http://schemas.microsoft.com/office/powerpoint/2010/main" val="2021148379"/>
              </p:ext>
            </p:extLst>
          </p:nvPr>
        </p:nvGraphicFramePr>
        <p:xfrm>
          <a:off x="192505" y="747645"/>
          <a:ext cx="8610600" cy="10811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 7"/>
          <p:cNvGraphicFramePr/>
          <p:nvPr>
            <p:extLst>
              <p:ext uri="{D42A27DB-BD31-4B8C-83A1-F6EECF244321}">
                <p14:modId xmlns:p14="http://schemas.microsoft.com/office/powerpoint/2010/main" val="3104908740"/>
              </p:ext>
            </p:extLst>
          </p:nvPr>
        </p:nvGraphicFramePr>
        <p:xfrm>
          <a:off x="304800" y="2209800"/>
          <a:ext cx="8498305" cy="3657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6610106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www.medisoftanalytics.com</a:t>
            </a:r>
            <a:endParaRPr lang="en-US" dirty="0"/>
          </a:p>
        </p:txBody>
      </p:sp>
      <p:sp>
        <p:nvSpPr>
          <p:cNvPr id="3" name="Slide Number Placeholder 2"/>
          <p:cNvSpPr>
            <a:spLocks noGrp="1"/>
          </p:cNvSpPr>
          <p:nvPr>
            <p:ph type="sldNum" sz="quarter" idx="12"/>
          </p:nvPr>
        </p:nvSpPr>
        <p:spPr/>
        <p:txBody>
          <a:bodyPr/>
          <a:lstStyle/>
          <a:p>
            <a:pPr>
              <a:defRPr/>
            </a:pPr>
            <a:fld id="{C3A443BE-8E37-4584-A55B-81C207E0400F}" type="slidenum">
              <a:rPr lang="en-US" smtClean="0"/>
              <a:pPr>
                <a:defRPr/>
              </a:pPr>
              <a:t>8</a:t>
            </a:fld>
            <a:endParaRPr lang="en-US" dirty="0"/>
          </a:p>
        </p:txBody>
      </p:sp>
      <p:sp>
        <p:nvSpPr>
          <p:cNvPr id="5" name="Rectangle 2"/>
          <p:cNvSpPr txBox="1">
            <a:spLocks noChangeArrowheads="1"/>
          </p:cNvSpPr>
          <p:nvPr/>
        </p:nvSpPr>
        <p:spPr bwMode="gray">
          <a:xfrm>
            <a:off x="204788" y="58739"/>
            <a:ext cx="8520112" cy="779462"/>
          </a:xfrm>
          <a:prstGeom prst="rect">
            <a:avLst/>
          </a:prstGeom>
          <a:noFill/>
          <a:ln>
            <a:noFill/>
          </a:ln>
          <a:extLst/>
        </p:spPr>
        <p:txBody>
          <a:bodyPr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auto">
              <a:spcBef>
                <a:spcPts val="0"/>
              </a:spcBef>
              <a:spcAft>
                <a:spcPts val="0"/>
              </a:spcAft>
              <a:defRPr/>
            </a:pPr>
            <a:r>
              <a:rPr lang="de-DE" sz="2800" b="1" dirty="0" smtClean="0">
                <a:latin typeface="+mn-lt"/>
                <a:cs typeface="Arial" pitchFamily="34" charset="0"/>
              </a:rPr>
              <a:t>Conceptual Framework: </a:t>
            </a:r>
            <a:r>
              <a:rPr lang="de-DE" sz="2400" b="1" dirty="0" smtClean="0">
                <a:solidFill>
                  <a:schemeClr val="accent1"/>
                </a:solidFill>
                <a:latin typeface="+mn-lt"/>
                <a:cs typeface="Arial" pitchFamily="34" charset="0"/>
              </a:rPr>
              <a:t>Population Health Continuum</a:t>
            </a:r>
            <a:endParaRPr lang="de-DE" sz="2400" b="1" noProof="1">
              <a:solidFill>
                <a:schemeClr val="accent1"/>
              </a:solidFill>
              <a:latin typeface="+mn-lt"/>
              <a:cs typeface="Arial" pitchFamily="34"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142999"/>
            <a:ext cx="8305800" cy="3810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Connector 5"/>
          <p:cNvCxnSpPr/>
          <p:nvPr/>
        </p:nvCxnSpPr>
        <p:spPr>
          <a:xfrm>
            <a:off x="6781800" y="914400"/>
            <a:ext cx="0" cy="4572000"/>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590800" y="914400"/>
            <a:ext cx="0" cy="4572000"/>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57200" y="4953000"/>
            <a:ext cx="1609736" cy="338554"/>
          </a:xfrm>
          <a:prstGeom prst="rect">
            <a:avLst/>
          </a:prstGeom>
          <a:noFill/>
        </p:spPr>
        <p:txBody>
          <a:bodyPr wrap="none" rtlCol="0">
            <a:spAutoFit/>
          </a:bodyPr>
          <a:lstStyle/>
          <a:p>
            <a:r>
              <a:rPr lang="en-US" sz="1600" dirty="0" smtClean="0"/>
              <a:t>Optimal Health</a:t>
            </a:r>
            <a:endParaRPr lang="en-US" sz="1600" dirty="0"/>
          </a:p>
        </p:txBody>
      </p:sp>
      <p:sp>
        <p:nvSpPr>
          <p:cNvPr id="14" name="TextBox 13"/>
          <p:cNvSpPr txBox="1"/>
          <p:nvPr/>
        </p:nvSpPr>
        <p:spPr>
          <a:xfrm>
            <a:off x="6820508" y="4953000"/>
            <a:ext cx="2094892" cy="338554"/>
          </a:xfrm>
          <a:prstGeom prst="rect">
            <a:avLst/>
          </a:prstGeom>
          <a:noFill/>
        </p:spPr>
        <p:txBody>
          <a:bodyPr wrap="square" rtlCol="0">
            <a:spAutoFit/>
          </a:bodyPr>
          <a:lstStyle/>
          <a:p>
            <a:r>
              <a:rPr lang="en-US" sz="1600" dirty="0" smtClean="0"/>
              <a:t>Chronic Disease </a:t>
            </a:r>
            <a:endParaRPr lang="en-US" sz="1600" dirty="0"/>
          </a:p>
        </p:txBody>
      </p:sp>
      <p:sp>
        <p:nvSpPr>
          <p:cNvPr id="15" name="TextBox 14"/>
          <p:cNvSpPr txBox="1"/>
          <p:nvPr/>
        </p:nvSpPr>
        <p:spPr>
          <a:xfrm>
            <a:off x="2562042" y="4953000"/>
            <a:ext cx="3918958" cy="338554"/>
          </a:xfrm>
          <a:prstGeom prst="rect">
            <a:avLst/>
          </a:prstGeom>
          <a:noFill/>
        </p:spPr>
        <p:txBody>
          <a:bodyPr wrap="none" rtlCol="0">
            <a:spAutoFit/>
          </a:bodyPr>
          <a:lstStyle/>
          <a:p>
            <a:r>
              <a:rPr lang="en-US" sz="1600" dirty="0" smtClean="0"/>
              <a:t>Good Health – w/varying risk for disease</a:t>
            </a:r>
            <a:endParaRPr lang="en-US" sz="1600" dirty="0"/>
          </a:p>
        </p:txBody>
      </p:sp>
      <p:sp>
        <p:nvSpPr>
          <p:cNvPr id="12" name="Right Arrow 11"/>
          <p:cNvSpPr/>
          <p:nvPr/>
        </p:nvSpPr>
        <p:spPr>
          <a:xfrm>
            <a:off x="1905000" y="5638800"/>
            <a:ext cx="5867400" cy="533400"/>
          </a:xfrm>
          <a:prstGeom prst="rightArrow">
            <a:avLst/>
          </a:prstGeom>
          <a:gradFill flip="none" rotWithShape="1">
            <a:gsLst>
              <a:gs pos="0">
                <a:schemeClr val="accent1">
                  <a:tint val="66000"/>
                  <a:satMod val="160000"/>
                </a:schemeClr>
              </a:gs>
              <a:gs pos="32000">
                <a:schemeClr val="accent1">
                  <a:tint val="44500"/>
                  <a:satMod val="160000"/>
                </a:schemeClr>
              </a:gs>
              <a:gs pos="100000">
                <a:schemeClr val="accent1">
                  <a:tint val="23500"/>
                  <a:satMod val="160000"/>
                </a:schemeClr>
              </a:gs>
            </a:gsLst>
            <a:lin ang="10800000" scaled="1"/>
            <a:tileRect/>
          </a:gradFill>
          <a:ln>
            <a:gradFill>
              <a:gsLst>
                <a:gs pos="0">
                  <a:schemeClr val="accent1">
                    <a:tint val="66000"/>
                    <a:satMod val="160000"/>
                  </a:schemeClr>
                </a:gs>
                <a:gs pos="57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Disease Progression</a:t>
            </a:r>
            <a:endParaRPr lang="en-US" dirty="0"/>
          </a:p>
        </p:txBody>
      </p:sp>
    </p:spTree>
    <p:extLst>
      <p:ext uri="{BB962C8B-B14F-4D97-AF65-F5344CB8AC3E}">
        <p14:creationId xmlns:p14="http://schemas.microsoft.com/office/powerpoint/2010/main" val="37085257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www.medisoftanalytics.com</a:t>
            </a:r>
            <a:endParaRPr lang="en-US" dirty="0"/>
          </a:p>
        </p:txBody>
      </p:sp>
      <p:sp>
        <p:nvSpPr>
          <p:cNvPr id="3" name="Slide Number Placeholder 2"/>
          <p:cNvSpPr>
            <a:spLocks noGrp="1"/>
          </p:cNvSpPr>
          <p:nvPr>
            <p:ph type="sldNum" sz="quarter" idx="12"/>
          </p:nvPr>
        </p:nvSpPr>
        <p:spPr/>
        <p:txBody>
          <a:bodyPr/>
          <a:lstStyle/>
          <a:p>
            <a:pPr>
              <a:defRPr/>
            </a:pPr>
            <a:fld id="{C3A443BE-8E37-4584-A55B-81C207E0400F}" type="slidenum">
              <a:rPr lang="en-US" smtClean="0"/>
              <a:pPr>
                <a:defRPr/>
              </a:pPr>
              <a:t>9</a:t>
            </a:fld>
            <a:endParaRPr lang="en-US" dirty="0"/>
          </a:p>
        </p:txBody>
      </p:sp>
      <p:sp>
        <p:nvSpPr>
          <p:cNvPr id="4" name="Rectangle 2"/>
          <p:cNvSpPr txBox="1">
            <a:spLocks noChangeArrowheads="1"/>
          </p:cNvSpPr>
          <p:nvPr/>
        </p:nvSpPr>
        <p:spPr bwMode="gray">
          <a:xfrm>
            <a:off x="204788" y="58739"/>
            <a:ext cx="8520112" cy="779462"/>
          </a:xfrm>
          <a:prstGeom prst="rect">
            <a:avLst/>
          </a:prstGeom>
          <a:noFill/>
          <a:ln>
            <a:noFill/>
          </a:ln>
          <a:extLst/>
        </p:spPr>
        <p:txBody>
          <a:bodyPr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auto">
              <a:spcBef>
                <a:spcPts val="0"/>
              </a:spcBef>
              <a:spcAft>
                <a:spcPts val="0"/>
              </a:spcAft>
              <a:defRPr/>
            </a:pPr>
            <a:r>
              <a:rPr lang="de-DE" sz="2800" b="1" dirty="0" smtClean="0">
                <a:latin typeface="+mn-lt"/>
                <a:cs typeface="Arial" pitchFamily="34" charset="0"/>
              </a:rPr>
              <a:t>Conceptual Framework: </a:t>
            </a:r>
            <a:r>
              <a:rPr lang="de-DE" sz="2400" b="1" dirty="0" smtClean="0">
                <a:solidFill>
                  <a:schemeClr val="accent1"/>
                </a:solidFill>
                <a:latin typeface="+mn-lt"/>
                <a:cs typeface="Arial" pitchFamily="34" charset="0"/>
              </a:rPr>
              <a:t>Population Health Continuum</a:t>
            </a:r>
            <a:endParaRPr lang="de-DE" sz="2400" b="1" noProof="1">
              <a:solidFill>
                <a:schemeClr val="accent1"/>
              </a:solidFill>
              <a:latin typeface="+mn-lt"/>
              <a:cs typeface="Arial" pitchFamily="34" charset="0"/>
            </a:endParaRPr>
          </a:p>
        </p:txBody>
      </p:sp>
      <p:sp>
        <p:nvSpPr>
          <p:cNvPr id="8" name="TextBox 7"/>
          <p:cNvSpPr txBox="1"/>
          <p:nvPr/>
        </p:nvSpPr>
        <p:spPr>
          <a:xfrm>
            <a:off x="457200" y="4953000"/>
            <a:ext cx="1828800" cy="553998"/>
          </a:xfrm>
          <a:prstGeom prst="rect">
            <a:avLst/>
          </a:prstGeom>
          <a:noFill/>
        </p:spPr>
        <p:txBody>
          <a:bodyPr wrap="square" rtlCol="0">
            <a:spAutoFit/>
          </a:bodyPr>
          <a:lstStyle/>
          <a:p>
            <a:r>
              <a:rPr lang="en-US" sz="1600" dirty="0" smtClean="0"/>
              <a:t>Optimal Health</a:t>
            </a:r>
          </a:p>
          <a:p>
            <a:r>
              <a:rPr lang="en-US" sz="1400" dirty="0"/>
              <a:t>c</a:t>
            </a:r>
            <a:r>
              <a:rPr lang="en-US" sz="1400" dirty="0" smtClean="0"/>
              <a:t>ost of care: $290/</a:t>
            </a:r>
            <a:r>
              <a:rPr lang="en-US" sz="1400" dirty="0" err="1" smtClean="0"/>
              <a:t>yr</a:t>
            </a:r>
            <a:endParaRPr lang="en-US" sz="1400" dirty="0"/>
          </a:p>
        </p:txBody>
      </p:sp>
      <p:sp>
        <p:nvSpPr>
          <p:cNvPr id="9" name="TextBox 8"/>
          <p:cNvSpPr txBox="1"/>
          <p:nvPr/>
        </p:nvSpPr>
        <p:spPr>
          <a:xfrm>
            <a:off x="6820508" y="4953000"/>
            <a:ext cx="2247292" cy="584775"/>
          </a:xfrm>
          <a:prstGeom prst="rect">
            <a:avLst/>
          </a:prstGeom>
          <a:noFill/>
        </p:spPr>
        <p:txBody>
          <a:bodyPr wrap="square" rtlCol="0">
            <a:spAutoFit/>
          </a:bodyPr>
          <a:lstStyle/>
          <a:p>
            <a:r>
              <a:rPr lang="en-US" sz="1600" dirty="0" smtClean="0"/>
              <a:t>Chronic Disease</a:t>
            </a:r>
          </a:p>
          <a:p>
            <a:r>
              <a:rPr lang="en-US" sz="1600" dirty="0"/>
              <a:t>cost of care: </a:t>
            </a:r>
            <a:r>
              <a:rPr lang="en-US" sz="1600" dirty="0" smtClean="0"/>
              <a:t>$7,350/</a:t>
            </a:r>
            <a:r>
              <a:rPr lang="en-US" sz="1600" dirty="0" err="1" smtClean="0"/>
              <a:t>yr</a:t>
            </a:r>
            <a:r>
              <a:rPr lang="en-US" sz="1600" dirty="0" smtClean="0"/>
              <a:t> </a:t>
            </a:r>
            <a:endParaRPr lang="en-US" sz="1600" dirty="0"/>
          </a:p>
        </p:txBody>
      </p:sp>
      <p:sp>
        <p:nvSpPr>
          <p:cNvPr id="10" name="TextBox 9"/>
          <p:cNvSpPr txBox="1"/>
          <p:nvPr/>
        </p:nvSpPr>
        <p:spPr>
          <a:xfrm>
            <a:off x="2562042" y="4953000"/>
            <a:ext cx="3918958" cy="584775"/>
          </a:xfrm>
          <a:prstGeom prst="rect">
            <a:avLst/>
          </a:prstGeom>
          <a:noFill/>
        </p:spPr>
        <p:txBody>
          <a:bodyPr wrap="none" rtlCol="0">
            <a:spAutoFit/>
          </a:bodyPr>
          <a:lstStyle/>
          <a:p>
            <a:r>
              <a:rPr lang="en-US" sz="1600" dirty="0" smtClean="0"/>
              <a:t>Good Health – w/varying risk for disease</a:t>
            </a:r>
          </a:p>
          <a:p>
            <a:r>
              <a:rPr lang="en-US" sz="1600" dirty="0"/>
              <a:t>cost of care: </a:t>
            </a:r>
            <a:r>
              <a:rPr lang="en-US" sz="1600" dirty="0" smtClean="0"/>
              <a:t>$1,860/</a:t>
            </a:r>
            <a:r>
              <a:rPr lang="en-US" sz="1600" dirty="0" err="1" smtClean="0"/>
              <a:t>yr</a:t>
            </a:r>
            <a:endParaRPr lang="en-US" sz="16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862264"/>
            <a:ext cx="8420100" cy="4085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2" name="Straight Connector 11"/>
          <p:cNvCxnSpPr/>
          <p:nvPr/>
        </p:nvCxnSpPr>
        <p:spPr>
          <a:xfrm>
            <a:off x="6858000" y="685800"/>
            <a:ext cx="0" cy="4572000"/>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590800" y="685800"/>
            <a:ext cx="0" cy="4572000"/>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4" name="Text Box 19"/>
          <p:cNvSpPr txBox="1">
            <a:spLocks noChangeArrowheads="1"/>
          </p:cNvSpPr>
          <p:nvPr/>
        </p:nvSpPr>
        <p:spPr bwMode="gray">
          <a:xfrm>
            <a:off x="414155" y="990600"/>
            <a:ext cx="1871845" cy="738664"/>
          </a:xfrm>
          <a:prstGeom prst="rect">
            <a:avLst/>
          </a:prstGeom>
          <a:noFill/>
          <a:ln>
            <a:noFill/>
          </a:ln>
          <a:extLst/>
        </p:spPr>
        <p:txBody>
          <a:bodyPr wrap="square" lIns="0" tIns="0" rIns="0" bIns="0">
            <a:spAutoFit/>
          </a:bodyPr>
          <a:lstStyle>
            <a:lvl1pPr defTabSz="801688">
              <a:defRPr>
                <a:solidFill>
                  <a:schemeClr val="tx1"/>
                </a:solidFill>
                <a:latin typeface="Arial" pitchFamily="34" charset="0"/>
              </a:defRPr>
            </a:lvl1pPr>
            <a:lvl2pPr marL="742950" indent="-285750" defTabSz="801688">
              <a:defRPr>
                <a:solidFill>
                  <a:schemeClr val="tx1"/>
                </a:solidFill>
                <a:latin typeface="Arial" pitchFamily="34" charset="0"/>
              </a:defRPr>
            </a:lvl2pPr>
            <a:lvl3pPr marL="1143000" indent="-228600" defTabSz="801688">
              <a:defRPr>
                <a:solidFill>
                  <a:schemeClr val="tx1"/>
                </a:solidFill>
                <a:latin typeface="Arial" pitchFamily="34" charset="0"/>
              </a:defRPr>
            </a:lvl3pPr>
            <a:lvl4pPr marL="1600200" indent="-228600" defTabSz="801688">
              <a:defRPr>
                <a:solidFill>
                  <a:schemeClr val="tx1"/>
                </a:solidFill>
                <a:latin typeface="Arial" pitchFamily="34" charset="0"/>
              </a:defRPr>
            </a:lvl4pPr>
            <a:lvl5pPr marL="2057400" indent="-228600" defTabSz="801688">
              <a:defRPr>
                <a:solidFill>
                  <a:schemeClr val="tx1"/>
                </a:solidFill>
                <a:latin typeface="Arial" pitchFamily="34" charset="0"/>
              </a:defRPr>
            </a:lvl5pPr>
            <a:lvl6pPr marL="2514600" indent="-228600" defTabSz="801688" fontAlgn="base">
              <a:spcBef>
                <a:spcPct val="0"/>
              </a:spcBef>
              <a:spcAft>
                <a:spcPct val="0"/>
              </a:spcAft>
              <a:defRPr>
                <a:solidFill>
                  <a:schemeClr val="tx1"/>
                </a:solidFill>
                <a:latin typeface="Arial" pitchFamily="34" charset="0"/>
              </a:defRPr>
            </a:lvl6pPr>
            <a:lvl7pPr marL="2971800" indent="-228600" defTabSz="801688" fontAlgn="base">
              <a:spcBef>
                <a:spcPct val="0"/>
              </a:spcBef>
              <a:spcAft>
                <a:spcPct val="0"/>
              </a:spcAft>
              <a:defRPr>
                <a:solidFill>
                  <a:schemeClr val="tx1"/>
                </a:solidFill>
                <a:latin typeface="Arial" pitchFamily="34" charset="0"/>
              </a:defRPr>
            </a:lvl7pPr>
            <a:lvl8pPr marL="3429000" indent="-228600" defTabSz="801688" fontAlgn="base">
              <a:spcBef>
                <a:spcPct val="0"/>
              </a:spcBef>
              <a:spcAft>
                <a:spcPct val="0"/>
              </a:spcAft>
              <a:defRPr>
                <a:solidFill>
                  <a:schemeClr val="tx1"/>
                </a:solidFill>
                <a:latin typeface="Arial" pitchFamily="34" charset="0"/>
              </a:defRPr>
            </a:lvl8pPr>
            <a:lvl9pPr marL="3886200" indent="-228600" defTabSz="801688" fontAlgn="base">
              <a:spcBef>
                <a:spcPct val="0"/>
              </a:spcBef>
              <a:spcAft>
                <a:spcPct val="0"/>
              </a:spcAft>
              <a:defRPr>
                <a:solidFill>
                  <a:schemeClr val="tx1"/>
                </a:solidFill>
                <a:latin typeface="Arial" pitchFamily="34" charset="0"/>
              </a:defRPr>
            </a:lvl9pPr>
          </a:lstStyle>
          <a:p>
            <a:pPr fontAlgn="auto">
              <a:spcBef>
                <a:spcPts val="0"/>
              </a:spcBef>
              <a:spcAft>
                <a:spcPts val="0"/>
              </a:spcAft>
              <a:defRPr/>
            </a:pPr>
            <a:r>
              <a:rPr lang="en-US" sz="1200" b="1" noProof="1" smtClean="0">
                <a:solidFill>
                  <a:schemeClr val="bg1"/>
                </a:solidFill>
                <a:cs typeface="Arial" pitchFamily="34" charset="0"/>
              </a:rPr>
              <a:t>Primary Prevention</a:t>
            </a:r>
            <a:r>
              <a:rPr lang="en-US" sz="1200" noProof="1" smtClean="0">
                <a:solidFill>
                  <a:schemeClr val="bg1"/>
                </a:solidFill>
                <a:cs typeface="Arial" pitchFamily="34" charset="0"/>
              </a:rPr>
              <a:t>: </a:t>
            </a:r>
          </a:p>
          <a:p>
            <a:pPr marL="285750" indent="-285750" fontAlgn="auto">
              <a:spcBef>
                <a:spcPts val="0"/>
              </a:spcBef>
              <a:spcAft>
                <a:spcPts val="0"/>
              </a:spcAft>
              <a:buFont typeface="Arial" pitchFamily="34" charset="0"/>
              <a:buChar char="•"/>
              <a:defRPr/>
            </a:pPr>
            <a:r>
              <a:rPr lang="en-US" sz="1200" noProof="1" smtClean="0">
                <a:solidFill>
                  <a:schemeClr val="bg1"/>
                </a:solidFill>
                <a:cs typeface="Arial" pitchFamily="34" charset="0"/>
              </a:rPr>
              <a:t>Healthy life Style</a:t>
            </a:r>
          </a:p>
          <a:p>
            <a:pPr marL="285750" indent="-285750" fontAlgn="auto">
              <a:spcBef>
                <a:spcPts val="0"/>
              </a:spcBef>
              <a:spcAft>
                <a:spcPts val="0"/>
              </a:spcAft>
              <a:buFont typeface="Arial" pitchFamily="34" charset="0"/>
              <a:buChar char="•"/>
              <a:defRPr/>
            </a:pPr>
            <a:r>
              <a:rPr lang="en-US" sz="1200" noProof="1" smtClean="0">
                <a:solidFill>
                  <a:schemeClr val="bg1"/>
                </a:solidFill>
                <a:cs typeface="Arial" pitchFamily="34" charset="0"/>
              </a:rPr>
              <a:t>Weight Control</a:t>
            </a:r>
          </a:p>
          <a:p>
            <a:pPr marL="285750" indent="-285750" fontAlgn="auto">
              <a:spcBef>
                <a:spcPts val="0"/>
              </a:spcBef>
              <a:spcAft>
                <a:spcPts val="0"/>
              </a:spcAft>
              <a:buFont typeface="Arial" pitchFamily="34" charset="0"/>
              <a:buChar char="•"/>
              <a:defRPr/>
            </a:pPr>
            <a:r>
              <a:rPr lang="en-US" sz="1200" noProof="1" smtClean="0">
                <a:solidFill>
                  <a:schemeClr val="bg1"/>
                </a:solidFill>
                <a:cs typeface="Arial" pitchFamily="34" charset="0"/>
              </a:rPr>
              <a:t>Physical activity</a:t>
            </a:r>
            <a:endParaRPr lang="en-US" sz="1200" noProof="1">
              <a:solidFill>
                <a:schemeClr val="bg1"/>
              </a:solidFill>
              <a:cs typeface="Arial" pitchFamily="34" charset="0"/>
            </a:endParaRPr>
          </a:p>
        </p:txBody>
      </p:sp>
      <p:sp>
        <p:nvSpPr>
          <p:cNvPr id="15" name="Text Box 19"/>
          <p:cNvSpPr txBox="1">
            <a:spLocks noChangeArrowheads="1"/>
          </p:cNvSpPr>
          <p:nvPr/>
        </p:nvSpPr>
        <p:spPr bwMode="gray">
          <a:xfrm>
            <a:off x="2743200" y="990600"/>
            <a:ext cx="2343150" cy="1107996"/>
          </a:xfrm>
          <a:prstGeom prst="rect">
            <a:avLst/>
          </a:prstGeom>
          <a:noFill/>
          <a:ln>
            <a:noFill/>
          </a:ln>
          <a:extLst/>
        </p:spPr>
        <p:txBody>
          <a:bodyPr lIns="0" tIns="0" rIns="0" bIns="0">
            <a:spAutoFit/>
          </a:bodyPr>
          <a:lstStyle>
            <a:lvl1pPr defTabSz="801688">
              <a:defRPr>
                <a:solidFill>
                  <a:schemeClr val="tx1"/>
                </a:solidFill>
                <a:latin typeface="Arial" pitchFamily="34" charset="0"/>
              </a:defRPr>
            </a:lvl1pPr>
            <a:lvl2pPr marL="742950" indent="-285750" defTabSz="801688">
              <a:defRPr>
                <a:solidFill>
                  <a:schemeClr val="tx1"/>
                </a:solidFill>
                <a:latin typeface="Arial" pitchFamily="34" charset="0"/>
              </a:defRPr>
            </a:lvl2pPr>
            <a:lvl3pPr marL="1143000" indent="-228600" defTabSz="801688">
              <a:defRPr>
                <a:solidFill>
                  <a:schemeClr val="tx1"/>
                </a:solidFill>
                <a:latin typeface="Arial" pitchFamily="34" charset="0"/>
              </a:defRPr>
            </a:lvl3pPr>
            <a:lvl4pPr marL="1600200" indent="-228600" defTabSz="801688">
              <a:defRPr>
                <a:solidFill>
                  <a:schemeClr val="tx1"/>
                </a:solidFill>
                <a:latin typeface="Arial" pitchFamily="34" charset="0"/>
              </a:defRPr>
            </a:lvl4pPr>
            <a:lvl5pPr marL="2057400" indent="-228600" defTabSz="801688">
              <a:defRPr>
                <a:solidFill>
                  <a:schemeClr val="tx1"/>
                </a:solidFill>
                <a:latin typeface="Arial" pitchFamily="34" charset="0"/>
              </a:defRPr>
            </a:lvl5pPr>
            <a:lvl6pPr marL="2514600" indent="-228600" defTabSz="801688" fontAlgn="base">
              <a:spcBef>
                <a:spcPct val="0"/>
              </a:spcBef>
              <a:spcAft>
                <a:spcPct val="0"/>
              </a:spcAft>
              <a:defRPr>
                <a:solidFill>
                  <a:schemeClr val="tx1"/>
                </a:solidFill>
                <a:latin typeface="Arial" pitchFamily="34" charset="0"/>
              </a:defRPr>
            </a:lvl6pPr>
            <a:lvl7pPr marL="2971800" indent="-228600" defTabSz="801688" fontAlgn="base">
              <a:spcBef>
                <a:spcPct val="0"/>
              </a:spcBef>
              <a:spcAft>
                <a:spcPct val="0"/>
              </a:spcAft>
              <a:defRPr>
                <a:solidFill>
                  <a:schemeClr val="tx1"/>
                </a:solidFill>
                <a:latin typeface="Arial" pitchFamily="34" charset="0"/>
              </a:defRPr>
            </a:lvl7pPr>
            <a:lvl8pPr marL="3429000" indent="-228600" defTabSz="801688" fontAlgn="base">
              <a:spcBef>
                <a:spcPct val="0"/>
              </a:spcBef>
              <a:spcAft>
                <a:spcPct val="0"/>
              </a:spcAft>
              <a:defRPr>
                <a:solidFill>
                  <a:schemeClr val="tx1"/>
                </a:solidFill>
                <a:latin typeface="Arial" pitchFamily="34" charset="0"/>
              </a:defRPr>
            </a:lvl8pPr>
            <a:lvl9pPr marL="3886200" indent="-228600" defTabSz="801688" fontAlgn="base">
              <a:spcBef>
                <a:spcPct val="0"/>
              </a:spcBef>
              <a:spcAft>
                <a:spcPct val="0"/>
              </a:spcAft>
              <a:defRPr>
                <a:solidFill>
                  <a:schemeClr val="tx1"/>
                </a:solidFill>
                <a:latin typeface="Arial" pitchFamily="34" charset="0"/>
              </a:defRPr>
            </a:lvl9pPr>
          </a:lstStyle>
          <a:p>
            <a:pPr fontAlgn="auto">
              <a:spcBef>
                <a:spcPts val="0"/>
              </a:spcBef>
              <a:spcAft>
                <a:spcPts val="0"/>
              </a:spcAft>
              <a:defRPr/>
            </a:pPr>
            <a:r>
              <a:rPr lang="en-US" sz="1200" b="1" noProof="1" smtClean="0">
                <a:solidFill>
                  <a:schemeClr val="bg1"/>
                </a:solidFill>
                <a:cs typeface="Arial" pitchFamily="34" charset="0"/>
              </a:rPr>
              <a:t>Secondary Prevention</a:t>
            </a:r>
            <a:r>
              <a:rPr lang="en-US" sz="1200" noProof="1" smtClean="0">
                <a:solidFill>
                  <a:schemeClr val="bg1"/>
                </a:solidFill>
                <a:cs typeface="Arial" pitchFamily="34" charset="0"/>
              </a:rPr>
              <a:t>: </a:t>
            </a:r>
          </a:p>
          <a:p>
            <a:pPr marL="285750" indent="-285750" fontAlgn="auto">
              <a:spcBef>
                <a:spcPts val="0"/>
              </a:spcBef>
              <a:spcAft>
                <a:spcPts val="0"/>
              </a:spcAft>
              <a:buFont typeface="Arial" pitchFamily="34" charset="0"/>
              <a:buChar char="•"/>
              <a:defRPr/>
            </a:pPr>
            <a:r>
              <a:rPr lang="en-US" sz="1200" noProof="1" smtClean="0">
                <a:solidFill>
                  <a:schemeClr val="bg1"/>
                </a:solidFill>
                <a:cs typeface="Arial" pitchFamily="34" charset="0"/>
              </a:rPr>
              <a:t>Screen for risk factors</a:t>
            </a:r>
          </a:p>
          <a:p>
            <a:pPr marL="285750" indent="-285750" fontAlgn="auto">
              <a:spcBef>
                <a:spcPts val="0"/>
              </a:spcBef>
              <a:spcAft>
                <a:spcPts val="0"/>
              </a:spcAft>
              <a:buFont typeface="Arial" pitchFamily="34" charset="0"/>
              <a:buChar char="•"/>
              <a:defRPr/>
            </a:pPr>
            <a:r>
              <a:rPr lang="en-US" sz="1200" noProof="1" smtClean="0">
                <a:solidFill>
                  <a:schemeClr val="bg1"/>
                </a:solidFill>
                <a:cs typeface="Arial" pitchFamily="34" charset="0"/>
              </a:rPr>
              <a:t>Control risk factors (Cholesterol, HTN, Diabetes, etc).</a:t>
            </a:r>
          </a:p>
          <a:p>
            <a:pPr fontAlgn="auto">
              <a:spcBef>
                <a:spcPts val="0"/>
              </a:spcBef>
              <a:spcAft>
                <a:spcPts val="0"/>
              </a:spcAft>
              <a:defRPr/>
            </a:pPr>
            <a:endParaRPr lang="en-US" sz="1200" noProof="1">
              <a:solidFill>
                <a:schemeClr val="bg1"/>
              </a:solidFill>
              <a:cs typeface="Arial" pitchFamily="34" charset="0"/>
            </a:endParaRPr>
          </a:p>
        </p:txBody>
      </p:sp>
      <p:sp>
        <p:nvSpPr>
          <p:cNvPr id="16" name="Text Box 19"/>
          <p:cNvSpPr txBox="1">
            <a:spLocks noChangeArrowheads="1"/>
          </p:cNvSpPr>
          <p:nvPr/>
        </p:nvSpPr>
        <p:spPr bwMode="gray">
          <a:xfrm>
            <a:off x="7010400" y="990600"/>
            <a:ext cx="1905000" cy="738664"/>
          </a:xfrm>
          <a:prstGeom prst="rect">
            <a:avLst/>
          </a:prstGeom>
          <a:noFill/>
          <a:ln>
            <a:noFill/>
          </a:ln>
          <a:extLst/>
        </p:spPr>
        <p:txBody>
          <a:bodyPr wrap="square" lIns="0" tIns="0" rIns="0" bIns="0">
            <a:spAutoFit/>
          </a:bodyPr>
          <a:lstStyle>
            <a:lvl1pPr defTabSz="801688">
              <a:defRPr>
                <a:solidFill>
                  <a:schemeClr val="tx1"/>
                </a:solidFill>
                <a:latin typeface="Arial" pitchFamily="34" charset="0"/>
              </a:defRPr>
            </a:lvl1pPr>
            <a:lvl2pPr marL="742950" indent="-285750" defTabSz="801688">
              <a:defRPr>
                <a:solidFill>
                  <a:schemeClr val="tx1"/>
                </a:solidFill>
                <a:latin typeface="Arial" pitchFamily="34" charset="0"/>
              </a:defRPr>
            </a:lvl2pPr>
            <a:lvl3pPr marL="1143000" indent="-228600" defTabSz="801688">
              <a:defRPr>
                <a:solidFill>
                  <a:schemeClr val="tx1"/>
                </a:solidFill>
                <a:latin typeface="Arial" pitchFamily="34" charset="0"/>
              </a:defRPr>
            </a:lvl3pPr>
            <a:lvl4pPr marL="1600200" indent="-228600" defTabSz="801688">
              <a:defRPr>
                <a:solidFill>
                  <a:schemeClr val="tx1"/>
                </a:solidFill>
                <a:latin typeface="Arial" pitchFamily="34" charset="0"/>
              </a:defRPr>
            </a:lvl4pPr>
            <a:lvl5pPr marL="2057400" indent="-228600" defTabSz="801688">
              <a:defRPr>
                <a:solidFill>
                  <a:schemeClr val="tx1"/>
                </a:solidFill>
                <a:latin typeface="Arial" pitchFamily="34" charset="0"/>
              </a:defRPr>
            </a:lvl5pPr>
            <a:lvl6pPr marL="2514600" indent="-228600" defTabSz="801688" fontAlgn="base">
              <a:spcBef>
                <a:spcPct val="0"/>
              </a:spcBef>
              <a:spcAft>
                <a:spcPct val="0"/>
              </a:spcAft>
              <a:defRPr>
                <a:solidFill>
                  <a:schemeClr val="tx1"/>
                </a:solidFill>
                <a:latin typeface="Arial" pitchFamily="34" charset="0"/>
              </a:defRPr>
            </a:lvl6pPr>
            <a:lvl7pPr marL="2971800" indent="-228600" defTabSz="801688" fontAlgn="base">
              <a:spcBef>
                <a:spcPct val="0"/>
              </a:spcBef>
              <a:spcAft>
                <a:spcPct val="0"/>
              </a:spcAft>
              <a:defRPr>
                <a:solidFill>
                  <a:schemeClr val="tx1"/>
                </a:solidFill>
                <a:latin typeface="Arial" pitchFamily="34" charset="0"/>
              </a:defRPr>
            </a:lvl7pPr>
            <a:lvl8pPr marL="3429000" indent="-228600" defTabSz="801688" fontAlgn="base">
              <a:spcBef>
                <a:spcPct val="0"/>
              </a:spcBef>
              <a:spcAft>
                <a:spcPct val="0"/>
              </a:spcAft>
              <a:defRPr>
                <a:solidFill>
                  <a:schemeClr val="tx1"/>
                </a:solidFill>
                <a:latin typeface="Arial" pitchFamily="34" charset="0"/>
              </a:defRPr>
            </a:lvl8pPr>
            <a:lvl9pPr marL="3886200" indent="-228600" defTabSz="801688" fontAlgn="base">
              <a:spcBef>
                <a:spcPct val="0"/>
              </a:spcBef>
              <a:spcAft>
                <a:spcPct val="0"/>
              </a:spcAft>
              <a:defRPr>
                <a:solidFill>
                  <a:schemeClr val="tx1"/>
                </a:solidFill>
                <a:latin typeface="Arial" pitchFamily="34" charset="0"/>
              </a:defRPr>
            </a:lvl9pPr>
          </a:lstStyle>
          <a:p>
            <a:pPr fontAlgn="auto">
              <a:spcBef>
                <a:spcPts val="0"/>
              </a:spcBef>
              <a:spcAft>
                <a:spcPts val="0"/>
              </a:spcAft>
              <a:defRPr/>
            </a:pPr>
            <a:r>
              <a:rPr lang="en-US" sz="1200" b="1" noProof="1" smtClean="0">
                <a:solidFill>
                  <a:schemeClr val="bg1"/>
                </a:solidFill>
                <a:cs typeface="Arial" pitchFamily="34" charset="0"/>
              </a:rPr>
              <a:t>Tertiary Prevention</a:t>
            </a:r>
            <a:r>
              <a:rPr lang="en-US" sz="1200" noProof="1" smtClean="0">
                <a:solidFill>
                  <a:schemeClr val="bg1"/>
                </a:solidFill>
                <a:cs typeface="Arial" pitchFamily="34" charset="0"/>
              </a:rPr>
              <a:t>: </a:t>
            </a:r>
          </a:p>
          <a:p>
            <a:pPr marL="285750" indent="-285750" fontAlgn="auto">
              <a:spcBef>
                <a:spcPts val="0"/>
              </a:spcBef>
              <a:spcAft>
                <a:spcPts val="0"/>
              </a:spcAft>
              <a:buFont typeface="Arial" pitchFamily="34" charset="0"/>
              <a:buChar char="•"/>
              <a:defRPr/>
            </a:pPr>
            <a:r>
              <a:rPr lang="en-US" sz="1200" noProof="1" smtClean="0">
                <a:solidFill>
                  <a:schemeClr val="bg1"/>
                </a:solidFill>
                <a:cs typeface="Arial" pitchFamily="34" charset="0"/>
              </a:rPr>
              <a:t>Manage Care Gaps</a:t>
            </a:r>
          </a:p>
          <a:p>
            <a:pPr marL="285750" indent="-285750" fontAlgn="auto">
              <a:spcBef>
                <a:spcPts val="0"/>
              </a:spcBef>
              <a:spcAft>
                <a:spcPts val="0"/>
              </a:spcAft>
              <a:buFont typeface="Arial" pitchFamily="34" charset="0"/>
              <a:buChar char="•"/>
              <a:defRPr/>
            </a:pPr>
            <a:r>
              <a:rPr lang="en-US" sz="1200" noProof="1" smtClean="0">
                <a:solidFill>
                  <a:schemeClr val="bg1"/>
                </a:solidFill>
                <a:cs typeface="Arial" pitchFamily="34" charset="0"/>
              </a:rPr>
              <a:t>Manage Risk Factors</a:t>
            </a:r>
          </a:p>
          <a:p>
            <a:pPr fontAlgn="auto">
              <a:spcBef>
                <a:spcPts val="0"/>
              </a:spcBef>
              <a:spcAft>
                <a:spcPts val="0"/>
              </a:spcAft>
              <a:defRPr/>
            </a:pPr>
            <a:endParaRPr lang="en-US" sz="1200" noProof="1">
              <a:solidFill>
                <a:schemeClr val="bg1"/>
              </a:solidFill>
              <a:cs typeface="Arial" pitchFamily="34" charset="0"/>
            </a:endParaRPr>
          </a:p>
        </p:txBody>
      </p:sp>
    </p:spTree>
    <p:extLst>
      <p:ext uri="{BB962C8B-B14F-4D97-AF65-F5344CB8AC3E}">
        <p14:creationId xmlns:p14="http://schemas.microsoft.com/office/powerpoint/2010/main" val="38155448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3500</TotalTime>
  <Words>535</Words>
  <Application>Microsoft Office PowerPoint</Application>
  <PresentationFormat>On-screen Show (4:3)</PresentationFormat>
  <Paragraphs>118</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Executive</vt:lpstr>
      <vt:lpstr>Improving quality of care and optimizing revenue through data collection and analysis  </vt:lpstr>
      <vt:lpstr>     SQHN 4th. Annual Conference: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MedisoftrX analyzer</dc:title>
  <dc:creator>medisoftrx</dc:creator>
  <cp:lastModifiedBy>medisoftrx</cp:lastModifiedBy>
  <cp:revision>1055</cp:revision>
  <cp:lastPrinted>2012-03-17T21:57:53Z</cp:lastPrinted>
  <dcterms:created xsi:type="dcterms:W3CDTF">2011-01-07T15:44:57Z</dcterms:created>
  <dcterms:modified xsi:type="dcterms:W3CDTF">2013-07-11T19:09:58Z</dcterms:modified>
</cp:coreProperties>
</file>