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9" r:id="rId3"/>
    <p:sldId id="260" r:id="rId4"/>
    <p:sldId id="261" r:id="rId5"/>
    <p:sldId id="262" r:id="rId6"/>
    <p:sldId id="263" r:id="rId7"/>
    <p:sldId id="295" r:id="rId8"/>
    <p:sldId id="294" r:id="rId9"/>
    <p:sldId id="264" r:id="rId10"/>
    <p:sldId id="265" r:id="rId11"/>
    <p:sldId id="266" r:id="rId12"/>
    <p:sldId id="270" r:id="rId13"/>
    <p:sldId id="285" r:id="rId14"/>
    <p:sldId id="271" r:id="rId15"/>
    <p:sldId id="281" r:id="rId16"/>
    <p:sldId id="306" r:id="rId17"/>
    <p:sldId id="307" r:id="rId18"/>
    <p:sldId id="309" r:id="rId19"/>
    <p:sldId id="308" r:id="rId20"/>
    <p:sldId id="272" r:id="rId21"/>
    <p:sldId id="273" r:id="rId22"/>
    <p:sldId id="296" r:id="rId23"/>
    <p:sldId id="298" r:id="rId24"/>
    <p:sldId id="297" r:id="rId25"/>
    <p:sldId id="310" r:id="rId26"/>
    <p:sldId id="311" r:id="rId27"/>
    <p:sldId id="276" r:id="rId28"/>
    <p:sldId id="301" r:id="rId29"/>
    <p:sldId id="302" r:id="rId30"/>
    <p:sldId id="303" r:id="rId31"/>
    <p:sldId id="304" r:id="rId32"/>
    <p:sldId id="312" r:id="rId33"/>
    <p:sldId id="282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3011" autoAdjust="0"/>
  </p:normalViewPr>
  <p:slideViewPr>
    <p:cSldViewPr>
      <p:cViewPr>
        <p:scale>
          <a:sx n="66" d="100"/>
          <a:sy n="66" d="100"/>
        </p:scale>
        <p:origin x="-576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D1656-6ED9-4778-B9B7-2772B9B057F8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38CCC-3C2C-4F86-9A4D-E9FE73D07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26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00449B-85A4-4BB0-983D-61C5102CAB68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books/NBK144054" TargetMode="Externa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chemeClr val="tx1"/>
                </a:solidFill>
              </a:rPr>
              <a:t>MAKING YOUR OWN HAND RUBS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7854696" cy="1752600"/>
          </a:xfrm>
        </p:spPr>
        <p:txBody>
          <a:bodyPr>
            <a:normAutofit/>
          </a:bodyPr>
          <a:lstStyle/>
          <a:p>
            <a:r>
              <a:rPr lang="ru-RU" sz="2800" b="1" dirty="0"/>
              <a:t>PRESENTED BY</a:t>
            </a:r>
          </a:p>
          <a:p>
            <a:r>
              <a:rPr lang="ru-RU" sz="2800" b="1" dirty="0"/>
              <a:t>BAYO ADELEKE</a:t>
            </a:r>
          </a:p>
        </p:txBody>
      </p:sp>
    </p:spTree>
  </p:cSld>
  <p:clrMapOvr>
    <a:masterClrMapping/>
  </p:clrMapOvr>
  <p:timing>
    <p:tnLst>
      <p:par>
        <p:cTn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000108"/>
            <a:ext cx="87484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800" dirty="0" smtClean="0"/>
              <a:t> Their introduction raises a number of issues such as: </a:t>
            </a:r>
          </a:p>
          <a:p>
            <a:pPr lvl="1">
              <a:buFont typeface="Courier New" pitchFamily="49" charset="0"/>
              <a:buChar char="o"/>
            </a:pPr>
            <a:r>
              <a:rPr lang="en-US" sz="4800" dirty="0" smtClean="0"/>
              <a:t>Indications for use,    	</a:t>
            </a:r>
          </a:p>
          <a:p>
            <a:pPr lvl="1">
              <a:buFont typeface="Courier New" pitchFamily="49" charset="0"/>
              <a:buChar char="o"/>
            </a:pPr>
            <a:r>
              <a:rPr lang="en-US" sz="4800" dirty="0" smtClean="0"/>
              <a:t>Efficacy and </a:t>
            </a:r>
          </a:p>
          <a:p>
            <a:pPr lvl="1">
              <a:buFont typeface="Courier New" pitchFamily="49" charset="0"/>
              <a:buChar char="o"/>
            </a:pPr>
            <a:r>
              <a:rPr lang="en-US" sz="4800" dirty="0" smtClean="0"/>
              <a:t>Potential for skin damage.</a:t>
            </a:r>
          </a:p>
          <a:p>
            <a:endParaRPr lang="en-US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85723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500" b="1" dirty="0" smtClean="0"/>
              <a:t>Indications for use:</a:t>
            </a:r>
            <a:r>
              <a:rPr lang="en-US" sz="4500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sz="4500" dirty="0" smtClean="0"/>
              <a:t> Alcohol-based hand rubs are indicated for routine hand decontamination during delivery of health care.</a:t>
            </a:r>
          </a:p>
          <a:p>
            <a:pPr lvl="0">
              <a:buFont typeface="Arial" pitchFamily="34" charset="0"/>
              <a:buChar char="•"/>
            </a:pPr>
            <a:r>
              <a:rPr lang="en-US" sz="4500" dirty="0" smtClean="0"/>
              <a:t> It should be used only when there is no visible dirt or organic matter present on the hands.</a:t>
            </a:r>
            <a:r>
              <a:rPr lang="en-US" sz="4400" baseline="70000" dirty="0" smtClean="0"/>
              <a:t>2, 3</a:t>
            </a:r>
            <a:endParaRPr lang="en-US" sz="4200" baseline="70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57224" y="571480"/>
            <a:ext cx="788782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Efficacy</a:t>
            </a:r>
            <a:r>
              <a:rPr lang="en-US" sz="4300" dirty="0" smtClean="0"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Alcohol-based hand rubs/gels containing 60–95 per cent alcohol have the greatest efficacy.</a:t>
            </a:r>
            <a:r>
              <a:rPr kumimoji="0" lang="en-US" sz="4200" b="0" i="0" u="none" strike="noStrike" cap="none" normalizeH="0" baseline="7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 </a:t>
            </a:r>
            <a:endParaRPr kumimoji="0" lang="en-US" sz="4200" b="0" i="0" u="none" strike="noStrike" cap="none" normalizeH="0" baseline="7000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4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antimicrobial activity of alcohol solutions within this range is related to their ability to denature proteins.</a:t>
            </a:r>
            <a:r>
              <a:rPr kumimoji="0" lang="en-US" sz="4300" b="0" i="0" u="none" strike="noStrike" cap="none" normalizeH="0" baseline="7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</a:t>
            </a:r>
            <a:endParaRPr kumimoji="0" lang="en-US" sz="4300" b="0" i="0" u="none" strike="noStrike" cap="none" normalizeH="0" baseline="7000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94" y="4714884"/>
            <a:ext cx="8305800" cy="1143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600" dirty="0" smtClean="0">
                <a:solidFill>
                  <a:schemeClr val="tx1"/>
                </a:solidFill>
                <a:latin typeface="+mn-lt"/>
              </a:rPr>
              <a:t>WHO recommends the local production of the following formulations as an alternative when suitable commercial products are either unavailable or too costly.</a:t>
            </a:r>
            <a:r>
              <a:rPr lang="en-US" sz="4000" baseline="70000" dirty="0" smtClean="0">
                <a:solidFill>
                  <a:schemeClr val="tx1"/>
                </a:solidFill>
                <a:latin typeface="+mn-lt"/>
              </a:rPr>
              <a:t>5</a:t>
            </a:r>
            <a:r>
              <a:rPr lang="en-US" sz="4600" baseline="70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4600" baseline="70000" dirty="0" smtClean="0">
                <a:solidFill>
                  <a:schemeClr val="tx1"/>
                </a:solidFill>
                <a:latin typeface="+mn-lt"/>
              </a:rPr>
            </a:br>
            <a:endParaRPr lang="en-US" sz="4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429272"/>
            <a:ext cx="8229602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Ingredients: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Formulation I:</a:t>
            </a:r>
            <a:r>
              <a:rPr lang="en-US" sz="3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+mn-lt"/>
              </a:rPr>
            </a:b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To produce final concentration of Ethanol 80%v/v, Glycerol 1.45%v/v, Hydrogen Peroxide 0.125%v/v</a:t>
            </a:r>
            <a:br>
              <a:rPr lang="en-US" sz="3600" dirty="0" smtClean="0">
                <a:solidFill>
                  <a:schemeClr val="tx1"/>
                </a:solidFill>
                <a:latin typeface="+mn-lt"/>
              </a:rPr>
            </a:b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Pour into a 1000ml graduated flask:</a:t>
            </a:r>
            <a:br>
              <a:rPr lang="en-US" sz="3600" dirty="0" smtClean="0">
                <a:solidFill>
                  <a:schemeClr val="tx1"/>
                </a:solidFill>
                <a:latin typeface="+mn-lt"/>
              </a:rPr>
            </a:b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	Ethanol 96%			833.3ml</a:t>
            </a:r>
            <a:br>
              <a:rPr lang="en-US" sz="3600" dirty="0" smtClean="0">
                <a:solidFill>
                  <a:schemeClr val="tx1"/>
                </a:solidFill>
                <a:latin typeface="+mn-lt"/>
              </a:rPr>
            </a:b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	Hydrogen Peroxide 3%	41.7ml</a:t>
            </a:r>
            <a:br>
              <a:rPr lang="en-US" sz="3600" dirty="0" smtClean="0">
                <a:solidFill>
                  <a:schemeClr val="tx1"/>
                </a:solidFill>
                <a:latin typeface="+mn-lt"/>
              </a:rPr>
            </a:b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	Glycerol  98%			14.5ml</a:t>
            </a:r>
            <a:br>
              <a:rPr lang="en-US" sz="3600" dirty="0" smtClean="0">
                <a:solidFill>
                  <a:schemeClr val="tx1"/>
                </a:solidFill>
                <a:latin typeface="+mn-lt"/>
              </a:rPr>
            </a:b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Top up the flask to 1000ml with distilled water or water that has been boiled and cooled. Shake the flask gently to mix the content.</a:t>
            </a:r>
            <a:r>
              <a:rPr lang="en-US" sz="3600" b="1" baseline="70000" dirty="0" smtClean="0">
                <a:solidFill>
                  <a:schemeClr val="tx1"/>
                </a:solidFill>
                <a:latin typeface="+mn-lt"/>
              </a:rPr>
              <a:t>5</a:t>
            </a:r>
            <a:endParaRPr lang="en-US" sz="4400" b="1" baseline="70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500702"/>
            <a:ext cx="83058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Formulation II: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To produce final concentration of Isopropyl alcohol 75%v/v, Glycerol 1.45%v/v, Hydrogen Peroxide 0.125%v/v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Pour into a 1000ml graduated flask: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 Isopropyl alcohol (with a purity of 99.8%)							751.5ml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Hydrogen Peroxide  3%		41.7ml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Glycerol  98%				14.5ml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Top up the flask to 1000ml with distilled water or water that has been boiled and cooled. Shake the flask gently to mix the content.</a:t>
            </a:r>
            <a:r>
              <a:rPr lang="en-US" sz="3200" b="1" baseline="70000" dirty="0" smtClean="0">
                <a:solidFill>
                  <a:schemeClr val="tx1"/>
                </a:solidFill>
                <a:latin typeface="+mn-lt"/>
              </a:rPr>
              <a:t>5</a:t>
            </a:r>
            <a:endParaRPr lang="en-US" sz="2400" b="1" baseline="70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71472" y="60680"/>
            <a:ext cx="864396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After mixing the solution, the containers should be kept in quarantine for 72 hours.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This allows time for any spores present in the alcohol or the container to be eliminated by Hydrogen Peroxide.</a:t>
            </a:r>
            <a:r>
              <a:rPr lang="en-US" sz="3600" baseline="70000" dirty="0" smtClean="0"/>
              <a:t>5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71472" y="60680"/>
            <a:ext cx="864396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If concentrated alcohol is obtained from local production, verify the alcohol concentration using an Alcoholmeter.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 smtClean="0"/>
              <a:t>Also make the necessary adjustments in volume to obtain the final recommended concentration.</a:t>
            </a:r>
            <a:r>
              <a:rPr lang="en-US" sz="4400" baseline="70000" dirty="0" smtClean="0"/>
              <a:t>5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n-lt"/>
              </a:rPr>
              <a:t>.</a:t>
            </a:r>
            <a:endParaRPr lang="en-US" sz="40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66" y="214290"/>
            <a:ext cx="864396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r>
              <a:rPr lang="en-US" sz="3600" b="1" dirty="0" smtClean="0"/>
              <a:t>Labeling of the bottles: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The bottles should be labeled in accordance with national guidelines. Labels should include the following:</a:t>
            </a:r>
            <a:br>
              <a:rPr lang="en-US" sz="3600" dirty="0" smtClean="0"/>
            </a:br>
            <a:r>
              <a:rPr lang="en-US" sz="3600" dirty="0" smtClean="0"/>
              <a:t>	Name of institution</a:t>
            </a:r>
            <a:br>
              <a:rPr lang="en-US" sz="3600" dirty="0" smtClean="0"/>
            </a:br>
            <a:r>
              <a:rPr lang="en-US" sz="3600" dirty="0" smtClean="0"/>
              <a:t>	Date of production and batch 	number</a:t>
            </a:r>
            <a:br>
              <a:rPr lang="en-US" sz="3600" dirty="0" smtClean="0"/>
            </a:br>
            <a:r>
              <a:rPr lang="en-US" sz="3600" dirty="0" smtClean="0"/>
              <a:t>	Composition: ethanol or </a:t>
            </a:r>
            <a:r>
              <a:rPr lang="en-US" sz="3600" dirty="0" err="1" smtClean="0"/>
              <a:t>isopropanol</a:t>
            </a:r>
            <a:r>
              <a:rPr lang="en-US" sz="3600" dirty="0" smtClean="0"/>
              <a:t>, glycerol and 	hydrogen peroxide (% v/v can also be indicated) </a:t>
            </a:r>
            <a:br>
              <a:rPr lang="en-US" sz="3600" dirty="0" smtClean="0"/>
            </a:br>
            <a:endParaRPr lang="en-US" sz="3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18" y="5500710"/>
            <a:ext cx="8305800" cy="1143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It should also include the following statements: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WHO-recommended hand rub 	formulation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For external use only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Avoid contact with eyes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Keep out of reach of children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Use: apply a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</a:rPr>
              <a:t>palmful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 of alcohol-based 	hand rub and cover all surfaces of the 	hands. Rub hands until dry. 	</a:t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	Flammable: keep away from flame and 	heat.</a:t>
            </a:r>
            <a:r>
              <a:rPr lang="en-US" sz="3200" b="1" baseline="70000" dirty="0" smtClean="0">
                <a:solidFill>
                  <a:schemeClr val="tx1"/>
                </a:solidFill>
                <a:latin typeface="+mn-lt"/>
              </a:rPr>
              <a:t>5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472" y="714356"/>
            <a:ext cx="80648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600" dirty="0" smtClean="0"/>
              <a:t> Over the last few years alcohol-based hand disinfectants have become widely available within health care. </a:t>
            </a:r>
          </a:p>
          <a:p>
            <a:pPr lvl="0">
              <a:buFont typeface="Arial" pitchFamily="34" charset="0"/>
              <a:buChar char="•"/>
            </a:pPr>
            <a:r>
              <a:rPr lang="en-US" sz="4600" dirty="0" smtClean="0"/>
              <a:t>This provides an alternative means of achieving good hand decontamination. </a:t>
            </a:r>
            <a:endParaRPr lang="en-US" sz="4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0" y="5143512"/>
            <a:ext cx="8229602" cy="1143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sz="4600" dirty="0">
                <a:solidFill>
                  <a:schemeClr val="tx1"/>
                </a:solidFill>
                <a:latin typeface="+mn-lt"/>
              </a:rPr>
              <a:t>Boyce and </a:t>
            </a:r>
            <a:r>
              <a:rPr sz="4600" dirty="0" err="1">
                <a:solidFill>
                  <a:schemeClr val="tx1"/>
                </a:solidFill>
                <a:latin typeface="+mn-lt"/>
              </a:rPr>
              <a:t>Pittet</a:t>
            </a:r>
            <a:r>
              <a:rPr sz="4600" dirty="0">
                <a:solidFill>
                  <a:schemeClr val="tx1"/>
                </a:solidFill>
                <a:latin typeface="+mn-lt"/>
              </a:rPr>
              <a:t> (2002) confirm that alcohol-based hand rubs have excellent germicidal activity </a:t>
            </a:r>
            <a:r>
              <a:rPr lang="en-US" sz="4600" dirty="0" smtClean="0">
                <a:solidFill>
                  <a:schemeClr val="tx1"/>
                </a:solidFill>
                <a:latin typeface="+mn-lt"/>
              </a:rPr>
              <a:t>VS</a:t>
            </a:r>
            <a:r>
              <a:rPr sz="4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sz="4600" dirty="0">
                <a:solidFill>
                  <a:schemeClr val="tx1"/>
                </a:solidFill>
                <a:latin typeface="+mn-lt"/>
              </a:rPr>
              <a:t>both Gram- negative and Gram-positive bacteria such as </a:t>
            </a:r>
            <a:r>
              <a:rPr sz="4600" dirty="0" smtClean="0">
                <a:solidFill>
                  <a:schemeClr val="tx1"/>
                </a:solidFill>
                <a:latin typeface="+mn-lt"/>
              </a:rPr>
              <a:t>E</a:t>
            </a:r>
            <a:r>
              <a:rPr lang="en-US" sz="4600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sz="4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sz="4600" dirty="0">
                <a:solidFill>
                  <a:schemeClr val="tx1"/>
                </a:solidFill>
                <a:latin typeface="+mn-lt"/>
              </a:rPr>
              <a:t>coli and </a:t>
            </a:r>
            <a:r>
              <a:rPr sz="4600" dirty="0" err="1">
                <a:solidFill>
                  <a:schemeClr val="tx1"/>
                </a:solidFill>
                <a:latin typeface="+mn-lt"/>
              </a:rPr>
              <a:t>methicillin</a:t>
            </a:r>
            <a:r>
              <a:rPr sz="4600" dirty="0">
                <a:solidFill>
                  <a:schemeClr val="tx1"/>
                </a:solidFill>
                <a:latin typeface="+mn-lt"/>
              </a:rPr>
              <a:t>-resistant </a:t>
            </a:r>
            <a:r>
              <a:rPr sz="4600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46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sz="4600" dirty="0" err="1" smtClean="0">
                <a:solidFill>
                  <a:schemeClr val="tx1"/>
                </a:solidFill>
                <a:latin typeface="+mn-lt"/>
              </a:rPr>
              <a:t>aureus</a:t>
            </a:r>
            <a:r>
              <a:rPr sz="4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sz="4600" dirty="0">
                <a:solidFill>
                  <a:schemeClr val="tx1"/>
                </a:solidFill>
                <a:latin typeface="+mn-lt"/>
              </a:rPr>
              <a:t>(MRSA), along with </a:t>
            </a:r>
            <a:r>
              <a:rPr sz="4600" dirty="0" smtClean="0">
                <a:solidFill>
                  <a:schemeClr val="tx1"/>
                </a:solidFill>
                <a:latin typeface="+mn-lt"/>
              </a:rPr>
              <a:t>mycobacteria.</a:t>
            </a:r>
            <a:r>
              <a:rPr lang="en-US" sz="4000" baseline="700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4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884"/>
            <a:ext cx="8229599" cy="1143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sz="4800" dirty="0">
                <a:solidFill>
                  <a:schemeClr val="tx1"/>
                </a:solidFill>
                <a:latin typeface="+mn-lt"/>
              </a:rPr>
              <a:t>They are also effective </a:t>
            </a:r>
            <a:r>
              <a:rPr lang="en-US" sz="4800" dirty="0" smtClean="0">
                <a:solidFill>
                  <a:schemeClr val="tx1"/>
                </a:solidFill>
                <a:latin typeface="+mn-lt"/>
              </a:rPr>
              <a:t>VS </a:t>
            </a:r>
            <a:r>
              <a:rPr sz="4800" dirty="0" smtClean="0">
                <a:solidFill>
                  <a:schemeClr val="tx1"/>
                </a:solidFill>
                <a:latin typeface="+mn-lt"/>
              </a:rPr>
              <a:t>certain </a:t>
            </a:r>
            <a:r>
              <a:rPr sz="4800" dirty="0">
                <a:solidFill>
                  <a:schemeClr val="tx1"/>
                </a:solidFill>
                <a:latin typeface="+mn-lt"/>
              </a:rPr>
              <a:t>enveloped (</a:t>
            </a:r>
            <a:r>
              <a:rPr sz="4800" dirty="0" err="1">
                <a:solidFill>
                  <a:schemeClr val="tx1"/>
                </a:solidFill>
                <a:latin typeface="+mn-lt"/>
              </a:rPr>
              <a:t>lipophilic</a:t>
            </a:r>
            <a:r>
              <a:rPr sz="4800" dirty="0">
                <a:solidFill>
                  <a:schemeClr val="tx1"/>
                </a:solidFill>
                <a:latin typeface="+mn-lt"/>
              </a:rPr>
              <a:t>) viruses, such as HIV, influenza, respiratory </a:t>
            </a:r>
            <a:r>
              <a:rPr sz="4800" dirty="0" err="1" smtClean="0">
                <a:solidFill>
                  <a:schemeClr val="tx1"/>
                </a:solidFill>
                <a:latin typeface="+mn-lt"/>
              </a:rPr>
              <a:t>syncytial</a:t>
            </a:r>
            <a:r>
              <a:rPr sz="4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sz="4800" dirty="0">
                <a:solidFill>
                  <a:schemeClr val="tx1"/>
                </a:solidFill>
                <a:latin typeface="+mn-lt"/>
              </a:rPr>
              <a:t>virus, and herpes simplex virus</a:t>
            </a:r>
            <a:r>
              <a:rPr sz="4800">
                <a:solidFill>
                  <a:schemeClr val="tx1"/>
                </a:solidFill>
                <a:latin typeface="+mn-lt"/>
              </a:rPr>
              <a:t>. </a:t>
            </a:r>
            <a:endParaRPr lang="en-US" sz="4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884"/>
            <a:ext cx="8305800" cy="11430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tx1"/>
                </a:solidFill>
                <a:latin typeface="+mn-lt"/>
              </a:rPr>
              <a:t>Ebola virus, Hepatitis B and C are also susceptible to alcohol but are killed less readily and require at least 60–70 per cent alcohol for effectiveness.</a:t>
            </a:r>
            <a:r>
              <a:rPr lang="en-US" sz="4900" baseline="70000" dirty="0" smtClean="0">
                <a:solidFill>
                  <a:schemeClr val="tx1"/>
                </a:solidFill>
                <a:latin typeface="+mn-lt"/>
              </a:rPr>
              <a:t>6, 7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00034" y="-5417"/>
            <a:ext cx="864396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300" dirty="0" smtClean="0"/>
          </a:p>
          <a:p>
            <a:r>
              <a:rPr lang="en-US" sz="4300" b="1" dirty="0" smtClean="0"/>
              <a:t>Soap and Water Versus Alcohol Hand Rubs and Gels:</a:t>
            </a:r>
          </a:p>
          <a:p>
            <a:endParaRPr lang="en-US" sz="4300" b="1" dirty="0" smtClean="0"/>
          </a:p>
          <a:p>
            <a:r>
              <a:rPr lang="en-US" sz="4300" dirty="0" smtClean="0"/>
              <a:t>				VS</a:t>
            </a:r>
          </a:p>
          <a:p>
            <a:endParaRPr lang="en-US" sz="4300" dirty="0" smtClean="0"/>
          </a:p>
          <a:p>
            <a:pPr>
              <a:buFont typeface="Arial" pitchFamily="34" charset="0"/>
              <a:buChar char="•"/>
            </a:pPr>
            <a:r>
              <a:rPr lang="en-US" sz="4300" dirty="0" smtClean="0"/>
              <a:t>There are many studies comparing the effectiveness of plain or medicated soaps with hand rubs containing 60–70 per cent alcohol.</a:t>
            </a:r>
          </a:p>
        </p:txBody>
      </p:sp>
      <p:pic>
        <p:nvPicPr>
          <p:cNvPr id="4" name="Picture 4" descr="C:\Users\USER\Desktop\Mr Bayo,s pesentation\images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85992"/>
            <a:ext cx="1771650" cy="1323975"/>
          </a:xfrm>
          <a:prstGeom prst="rect">
            <a:avLst/>
          </a:prstGeom>
          <a:noFill/>
        </p:spPr>
      </p:pic>
      <p:pic>
        <p:nvPicPr>
          <p:cNvPr id="5" name="Picture 3" descr="C:\Users\USER\Desktop\Mr Bayo,s pesentation\images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2071678"/>
            <a:ext cx="1685925" cy="140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18" y="4286256"/>
            <a:ext cx="8305800" cy="1143000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sz="5400" dirty="0" smtClean="0">
                <a:solidFill>
                  <a:schemeClr val="tx1"/>
                </a:solidFill>
                <a:latin typeface="+mn-lt"/>
              </a:rPr>
              <a:t>Some of these studies have demonstrated the latter are more efficient in achieving a greater reduction in the bacterial counts on health care workers’ hands.</a:t>
            </a:r>
            <a:r>
              <a:rPr lang="en-US" sz="4000" baseline="70000" dirty="0" smtClean="0">
                <a:solidFill>
                  <a:schemeClr val="tx1"/>
                </a:solidFill>
                <a:latin typeface="+mn-lt"/>
              </a:rPr>
              <a:t>5, 8, 9, 10, 11, 12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00034" y="142852"/>
            <a:ext cx="86439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/>
          </a:p>
          <a:p>
            <a:r>
              <a:rPr lang="en-US" sz="4400" b="1" dirty="0" smtClean="0"/>
              <a:t>Rubs versus gels</a:t>
            </a:r>
            <a:r>
              <a:rPr lang="en-US" sz="4400" dirty="0" smtClean="0"/>
              <a:t>: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Alcohol-based hand decontamination products are available in the form of rubs and gels but is one product type more effective than the other?</a:t>
            </a:r>
          </a:p>
        </p:txBody>
      </p:sp>
      <p:pic>
        <p:nvPicPr>
          <p:cNvPr id="4" name="Picture 2" descr="C:\Users\USER\Desktop\Mr Bayo,s pesentation\images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142984"/>
            <a:ext cx="1714512" cy="1585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00034" y="142852"/>
            <a:ext cx="86439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Kramer et al (2002) investigated the antimicrobial efficacy of 10 alcohol hand gels and four alcohol rubs, according to EN 1500.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The products were tested using a crossover trial with 15 volunteers who had artificially contaminated hands.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00438"/>
            <a:ext cx="8229601" cy="1143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+mn-lt"/>
              </a:rPr>
              <a:t>The researchers found most of the alcohol hand rubs met the EN 1500 requirements but the alcohol gels did not fulfill this criterion.</a:t>
            </a:r>
            <a:r>
              <a:rPr lang="en-US" sz="4400" baseline="70000" dirty="0" smtClean="0">
                <a:solidFill>
                  <a:schemeClr val="tx1"/>
                </a:solidFill>
                <a:latin typeface="+mn-lt"/>
              </a:rPr>
              <a:t>13</a:t>
            </a:r>
            <a:r>
              <a:rPr lang="en-US" sz="2400" baseline="7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400" baseline="7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baseline="7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400" baseline="7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US" sz="2400" baseline="70000" dirty="0"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00034" y="142852"/>
            <a:ext cx="864396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/>
          </a:p>
          <a:p>
            <a:r>
              <a:rPr lang="en-US" sz="4000" b="1" dirty="0" smtClean="0"/>
              <a:t>Skin compatibility 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/>
              <a:t>Skin compatibility issues are centered on concerns about the drying effects of alcohol itself and consequent skin damage. 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With regard to skin reactions, hand rubbing with alcohol-based products is better tolerated than hand washing with soap and water.</a:t>
            </a:r>
            <a:endParaRPr lang="en-US" sz="38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117" y="5286388"/>
            <a:ext cx="8229601" cy="1143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tx1"/>
                </a:solidFill>
                <a:latin typeface="+mn-lt"/>
              </a:rPr>
              <a:t>The recommendations made by both the national and international guidelines on hand hygiene are that alcohol-based hand hygiene products should contain emollients to counteract their drying effect.</a:t>
            </a:r>
            <a:r>
              <a:rPr lang="en-US" sz="4400" baseline="70000" dirty="0" smtClean="0">
                <a:solidFill>
                  <a:schemeClr val="tx1"/>
                </a:solidFill>
                <a:latin typeface="+mn-lt"/>
              </a:rPr>
              <a:t>2,3,5</a:t>
            </a:r>
            <a:r>
              <a:rPr lang="en-US" sz="2400" baseline="7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400" baseline="7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baseline="7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2400" baseline="7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US" sz="2400" baseline="70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6789" y="714356"/>
            <a:ext cx="8352929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400" dirty="0" smtClean="0"/>
              <a:t> </a:t>
            </a:r>
            <a:r>
              <a:rPr lang="en-US" sz="4600" dirty="0" smtClean="0"/>
              <a:t>In the hospital setting their advantage over soap and water is that they can be applied in transit to the next patient or task.</a:t>
            </a:r>
          </a:p>
          <a:p>
            <a:pPr lvl="0">
              <a:buFont typeface="Arial" pitchFamily="34" charset="0"/>
              <a:buChar char="•"/>
            </a:pPr>
            <a:r>
              <a:rPr lang="en-US" sz="4600" dirty="0" smtClean="0"/>
              <a:t> This may help improve compliance with hand </a:t>
            </a:r>
            <a:r>
              <a:rPr lang="en-US" sz="4600" dirty="0" err="1" smtClean="0"/>
              <a:t>deconta-mination</a:t>
            </a:r>
            <a:r>
              <a:rPr lang="en-US" sz="4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00034" y="142852"/>
            <a:ext cx="86439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200" dirty="0" smtClean="0"/>
          </a:p>
          <a:p>
            <a:r>
              <a:rPr lang="en-US" sz="4200" b="1" dirty="0" smtClean="0"/>
              <a:t>Conclusion:</a:t>
            </a:r>
          </a:p>
          <a:p>
            <a:pPr>
              <a:buFont typeface="Arial" pitchFamily="34" charset="0"/>
              <a:buChar char="•"/>
            </a:pPr>
            <a:r>
              <a:rPr lang="en-US" sz="4200" dirty="0" smtClean="0"/>
              <a:t>As with all hand decontamination methods it is vital that health care workers use alcohol hand rubs/gels appropriately. </a:t>
            </a:r>
          </a:p>
          <a:p>
            <a:pPr>
              <a:buFont typeface="Arial" pitchFamily="34" charset="0"/>
              <a:buChar char="•"/>
            </a:pPr>
            <a:r>
              <a:rPr lang="en-US" sz="4200" dirty="0" smtClean="0"/>
              <a:t>This means using them on socially clean hands that are not visibly soiled.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305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00034" y="142852"/>
            <a:ext cx="864396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200" b="1" dirty="0" smtClean="0"/>
          </a:p>
          <a:p>
            <a:pPr>
              <a:buFont typeface="Arial" pitchFamily="34" charset="0"/>
              <a:buChar char="•"/>
            </a:pPr>
            <a:r>
              <a:rPr lang="en-US" sz="4200" dirty="0" smtClean="0"/>
              <a:t>All the surfaces of the hands should be adequately covered with the alcohol product. 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This is to ensure that the microbial load on the hands is sufficiently reduced to minimize the risks of transmitting pathogenic micro-organisms to vulnerable patients.</a:t>
            </a:r>
            <a:endParaRPr lang="en-US" sz="42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REMEMBER: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 descr="E:\BlackBerry\pictures\images(2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9128" y="1500174"/>
            <a:ext cx="5527516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>
                <a:solidFill>
                  <a:schemeClr val="tx1"/>
                </a:solidFill>
              </a:rPr>
              <a:t>THANK YOU</a:t>
            </a:r>
            <a:endParaRPr lang="en-US" sz="1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92933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References</a:t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2300" dirty="0" smtClean="0">
                <a:solidFill>
                  <a:schemeClr val="tx1"/>
                </a:solidFill>
              </a:rPr>
              <a:t>1.Patel, S. (2004) The efficacy of alcohol-based hand disinfectants products. </a:t>
            </a:r>
            <a:r>
              <a:rPr lang="en-US" sz="2300" i="1" dirty="0" smtClean="0">
                <a:solidFill>
                  <a:schemeClr val="tx1"/>
                </a:solidFill>
              </a:rPr>
              <a:t>Nursing Times; 100: 23, 32-34.</a:t>
            </a:r>
            <a:r>
              <a:rPr lang="en-US" sz="2300" b="1" i="1" dirty="0" smtClean="0">
                <a:solidFill>
                  <a:schemeClr val="tx1"/>
                </a:solidFill>
              </a:rPr>
              <a:t/>
            </a:r>
            <a:br>
              <a:rPr lang="en-US" sz="2300" b="1" i="1" dirty="0" smtClean="0">
                <a:solidFill>
                  <a:schemeClr val="tx1"/>
                </a:solidFill>
              </a:rPr>
            </a:br>
            <a:r>
              <a:rPr lang="en-US" sz="2300" baseline="70000" dirty="0" smtClean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2. Pratt, R.J. et al (2001) The epic project: developing national evidence-based guidelines for preventing healthcare associated infections. Phase 1: guidelines for preventing hospital acquired infections. Department of Health. </a:t>
            </a:r>
            <a:r>
              <a:rPr lang="en-US" sz="2300" i="1" dirty="0" smtClean="0">
                <a:solidFill>
                  <a:schemeClr val="tx1"/>
                </a:solidFill>
              </a:rPr>
              <a:t>Journal of Hospital Infection; 47 (</a:t>
            </a:r>
            <a:r>
              <a:rPr lang="en-US" sz="2300" i="1" dirty="0" err="1" smtClean="0">
                <a:solidFill>
                  <a:schemeClr val="tx1"/>
                </a:solidFill>
              </a:rPr>
              <a:t>suppl</a:t>
            </a:r>
            <a:r>
              <a:rPr lang="en-US" sz="2300" i="1" dirty="0" smtClean="0">
                <a:solidFill>
                  <a:schemeClr val="tx1"/>
                </a:solidFill>
              </a:rPr>
              <a:t>): S1-S82.</a:t>
            </a:r>
            <a:br>
              <a:rPr lang="en-US" sz="2300" i="1" dirty="0" smtClean="0">
                <a:solidFill>
                  <a:schemeClr val="tx1"/>
                </a:solidFill>
              </a:rPr>
            </a:br>
            <a:r>
              <a:rPr lang="en-US" sz="2300" baseline="70000" dirty="0" smtClean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3. Boyce, J.M., </a:t>
            </a:r>
            <a:r>
              <a:rPr lang="en-US" sz="2300" dirty="0" err="1" smtClean="0">
                <a:solidFill>
                  <a:schemeClr val="tx1"/>
                </a:solidFill>
              </a:rPr>
              <a:t>Pittet</a:t>
            </a:r>
            <a:r>
              <a:rPr lang="en-US" sz="2300" dirty="0" smtClean="0">
                <a:solidFill>
                  <a:schemeClr val="tx1"/>
                </a:solidFill>
              </a:rPr>
              <a:t>, D. (2002) Guideline for hand hygiene in health-care settings. Recommendations of the Healthcare Infection Control Practices Advisory Committee and the HICPAC/SHEA/APIC/IDSA Hand Hygiene Task Force. Centers for Disease Control and Prevention. </a:t>
            </a:r>
            <a:r>
              <a:rPr lang="en-US" sz="2300" i="1" dirty="0" smtClean="0">
                <a:solidFill>
                  <a:schemeClr val="tx1"/>
                </a:solidFill>
              </a:rPr>
              <a:t>Morbidity and Mortality Weekly Report (MMWR); 51: 16, 1–45. </a:t>
            </a:r>
            <a:br>
              <a:rPr lang="en-US" sz="2300" i="1" dirty="0" smtClean="0">
                <a:solidFill>
                  <a:schemeClr val="tx1"/>
                </a:solidFill>
              </a:rPr>
            </a:br>
            <a:r>
              <a:rPr lang="en-US" sz="2300" i="1" dirty="0" smtClean="0">
                <a:solidFill>
                  <a:schemeClr val="tx1"/>
                </a:solidFill>
              </a:rPr>
              <a:t>4. </a:t>
            </a:r>
            <a:r>
              <a:rPr lang="en-US" sz="2300" dirty="0" smtClean="0">
                <a:solidFill>
                  <a:schemeClr val="tx1"/>
                </a:solidFill>
              </a:rPr>
              <a:t>Larson, E.L., Morton, H.E. (1991) Alcohols. In: Block, S.S. (</a:t>
            </a:r>
            <a:r>
              <a:rPr lang="en-US" sz="2300" dirty="0" err="1" smtClean="0">
                <a:solidFill>
                  <a:schemeClr val="tx1"/>
                </a:solidFill>
              </a:rPr>
              <a:t>ed</a:t>
            </a:r>
            <a:r>
              <a:rPr lang="en-US" sz="2300" dirty="0" smtClean="0">
                <a:solidFill>
                  <a:schemeClr val="tx1"/>
                </a:solidFill>
              </a:rPr>
              <a:t>) </a:t>
            </a:r>
            <a:r>
              <a:rPr lang="en-US" sz="2300" i="1" dirty="0" smtClean="0">
                <a:solidFill>
                  <a:schemeClr val="tx1"/>
                </a:solidFill>
              </a:rPr>
              <a:t>Disinfection, </a:t>
            </a:r>
            <a:r>
              <a:rPr lang="en-US" sz="2300" i="1" dirty="0" err="1" smtClean="0">
                <a:solidFill>
                  <a:schemeClr val="tx1"/>
                </a:solidFill>
              </a:rPr>
              <a:t>Sterilisation</a:t>
            </a:r>
            <a:r>
              <a:rPr lang="en-US" sz="2300" i="1" dirty="0" smtClean="0">
                <a:solidFill>
                  <a:schemeClr val="tx1"/>
                </a:solidFill>
              </a:rPr>
              <a:t> and Preservation. Philadelphia, PA: Lea &amp;</a:t>
            </a:r>
            <a:r>
              <a:rPr lang="en-US" sz="2300" i="1" dirty="0" err="1" smtClean="0">
                <a:solidFill>
                  <a:schemeClr val="tx1"/>
                </a:solidFill>
              </a:rPr>
              <a:t>Febiger</a:t>
            </a:r>
            <a:r>
              <a:rPr lang="en-US" sz="2300" i="1" dirty="0" smtClean="0">
                <a:solidFill>
                  <a:schemeClr val="tx1"/>
                </a:solidFill>
              </a:rPr>
              <a:t>.</a:t>
            </a:r>
            <a:br>
              <a:rPr lang="en-US" sz="2300" i="1" dirty="0" smtClean="0">
                <a:solidFill>
                  <a:schemeClr val="tx1"/>
                </a:solidFill>
              </a:rPr>
            </a:br>
            <a:r>
              <a:rPr lang="en-US" sz="2300" dirty="0" smtClean="0">
                <a:solidFill>
                  <a:schemeClr val="tx1"/>
                </a:solidFill>
              </a:rPr>
              <a:t>5. WHO Guidelines on Hand Hygiene in Health Care: First Global Patient Safety Challenge Clean Care Is Safer Care: WHO-recommended </a:t>
            </a:r>
            <a:r>
              <a:rPr lang="en-US" sz="2300" dirty="0" err="1" smtClean="0">
                <a:solidFill>
                  <a:schemeClr val="tx1"/>
                </a:solidFill>
              </a:rPr>
              <a:t>handrub</a:t>
            </a:r>
            <a:r>
              <a:rPr lang="en-US" sz="2300" dirty="0" smtClean="0">
                <a:solidFill>
                  <a:schemeClr val="tx1"/>
                </a:solidFill>
              </a:rPr>
              <a:t> formulations </a:t>
            </a:r>
            <a:r>
              <a:rPr lang="en-US" sz="2300" dirty="0" smtClean="0">
                <a:solidFill>
                  <a:schemeClr val="tx1"/>
                </a:solidFill>
                <a:hlinkClick r:id="rId2"/>
              </a:rPr>
              <a:t>http://www.ncbi.nlm.nih.gov/books/NBK144054 </a:t>
            </a:r>
            <a:r>
              <a:rPr lang="en-US" sz="8000" i="1" dirty="0" smtClean="0">
                <a:solidFill>
                  <a:schemeClr val="tx1"/>
                </a:solidFill>
              </a:rPr>
              <a:t/>
            </a:r>
            <a:br>
              <a:rPr lang="en-US" sz="80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/>
            </a:r>
            <a:br>
              <a:rPr lang="en-US" sz="2400" i="1" dirty="0" smtClean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857892"/>
            <a:ext cx="8305800" cy="1143000"/>
          </a:xfrm>
        </p:spPr>
        <p:txBody>
          <a:bodyPr>
            <a:noAutofit/>
          </a:bodyPr>
          <a:lstStyle/>
          <a:p>
            <a:r>
              <a:rPr lang="en-US" sz="2100" dirty="0" smtClean="0">
                <a:solidFill>
                  <a:schemeClr val="tx1"/>
                </a:solidFill>
              </a:rPr>
              <a:t/>
            </a:r>
            <a:br>
              <a:rPr lang="en-US" sz="21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6. </a:t>
            </a:r>
            <a:r>
              <a:rPr lang="en-US" sz="1800" dirty="0" err="1" smtClean="0">
                <a:solidFill>
                  <a:schemeClr val="tx1"/>
                </a:solidFill>
              </a:rPr>
              <a:t>Sattar</a:t>
            </a:r>
            <a:r>
              <a:rPr lang="en-US" sz="1800" dirty="0" smtClean="0">
                <a:solidFill>
                  <a:schemeClr val="tx1"/>
                </a:solidFill>
              </a:rPr>
              <a:t>, A. et al (2001) Preventing the spread of hepatitis B and C viruses: where are germicides relevant? </a:t>
            </a:r>
            <a:r>
              <a:rPr lang="en-US" sz="1800" i="1" dirty="0" smtClean="0">
                <a:solidFill>
                  <a:schemeClr val="tx1"/>
                </a:solidFill>
              </a:rPr>
              <a:t>American Journal of Infection Control; 29: 187–197., </a:t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en-US" sz="1800" i="1" dirty="0" smtClean="0">
                <a:solidFill>
                  <a:schemeClr val="tx1"/>
                </a:solidFill>
              </a:rPr>
              <a:t>7. Public health agency of Canada: Ebola Virus https://www.internationalsos.com/ebola/index.cfm?content_id=410&amp;</a:t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en-US" sz="1800" i="1" dirty="0" smtClean="0">
                <a:solidFill>
                  <a:schemeClr val="tx1"/>
                </a:solidFill>
              </a:rPr>
              <a:t>8. </a:t>
            </a:r>
            <a:r>
              <a:rPr lang="en-US" sz="1800" dirty="0" err="1" smtClean="0">
                <a:solidFill>
                  <a:schemeClr val="tx1"/>
                </a:solidFill>
              </a:rPr>
              <a:t>Girou</a:t>
            </a:r>
            <a:r>
              <a:rPr lang="en-US" sz="1800" dirty="0" smtClean="0">
                <a:solidFill>
                  <a:schemeClr val="tx1"/>
                </a:solidFill>
              </a:rPr>
              <a:t>, E. et al (2002) Efficacy of </a:t>
            </a:r>
            <a:r>
              <a:rPr lang="en-US" sz="1800" dirty="0" err="1" smtClean="0">
                <a:solidFill>
                  <a:schemeClr val="tx1"/>
                </a:solidFill>
              </a:rPr>
              <a:t>handrubbing</a:t>
            </a:r>
            <a:r>
              <a:rPr lang="en-US" sz="1800" dirty="0" smtClean="0">
                <a:solidFill>
                  <a:schemeClr val="tx1"/>
                </a:solidFill>
              </a:rPr>
              <a:t> with alcohol based solution versus standard </a:t>
            </a:r>
            <a:r>
              <a:rPr lang="en-US" sz="1800" dirty="0" err="1" smtClean="0">
                <a:solidFill>
                  <a:schemeClr val="tx1"/>
                </a:solidFill>
              </a:rPr>
              <a:t>handwashing</a:t>
            </a:r>
            <a:r>
              <a:rPr lang="en-US" sz="1800" dirty="0" smtClean="0">
                <a:solidFill>
                  <a:schemeClr val="tx1"/>
                </a:solidFill>
              </a:rPr>
              <a:t> with antiseptic soap: </a:t>
            </a:r>
            <a:r>
              <a:rPr lang="en-US" sz="1800" dirty="0" err="1" smtClean="0">
                <a:solidFill>
                  <a:schemeClr val="tx1"/>
                </a:solidFill>
              </a:rPr>
              <a:t>randomised</a:t>
            </a:r>
            <a:r>
              <a:rPr lang="en-US" sz="1800" dirty="0" smtClean="0">
                <a:solidFill>
                  <a:schemeClr val="tx1"/>
                </a:solidFill>
              </a:rPr>
              <a:t> controlled trial. </a:t>
            </a:r>
            <a:r>
              <a:rPr lang="en-US" sz="1800" i="1" dirty="0" smtClean="0">
                <a:solidFill>
                  <a:schemeClr val="tx1"/>
                </a:solidFill>
              </a:rPr>
              <a:t>British Medical Journal; 325: 362–364.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9. </a:t>
            </a:r>
            <a:r>
              <a:rPr lang="en-US" sz="1800" dirty="0" err="1" smtClean="0">
                <a:solidFill>
                  <a:schemeClr val="tx1"/>
                </a:solidFill>
              </a:rPr>
              <a:t>Winnefeld</a:t>
            </a:r>
            <a:r>
              <a:rPr lang="en-US" sz="1800" dirty="0" smtClean="0">
                <a:solidFill>
                  <a:schemeClr val="tx1"/>
                </a:solidFill>
              </a:rPr>
              <a:t> et al, 2000 </a:t>
            </a:r>
            <a:r>
              <a:rPr lang="en-US" sz="1800" dirty="0" err="1" smtClean="0">
                <a:solidFill>
                  <a:schemeClr val="tx1"/>
                </a:solidFill>
              </a:rPr>
              <a:t>Winnefeld</a:t>
            </a:r>
            <a:r>
              <a:rPr lang="en-US" sz="1800" dirty="0" smtClean="0">
                <a:solidFill>
                  <a:schemeClr val="tx1"/>
                </a:solidFill>
              </a:rPr>
              <a:t>, M. et al (2000) Skin tolerance and effectiveness of two hand decontamination procedures in everyday hospital use. </a:t>
            </a:r>
            <a:r>
              <a:rPr lang="en-US" sz="1800" i="1" dirty="0" smtClean="0">
                <a:solidFill>
                  <a:schemeClr val="tx1"/>
                </a:solidFill>
              </a:rPr>
              <a:t>British Journal of Dermatology; 143: 546–550.</a:t>
            </a:r>
            <a:r>
              <a:rPr lang="en-US" sz="1800" dirty="0" smtClean="0">
                <a:solidFill>
                  <a:schemeClr val="tx1"/>
                </a:solidFill>
              </a:rPr>
              <a:t>;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10.Rotter, 1999 </a:t>
            </a:r>
            <a:r>
              <a:rPr lang="en-US" sz="1800" dirty="0" err="1" smtClean="0">
                <a:solidFill>
                  <a:schemeClr val="tx1"/>
                </a:solidFill>
              </a:rPr>
              <a:t>Rotter</a:t>
            </a:r>
            <a:r>
              <a:rPr lang="en-US" sz="1800" dirty="0" smtClean="0">
                <a:solidFill>
                  <a:schemeClr val="tx1"/>
                </a:solidFill>
              </a:rPr>
              <a:t>, M.L. (1999) </a:t>
            </a:r>
            <a:r>
              <a:rPr lang="en-US" sz="1800" dirty="0" err="1" smtClean="0">
                <a:solidFill>
                  <a:schemeClr val="tx1"/>
                </a:solidFill>
              </a:rPr>
              <a:t>Handwashing</a:t>
            </a:r>
            <a:r>
              <a:rPr lang="en-US" sz="1800" dirty="0" smtClean="0">
                <a:solidFill>
                  <a:schemeClr val="tx1"/>
                </a:solidFill>
              </a:rPr>
              <a:t> and hand disinfection. In: </a:t>
            </a:r>
            <a:r>
              <a:rPr lang="en-US" sz="1800" dirty="0" err="1" smtClean="0">
                <a:solidFill>
                  <a:schemeClr val="tx1"/>
                </a:solidFill>
              </a:rPr>
              <a:t>Mayhall</a:t>
            </a:r>
            <a:r>
              <a:rPr lang="en-US" sz="1800" dirty="0" smtClean="0">
                <a:solidFill>
                  <a:schemeClr val="tx1"/>
                </a:solidFill>
              </a:rPr>
              <a:t>, C.G. (</a:t>
            </a:r>
            <a:r>
              <a:rPr lang="en-US" sz="1800" dirty="0" err="1" smtClean="0">
                <a:solidFill>
                  <a:schemeClr val="tx1"/>
                </a:solidFill>
              </a:rPr>
              <a:t>ed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i="1" dirty="0" smtClean="0">
                <a:solidFill>
                  <a:schemeClr val="tx1"/>
                </a:solidFill>
              </a:rPr>
              <a:t>Hospital Epidemiology and Infection Control. Philadelphia, PA: Lippincott Williams &amp; Wilkins.</a:t>
            </a:r>
            <a:r>
              <a:rPr lang="en-US" sz="1800" dirty="0" smtClean="0">
                <a:solidFill>
                  <a:schemeClr val="tx1"/>
                </a:solidFill>
              </a:rPr>
              <a:t>;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11. Zaragoza et al, 1999 Zaragoza, M. et al (1999) </a:t>
            </a:r>
            <a:r>
              <a:rPr lang="en-US" sz="1800" dirty="0" err="1" smtClean="0">
                <a:solidFill>
                  <a:schemeClr val="tx1"/>
                </a:solidFill>
              </a:rPr>
              <a:t>Handwashing</a:t>
            </a:r>
            <a:r>
              <a:rPr lang="en-US" sz="1800" dirty="0" smtClean="0">
                <a:solidFill>
                  <a:schemeClr val="tx1"/>
                </a:solidFill>
              </a:rPr>
              <a:t> with soap or alcoholic solutions? A </a:t>
            </a:r>
            <a:r>
              <a:rPr lang="en-US" sz="1800" dirty="0" err="1" smtClean="0">
                <a:solidFill>
                  <a:schemeClr val="tx1"/>
                </a:solidFill>
              </a:rPr>
              <a:t>randomised</a:t>
            </a:r>
            <a:r>
              <a:rPr lang="en-US" sz="1800" dirty="0" smtClean="0">
                <a:solidFill>
                  <a:schemeClr val="tx1"/>
                </a:solidFill>
              </a:rPr>
              <a:t> controlled trial of its effectiveness. </a:t>
            </a:r>
            <a:r>
              <a:rPr lang="en-US" sz="1800" i="1" dirty="0" smtClean="0">
                <a:solidFill>
                  <a:schemeClr val="tx1"/>
                </a:solidFill>
              </a:rPr>
              <a:t>American Journal of Infection Control; 27: 258–261.</a:t>
            </a:r>
            <a:r>
              <a:rPr lang="en-US" sz="1800" dirty="0" smtClean="0">
                <a:solidFill>
                  <a:schemeClr val="tx1"/>
                </a:solidFill>
              </a:rPr>
              <a:t>;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 12.  </a:t>
            </a:r>
            <a:r>
              <a:rPr lang="en-US" sz="1800" dirty="0" err="1" smtClean="0">
                <a:solidFill>
                  <a:schemeClr val="tx1"/>
                </a:solidFill>
              </a:rPr>
              <a:t>Ayliffe</a:t>
            </a:r>
            <a:r>
              <a:rPr lang="en-US" sz="1800" dirty="0" smtClean="0">
                <a:solidFill>
                  <a:schemeClr val="tx1"/>
                </a:solidFill>
              </a:rPr>
              <a:t>, G.A. et al (1988) Hand disinfection: a comparison of various agents in laboratory and ward studies.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i="1" dirty="0" smtClean="0">
                <a:solidFill>
                  <a:schemeClr val="tx1"/>
                </a:solidFill>
              </a:rPr>
              <a:t>Journal of Hospital Infection; 11: 3, 226–243.</a:t>
            </a:r>
            <a:br>
              <a:rPr lang="en-US" sz="1800" i="1" dirty="0" smtClean="0">
                <a:solidFill>
                  <a:schemeClr val="tx1"/>
                </a:solidFill>
              </a:rPr>
            </a:br>
            <a:r>
              <a:rPr lang="en-US" sz="1800" i="1" dirty="0" smtClean="0">
                <a:solidFill>
                  <a:schemeClr val="tx1"/>
                </a:solidFill>
              </a:rPr>
              <a:t>13. </a:t>
            </a:r>
            <a:r>
              <a:rPr lang="en-US" sz="1800" dirty="0" smtClean="0">
                <a:solidFill>
                  <a:schemeClr val="tx1"/>
                </a:solidFill>
              </a:rPr>
              <a:t>Kramer, A. et al (2002) Limited efficacy of alcohol-based hand gels. </a:t>
            </a:r>
            <a:r>
              <a:rPr lang="en-US" sz="1800" i="1" dirty="0" smtClean="0">
                <a:solidFill>
                  <a:schemeClr val="tx1"/>
                </a:solidFill>
              </a:rPr>
              <a:t>The Lancet; 359: 1489–1490. 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endParaRPr 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785794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 </a:t>
            </a:r>
            <a:r>
              <a:rPr lang="en-US" sz="4800" dirty="0" smtClean="0"/>
              <a:t>Within the community setting they provide a suitable alternative to hand washing particularly where there may be inadequate hand washing facilities.</a:t>
            </a:r>
            <a:r>
              <a:rPr lang="en-US" sz="4800" baseline="70000" dirty="0" smtClean="0"/>
              <a:t>1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71691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   It is well known that hand hygiene is a crucial factor in the control of health care-acquired infections (HCAIs).</a:t>
            </a:r>
            <a:r>
              <a:rPr lang="en-US" sz="4400" baseline="70000" dirty="0" smtClean="0"/>
              <a:t>2</a:t>
            </a:r>
          </a:p>
          <a:p>
            <a:pPr>
              <a:buFont typeface="Arial" pitchFamily="34" charset="0"/>
              <a:buChar char="•"/>
            </a:pPr>
            <a:r>
              <a:rPr lang="en-US" sz="4400" baseline="70000" dirty="0" smtClean="0"/>
              <a:t>   </a:t>
            </a:r>
            <a:r>
              <a:rPr lang="en-US" sz="4400" dirty="0" smtClean="0"/>
              <a:t>This is because hands may readily become contaminated with transient micro-organisms during the delivery of health care.</a:t>
            </a:r>
            <a:r>
              <a:rPr lang="en-US" sz="4000" baseline="70000" dirty="0" smtClean="0"/>
              <a:t>3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929198"/>
            <a:ext cx="8229601" cy="1143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sz="4800" dirty="0">
                <a:solidFill>
                  <a:schemeClr val="tx1"/>
                </a:solidFill>
                <a:latin typeface="+mn-lt"/>
              </a:rPr>
              <a:t>Traditionally soap and water, either plain soap or soap incorporating an antimicrobial agent such as </a:t>
            </a:r>
            <a:r>
              <a:rPr sz="4800" dirty="0" err="1">
                <a:solidFill>
                  <a:schemeClr val="tx1"/>
                </a:solidFill>
                <a:latin typeface="+mn-lt"/>
              </a:rPr>
              <a:t>chlorhexidine</a:t>
            </a:r>
            <a:r>
              <a:rPr sz="4800" dirty="0">
                <a:solidFill>
                  <a:schemeClr val="tx1"/>
                </a:solidFill>
                <a:latin typeface="+mn-lt"/>
              </a:rPr>
              <a:t> </a:t>
            </a:r>
            <a:r>
              <a:rPr sz="4800" dirty="0" err="1">
                <a:solidFill>
                  <a:schemeClr val="tx1"/>
                </a:solidFill>
                <a:latin typeface="+mn-lt"/>
              </a:rPr>
              <a:t>gluconate</a:t>
            </a:r>
            <a:r>
              <a:rPr sz="4800" dirty="0">
                <a:solidFill>
                  <a:schemeClr val="tx1"/>
                </a:solidFill>
                <a:latin typeface="+mn-lt"/>
              </a:rPr>
              <a:t>, have been used for </a:t>
            </a:r>
            <a:r>
              <a:rPr sz="4800" dirty="0" smtClean="0">
                <a:solidFill>
                  <a:schemeClr val="tx1"/>
                </a:solidFill>
                <a:latin typeface="+mn-lt"/>
              </a:rPr>
              <a:t>hand washing </a:t>
            </a:r>
            <a:r>
              <a:rPr sz="4800" dirty="0">
                <a:solidFill>
                  <a:schemeClr val="tx1"/>
                </a:solidFill>
                <a:latin typeface="+mn-lt"/>
              </a:rPr>
              <a:t>in an effort to reduce </a:t>
            </a:r>
            <a:r>
              <a:rPr sz="4800" dirty="0" smtClean="0">
                <a:solidFill>
                  <a:schemeClr val="tx1"/>
                </a:solidFill>
                <a:latin typeface="+mn-lt"/>
              </a:rPr>
              <a:t>HCAIs</a:t>
            </a:r>
            <a:r>
              <a:rPr lang="en-US" sz="4800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4400" baseline="70000" dirty="0" smtClean="0">
                <a:solidFill>
                  <a:schemeClr val="tx1"/>
                </a:solidFill>
                <a:latin typeface="+mn-lt"/>
              </a:rPr>
              <a:t>3</a:t>
            </a:r>
            <a:endParaRPr lang="en-US" sz="4800" baseline="70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23528" y="332656"/>
            <a:ext cx="8424936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548680"/>
            <a:ext cx="871296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WHAT IS THE RIGHT WAY TO WASH YOUR HANDS?</a:t>
            </a:r>
          </a:p>
          <a:p>
            <a:endParaRPr lang="en-US" sz="3000" b="1" dirty="0" smtClean="0"/>
          </a:p>
          <a:p>
            <a:pPr>
              <a:buFont typeface="Arial" pitchFamily="34" charset="0"/>
              <a:buChar char="•"/>
            </a:pPr>
            <a:r>
              <a:rPr lang="en-US" sz="3100" b="1" dirty="0" smtClean="0"/>
              <a:t>Wet</a:t>
            </a:r>
            <a:r>
              <a:rPr lang="en-US" sz="3100" dirty="0" smtClean="0"/>
              <a:t> your hands with clean, running water (warm or cold), turn off the tap, and apply soap.</a:t>
            </a:r>
          </a:p>
          <a:p>
            <a:pPr>
              <a:buFont typeface="Arial" pitchFamily="34" charset="0"/>
              <a:buChar char="•"/>
            </a:pPr>
            <a:r>
              <a:rPr lang="en-US" sz="3100" b="1" dirty="0" smtClean="0"/>
              <a:t>Lather</a:t>
            </a:r>
            <a:r>
              <a:rPr lang="en-US" sz="3100" dirty="0" smtClean="0"/>
              <a:t> your hands by rubbing them together with the soap. Be sure to lather the backs of your hands, between your fingers, and under your nails. </a:t>
            </a:r>
          </a:p>
          <a:p>
            <a:pPr>
              <a:buFont typeface="Arial" pitchFamily="34" charset="0"/>
              <a:buChar char="•"/>
            </a:pPr>
            <a:r>
              <a:rPr lang="en-US" sz="3100" b="1" dirty="0" smtClean="0"/>
              <a:t>Scrub</a:t>
            </a:r>
            <a:r>
              <a:rPr lang="en-US" sz="3100" dirty="0" smtClean="0"/>
              <a:t> your hands for at least </a:t>
            </a:r>
            <a:r>
              <a:rPr lang="en-US" sz="3100" b="1" dirty="0" smtClean="0"/>
              <a:t>20 seconds</a:t>
            </a:r>
            <a:r>
              <a:rPr lang="en-US" sz="31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3100" b="1" dirty="0" smtClean="0"/>
              <a:t>Rinse</a:t>
            </a:r>
            <a:r>
              <a:rPr lang="en-US" sz="3100" dirty="0" smtClean="0"/>
              <a:t> your hands well under clean, running water.</a:t>
            </a:r>
          </a:p>
          <a:p>
            <a:pPr>
              <a:buFont typeface="Arial" pitchFamily="34" charset="0"/>
              <a:buChar char="•"/>
            </a:pPr>
            <a:r>
              <a:rPr lang="en-US" sz="3100" b="1" dirty="0" smtClean="0"/>
              <a:t>Dry</a:t>
            </a:r>
            <a:r>
              <a:rPr lang="en-US" sz="3100" dirty="0" smtClean="0"/>
              <a:t> your hands using a clean towel or air dry them.</a:t>
            </a:r>
            <a:endParaRPr lang="en-US"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RIGHT WAYS TO WASH HANDS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USER\Desktop\Mr Bayo,s pesentation\hand-washing-st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0" y="2024082"/>
            <a:ext cx="7874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6016" y="41490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7647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03040" y="928670"/>
            <a:ext cx="864096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Recently a number of alcohol-based hand rubs/gels have become widely available in health care. </a:t>
            </a:r>
            <a:endParaRPr kumimoji="0" lang="en-US" sz="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600" dirty="0" smtClean="0"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his has provided health care workers with another range of hand decontamination products.</a:t>
            </a:r>
            <a:endParaRPr kumimoji="0" lang="en-US" sz="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QO">
      <a:majorFont>
        <a:latin typeface="Arimo"/>
        <a:ea typeface=""/>
        <a:cs typeface=""/>
      </a:majorFont>
      <a:minorFont>
        <a:latin typeface="Arim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QO">
      <a:majorFont>
        <a:latin typeface="Arimo"/>
        <a:ea typeface=""/>
        <a:cs typeface=""/>
      </a:majorFont>
      <a:minorFont>
        <a:latin typeface="Arim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2470</TotalTime>
  <Words>901</Words>
  <Application>Microsoft Office PowerPoint</Application>
  <PresentationFormat>On-screen Show (4:3)</PresentationFormat>
  <Paragraphs>90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Flow</vt:lpstr>
      <vt:lpstr>MAKING YOUR OWN HAND RUBS</vt:lpstr>
      <vt:lpstr>PowerPoint Presentation</vt:lpstr>
      <vt:lpstr>PowerPoint Presentation</vt:lpstr>
      <vt:lpstr>PowerPoint Presentation</vt:lpstr>
      <vt:lpstr>PowerPoint Presentation</vt:lpstr>
      <vt:lpstr>Traditionally soap and water, either plain soap or soap incorporating an antimicrobial agent such as chlorhexidine gluconate, have been used for hand washing in an effort to reduce HCAIs.3</vt:lpstr>
      <vt:lpstr> </vt:lpstr>
      <vt:lpstr>RIGHT WAYS TO WASH HANDS</vt:lpstr>
      <vt:lpstr>PowerPoint Presentation</vt:lpstr>
      <vt:lpstr>PowerPoint Presentation</vt:lpstr>
      <vt:lpstr>PowerPoint Presentation</vt:lpstr>
      <vt:lpstr>PowerPoint Presentation</vt:lpstr>
      <vt:lpstr>WHO recommends the local production of the following formulations as an alternative when suitable commercial products are either unavailable or too costly.5 </vt:lpstr>
      <vt:lpstr>Ingredients: Formulation I: To produce final concentration of Ethanol 80%v/v, Glycerol 1.45%v/v, Hydrogen Peroxide 0.125%v/v Pour into a 1000ml graduated flask:  Ethanol 96%   833.3ml  Hydrogen Peroxide 3% 41.7ml  Glycerol  98%   14.5ml Top up the flask to 1000ml with distilled water or water that has been boiled and cooled. Shake the flask gently to mix the content.5</vt:lpstr>
      <vt:lpstr>Formulation II: To produce final concentration of Isopropyl alcohol 75%v/v, Glycerol 1.45%v/v, Hydrogen Peroxide 0.125%v/v Pour into a 1000ml graduated flask:   Isopropyl alcohol (with a purity of 99.8%)       751.5ml  Hydrogen Peroxide  3%  41.7ml  Glycerol  98%    14.5ml Top up the flask to 1000ml with distilled water or water that has been boiled and cooled. Shake the flask gently to mix the content.5</vt:lpstr>
      <vt:lpstr>.</vt:lpstr>
      <vt:lpstr>.</vt:lpstr>
      <vt:lpstr>.</vt:lpstr>
      <vt:lpstr>It should also include the following statements:  WHO-recommended hand rub  formulation  For external use only  Avoid contact with eyes  Keep out of reach of children  Use: apply a palmful of alcohol-based  hand rub and cover all surfaces of the  hands. Rub hands until dry.    Flammable: keep away from flame and  heat.5</vt:lpstr>
      <vt:lpstr>Boyce and Pittet (2002) confirm that alcohol-based hand rubs have excellent germicidal activity VS both Gram- negative and Gram-positive bacteria such as E. coli and methicillin-resistant S. aureus (MRSA), along with mycobacteria.3</vt:lpstr>
      <vt:lpstr>They are also effective VS certain enveloped (lipophilic) viruses, such as HIV, influenza, respiratory syncytial virus, and herpes simplex virus. </vt:lpstr>
      <vt:lpstr>Ebola virus, Hepatitis B and C are also susceptible to alcohol but are killed less readily and require at least 60–70 per cent alcohol for effectiveness.6, 7</vt:lpstr>
      <vt:lpstr>.</vt:lpstr>
      <vt:lpstr>Some of these studies have demonstrated the latter are more efficient in achieving a greater reduction in the bacterial counts on health care workers’ hands.5, 8, 9, 10, 11, 12</vt:lpstr>
      <vt:lpstr>.</vt:lpstr>
      <vt:lpstr>.</vt:lpstr>
      <vt:lpstr>The researchers found most of the alcohol hand rubs met the EN 1500 requirements but the alcohol gels did not fulfill this criterion.13   </vt:lpstr>
      <vt:lpstr>.</vt:lpstr>
      <vt:lpstr>The recommendations made by both the national and international guidelines on hand hygiene are that alcohol-based hand hygiene products should contain emollients to counteract their drying effect.2,3,5   </vt:lpstr>
      <vt:lpstr>.</vt:lpstr>
      <vt:lpstr>.</vt:lpstr>
      <vt:lpstr>REMEMBER: </vt:lpstr>
      <vt:lpstr>THANK YOU</vt:lpstr>
      <vt:lpstr>References 1.Patel, S. (2004) The efficacy of alcohol-based hand disinfectants products. Nursing Times; 100: 23, 32-34.  2. Pratt, R.J. et al (2001) The epic project: developing national evidence-based guidelines for preventing healthcare associated infections. Phase 1: guidelines for preventing hospital acquired infections. Department of Health. Journal of Hospital Infection; 47 (suppl): S1-S82.  3. Boyce, J.M., Pittet, D. (2002) Guideline for hand hygiene in health-care settings. Recommendations of the Healthcare Infection Control Practices Advisory Committee and the HICPAC/SHEA/APIC/IDSA Hand Hygiene Task Force. Centers for Disease Control and Prevention. Morbidity and Mortality Weekly Report (MMWR); 51: 16, 1–45.  4. Larson, E.L., Morton, H.E. (1991) Alcohols. In: Block, S.S. (ed) Disinfection, Sterilisation and Preservation. Philadelphia, PA: Lea &amp;Febiger. 5. WHO Guidelines on Hand Hygiene in Health Care: First Global Patient Safety Challenge Clean Care Is Safer Care: WHO-recommended handrub formulations http://www.ncbi.nlm.nih.gov/books/NBK144054   </vt:lpstr>
      <vt:lpstr> 6. Sattar, A. et al (2001) Preventing the spread of hepatitis B and C viruses: where are germicides relevant? American Journal of Infection Control; 29: 187–197.,  7. Public health agency of Canada: Ebola Virus https://www.internationalsos.com/ebola/index.cfm?content_id=410&amp; 8. Girou, E. et al (2002) Efficacy of handrubbing with alcohol based solution versus standard handwashing with antiseptic soap: randomised controlled trial. British Medical Journal; 325: 362–364.  9. Winnefeld et al, 2000 Winnefeld, M. et al (2000) Skin tolerance and effectiveness of two hand decontamination procedures in everyday hospital use. British Journal of Dermatology; 143: 546–550.;   10.Rotter, 1999 Rotter, M.L. (1999) Handwashing and hand disinfection. In: Mayhall, C.G. (ed) Hospital Epidemiology and Infection Control. Philadelphia, PA: Lippincott Williams &amp; Wilkins.;  11. Zaragoza et al, 1999 Zaragoza, M. et al (1999) Handwashing with soap or alcoholic solutions? A randomised controlled trial of its effectiveness. American Journal of Infection Control; 27: 258–261.;   12.  Ayliffe, G.A. et al (1988) Hand disinfection: a comparison of various agents in laboratory and ward studies.  Journal of Hospital Infection; 11: 3, 226–243. 13. Kramer, A. et al (2002) Limited efficacy of alcohol-based hand gels. The Lancet; 359: 1489–1490.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Adeleke Adebayo</dc:creator>
  <cp:lastModifiedBy>Charles Okah</cp:lastModifiedBy>
  <cp:revision>223</cp:revision>
  <dcterms:modified xsi:type="dcterms:W3CDTF">2014-10-27T09:50:41Z</dcterms:modified>
</cp:coreProperties>
</file>