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7"/>
  </p:notesMasterIdLst>
  <p:sldIdLst>
    <p:sldId id="256" r:id="rId2"/>
    <p:sldId id="289" r:id="rId3"/>
    <p:sldId id="257" r:id="rId4"/>
    <p:sldId id="258" r:id="rId5"/>
    <p:sldId id="261" r:id="rId6"/>
    <p:sldId id="262" r:id="rId7"/>
    <p:sldId id="263" r:id="rId8"/>
    <p:sldId id="266" r:id="rId9"/>
    <p:sldId id="288" r:id="rId10"/>
    <p:sldId id="264" r:id="rId11"/>
    <p:sldId id="260" r:id="rId12"/>
    <p:sldId id="267" r:id="rId13"/>
    <p:sldId id="265" r:id="rId14"/>
    <p:sldId id="275" r:id="rId15"/>
    <p:sldId id="277" r:id="rId16"/>
    <p:sldId id="273" r:id="rId17"/>
    <p:sldId id="293" r:id="rId18"/>
    <p:sldId id="290" r:id="rId19"/>
    <p:sldId id="291" r:id="rId20"/>
    <p:sldId id="292" r:id="rId21"/>
    <p:sldId id="274" r:id="rId22"/>
    <p:sldId id="294" r:id="rId23"/>
    <p:sldId id="295" r:id="rId24"/>
    <p:sldId id="272" r:id="rId25"/>
    <p:sldId id="278" r:id="rId26"/>
    <p:sldId id="279" r:id="rId27"/>
    <p:sldId id="280" r:id="rId28"/>
    <p:sldId id="282" r:id="rId29"/>
    <p:sldId id="283" r:id="rId30"/>
    <p:sldId id="284" r:id="rId31"/>
    <p:sldId id="285" r:id="rId32"/>
    <p:sldId id="286" r:id="rId33"/>
    <p:sldId id="287" r:id="rId34"/>
    <p:sldId id="296" r:id="rId35"/>
    <p:sldId id="281" r:id="rId36"/>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116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55A4501E-E372-4DCC-A840-3C8AC7916E56}" type="datetimeFigureOut">
              <a:rPr lang="en-GB" smtClean="0"/>
              <a:t>27/10/2014</a:t>
            </a:fld>
            <a:endParaRPr lang="en-GB"/>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400"/>
            <a:ext cx="5486400" cy="44767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8800"/>
            <a:ext cx="29718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8800"/>
            <a:ext cx="2971800" cy="496888"/>
          </a:xfrm>
          <a:prstGeom prst="rect">
            <a:avLst/>
          </a:prstGeom>
        </p:spPr>
        <p:txBody>
          <a:bodyPr vert="horz" lIns="91440" tIns="45720" rIns="91440" bIns="45720" rtlCol="0" anchor="b"/>
          <a:lstStyle>
            <a:lvl1pPr algn="r">
              <a:defRPr sz="1200"/>
            </a:lvl1pPr>
          </a:lstStyle>
          <a:p>
            <a:fld id="{EE7544A2-AE04-4200-8708-7D5A8F987936}" type="slidenum">
              <a:rPr lang="en-GB" smtClean="0"/>
              <a:t>‹#›</a:t>
            </a:fld>
            <a:endParaRPr lang="en-GB"/>
          </a:p>
        </p:txBody>
      </p:sp>
    </p:spTree>
    <p:extLst>
      <p:ext uri="{BB962C8B-B14F-4D97-AF65-F5344CB8AC3E}">
        <p14:creationId xmlns:p14="http://schemas.microsoft.com/office/powerpoint/2010/main" val="423332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7544A2-AE04-4200-8708-7D5A8F987936}" type="slidenum">
              <a:rPr lang="en-GB" smtClean="0"/>
              <a:t>27</a:t>
            </a:fld>
            <a:endParaRPr lang="en-GB"/>
          </a:p>
        </p:txBody>
      </p:sp>
    </p:spTree>
    <p:extLst>
      <p:ext uri="{BB962C8B-B14F-4D97-AF65-F5344CB8AC3E}">
        <p14:creationId xmlns:p14="http://schemas.microsoft.com/office/powerpoint/2010/main" val="4218739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D725961-7A7E-4194-AA55-EE73A024F55D}" type="datetimeFigureOut">
              <a:rPr lang="en-GB" smtClean="0"/>
              <a:t>27/10/2014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A434D-323E-48CF-A980-10EEC47803DE}" type="slidenum">
              <a:rPr lang="en-GB" smtClean="0"/>
              <a:t>‹#›</a:t>
            </a:fld>
            <a:endParaRPr lang="en-GB"/>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725961-7A7E-4194-AA55-EE73A024F55D}" type="datetimeFigureOut">
              <a:rPr lang="en-GB" smtClean="0"/>
              <a:t>27/10/2014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A434D-323E-48CF-A980-10EEC47803D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725961-7A7E-4194-AA55-EE73A024F55D}" type="datetimeFigureOut">
              <a:rPr lang="en-GB" smtClean="0"/>
              <a:t>27/10/2014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A434D-323E-48CF-A980-10EEC47803D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D725961-7A7E-4194-AA55-EE73A024F55D}" type="datetimeFigureOut">
              <a:rPr lang="en-GB" smtClean="0"/>
              <a:t>27/10/2014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A434D-323E-48CF-A980-10EEC47803DE}" type="slidenum">
              <a:rPr lang="en-GB" smtClean="0"/>
              <a:t>‹#›</a:t>
            </a:fld>
            <a:endParaRPr lang="en-GB"/>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25961-7A7E-4194-AA55-EE73A024F55D}" type="datetimeFigureOut">
              <a:rPr lang="en-GB" smtClean="0"/>
              <a:t>27/10/2014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A434D-323E-48CF-A980-10EEC47803DE}"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0D725961-7A7E-4194-AA55-EE73A024F55D}" type="datetimeFigureOut">
              <a:rPr lang="en-GB" smtClean="0"/>
              <a:t>27/10/2014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DA434D-323E-48CF-A980-10EEC47803DE}"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D725961-7A7E-4194-AA55-EE73A024F55D}" type="datetimeFigureOut">
              <a:rPr lang="en-GB" smtClean="0"/>
              <a:t>27/10/2014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DA434D-323E-48CF-A980-10EEC47803D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725961-7A7E-4194-AA55-EE73A024F55D}" type="datetimeFigureOut">
              <a:rPr lang="en-GB" smtClean="0"/>
              <a:t>27/10/2014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DA434D-323E-48CF-A980-10EEC47803D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25961-7A7E-4194-AA55-EE73A024F55D}" type="datetimeFigureOut">
              <a:rPr lang="en-GB" smtClean="0"/>
              <a:t>27/10/2014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DA434D-323E-48CF-A980-10EEC47803D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25961-7A7E-4194-AA55-EE73A024F55D}" type="datetimeFigureOut">
              <a:rPr lang="en-GB" smtClean="0"/>
              <a:t>27/10/2014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DA434D-323E-48CF-A980-10EEC47803D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25961-7A7E-4194-AA55-EE73A024F55D}" type="datetimeFigureOut">
              <a:rPr lang="en-GB" smtClean="0"/>
              <a:t>27/10/2014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DA434D-323E-48CF-A980-10EEC47803DE}"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D725961-7A7E-4194-AA55-EE73A024F55D}" type="datetimeFigureOut">
              <a:rPr lang="en-GB" smtClean="0"/>
              <a:t>27/10/2014</a:t>
            </a:fld>
            <a:endParaRPr lang="en-GB"/>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GB"/>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9DA434D-323E-48CF-A980-10EEC47803D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who.int/features/qa/28/e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mailto:ehi@ohsm.com.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GB" dirty="0" smtClean="0"/>
              <a:t>Presented By:</a:t>
            </a:r>
          </a:p>
          <a:p>
            <a:r>
              <a:rPr lang="en-GB" sz="2000" b="1" dirty="0" smtClean="0"/>
              <a:t>Ehi Iden</a:t>
            </a:r>
          </a:p>
          <a:p>
            <a:r>
              <a:rPr lang="en-GB" sz="2000" b="1" dirty="0" smtClean="0"/>
              <a:t>Chief Executive Officer</a:t>
            </a:r>
          </a:p>
          <a:p>
            <a:endParaRPr lang="en-GB" dirty="0" smtClean="0"/>
          </a:p>
        </p:txBody>
      </p:sp>
      <p:sp>
        <p:nvSpPr>
          <p:cNvPr id="2" name="Title 1"/>
          <p:cNvSpPr>
            <a:spLocks noGrp="1"/>
          </p:cNvSpPr>
          <p:nvPr>
            <p:ph type="ctrTitle"/>
          </p:nvPr>
        </p:nvSpPr>
        <p:spPr>
          <a:xfrm>
            <a:off x="685800" y="1556793"/>
            <a:ext cx="7772400" cy="1296144"/>
          </a:xfrm>
        </p:spPr>
        <p:txBody>
          <a:bodyPr>
            <a:normAutofit/>
          </a:bodyPr>
          <a:lstStyle/>
          <a:p>
            <a:r>
              <a:rPr lang="en-GB" b="1" dirty="0"/>
              <a:t>Occupational Safety and Health </a:t>
            </a:r>
            <a:r>
              <a:rPr lang="en-GB" b="1" dirty="0" smtClean="0"/>
              <a:t>Risks in </a:t>
            </a:r>
            <a:r>
              <a:rPr lang="en-GB" b="1" dirty="0"/>
              <a:t>Healthcare Systems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5112616"/>
            <a:ext cx="4176464" cy="7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416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936104"/>
          </a:xfrm>
        </p:spPr>
        <p:txBody>
          <a:bodyPr/>
          <a:lstStyle/>
          <a:p>
            <a:r>
              <a:rPr lang="en-GB" sz="2800" dirty="0" smtClean="0"/>
              <a:t>Global Shortage of Healthcare workers</a:t>
            </a:r>
            <a:endParaRPr lang="en-GB" sz="2800" dirty="0"/>
          </a:p>
        </p:txBody>
      </p:sp>
      <p:sp>
        <p:nvSpPr>
          <p:cNvPr id="3" name="Content Placeholder 2"/>
          <p:cNvSpPr>
            <a:spLocks noGrp="1"/>
          </p:cNvSpPr>
          <p:nvPr>
            <p:ph sz="quarter" idx="13"/>
          </p:nvPr>
        </p:nvSpPr>
        <p:spPr>
          <a:xfrm>
            <a:off x="251520" y="1484784"/>
            <a:ext cx="8640960" cy="5112568"/>
          </a:xfrm>
        </p:spPr>
        <p:txBody>
          <a:bodyPr>
            <a:normAutofit/>
          </a:bodyPr>
          <a:lstStyle/>
          <a:p>
            <a:pPr algn="just"/>
            <a:r>
              <a:rPr lang="en-GB" sz="2400" dirty="0"/>
              <a:t>The 2006 World Health Report </a:t>
            </a:r>
            <a:r>
              <a:rPr lang="en-GB" sz="2400" dirty="0" smtClean="0"/>
              <a:t>“Working </a:t>
            </a:r>
            <a:r>
              <a:rPr lang="en-GB" sz="2400" dirty="0"/>
              <a:t>Together for </a:t>
            </a:r>
            <a:r>
              <a:rPr lang="en-GB" sz="2400" dirty="0" smtClean="0"/>
              <a:t>Health” </a:t>
            </a:r>
            <a:r>
              <a:rPr lang="en-GB" sz="2400" dirty="0"/>
              <a:t>on human </a:t>
            </a:r>
            <a:r>
              <a:rPr lang="en-GB" sz="2400" dirty="0" smtClean="0"/>
              <a:t>resources reported </a:t>
            </a:r>
            <a:r>
              <a:rPr lang="en-GB" sz="2400" dirty="0"/>
              <a:t>a global shortage of health personnel which had reached crisis level in 57 countries. And called for the support and protection of the health workforce</a:t>
            </a:r>
            <a:r>
              <a:rPr lang="en-GB" sz="2400" dirty="0" smtClean="0"/>
              <a:t>.</a:t>
            </a:r>
          </a:p>
          <a:p>
            <a:pPr algn="just"/>
            <a:r>
              <a:rPr lang="en-GB" sz="2400" cap="all" dirty="0"/>
              <a:t>11 NOVEMBER 2013 | RECIFE, BRAZIL -</a:t>
            </a:r>
            <a:r>
              <a:rPr lang="en-GB" sz="2400" dirty="0"/>
              <a:t> </a:t>
            </a:r>
            <a:r>
              <a:rPr lang="en-GB" sz="2400" dirty="0" smtClean="0"/>
              <a:t>WHO declared that the </a:t>
            </a:r>
            <a:r>
              <a:rPr lang="en-GB" sz="2400" dirty="0"/>
              <a:t>world will be short of 12.9 million health-care workers by 2035; today, that figure stands at 7.2 </a:t>
            </a:r>
            <a:r>
              <a:rPr lang="en-GB" sz="2400" dirty="0" smtClean="0"/>
              <a:t>million. The report warns </a:t>
            </a:r>
            <a:r>
              <a:rPr lang="en-GB" sz="2400" dirty="0"/>
              <a:t>that the findings – if not addressed now – will have serious implications for the health of billions of people across all regions of the world</a:t>
            </a:r>
            <a:r>
              <a:rPr lang="en-GB" sz="2400" dirty="0" smtClean="0"/>
              <a:t>.</a:t>
            </a:r>
          </a:p>
          <a:p>
            <a:pPr algn="just"/>
            <a:r>
              <a:rPr lang="en-GB" sz="2400" dirty="0" smtClean="0"/>
              <a:t>Sub Sahara Africa region has been predicted to suffer an ACUTE shortage of healthcare workers</a:t>
            </a:r>
            <a:endParaRPr lang="en-GB" sz="2400" dirty="0"/>
          </a:p>
          <a:p>
            <a:endParaRPr lang="en-GB" dirty="0"/>
          </a:p>
        </p:txBody>
      </p:sp>
    </p:spTree>
    <p:extLst>
      <p:ext uri="{BB962C8B-B14F-4D97-AF65-F5344CB8AC3E}">
        <p14:creationId xmlns:p14="http://schemas.microsoft.com/office/powerpoint/2010/main" val="2208439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457200" y="1052736"/>
            <a:ext cx="4038600" cy="5073427"/>
          </a:xfrm>
        </p:spPr>
        <p:txBody>
          <a:bodyPr>
            <a:normAutofit/>
          </a:bodyPr>
          <a:lstStyle/>
          <a:p>
            <a:r>
              <a:rPr lang="en-GB" sz="2800" dirty="0" smtClean="0"/>
              <a:t>Safety Brings Cheers</a:t>
            </a:r>
            <a:endParaRPr lang="en-GB" sz="2800" dirty="0"/>
          </a:p>
        </p:txBody>
      </p:sp>
      <p:sp>
        <p:nvSpPr>
          <p:cNvPr id="5" name="Content Placeholder 4"/>
          <p:cNvSpPr>
            <a:spLocks noGrp="1"/>
          </p:cNvSpPr>
          <p:nvPr>
            <p:ph sz="quarter" idx="14"/>
          </p:nvPr>
        </p:nvSpPr>
        <p:spPr>
          <a:xfrm>
            <a:off x="4499992" y="1052736"/>
            <a:ext cx="4464496" cy="5073427"/>
          </a:xfrm>
        </p:spPr>
        <p:txBody>
          <a:bodyPr>
            <a:normAutofit/>
          </a:bodyPr>
          <a:lstStyle/>
          <a:p>
            <a:r>
              <a:rPr lang="en-GB" sz="2800" dirty="0" smtClean="0"/>
              <a:t>Accident Brings Tears</a:t>
            </a:r>
            <a:endParaRPr lang="en-GB" sz="2800" dirty="0"/>
          </a:p>
        </p:txBody>
      </p:sp>
      <p:sp>
        <p:nvSpPr>
          <p:cNvPr id="2" name="Title 1"/>
          <p:cNvSpPr>
            <a:spLocks noGrp="1"/>
          </p:cNvSpPr>
          <p:nvPr>
            <p:ph type="title"/>
          </p:nvPr>
        </p:nvSpPr>
        <p:spPr>
          <a:xfrm>
            <a:off x="457200" y="274638"/>
            <a:ext cx="8229600" cy="490066"/>
          </a:xfrm>
        </p:spPr>
        <p:txBody>
          <a:bodyPr>
            <a:normAutofit fontScale="90000"/>
          </a:bodyPr>
          <a:lstStyle/>
          <a:p>
            <a:r>
              <a:rPr lang="en-GB" dirty="0" smtClean="0"/>
              <a:t>What really has gone wrong???</a:t>
            </a:r>
            <a:endParaRPr lang="en-GB" dirty="0"/>
          </a:p>
        </p:txBody>
      </p:sp>
      <p:pic>
        <p:nvPicPr>
          <p:cNvPr id="2054" name="Picture 6" descr="http://f.ptcdn.info/687/022/000/1408889930-32492945-o.jp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4392488" cy="520447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thehindu.com/multimedia/dynamic/00953/18SMTEARS_953322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556792"/>
            <a:ext cx="4464496" cy="5204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79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323528" y="1600200"/>
            <a:ext cx="4320480" cy="4114800"/>
          </a:xfrm>
        </p:spPr>
        <p:txBody>
          <a:bodyPr>
            <a:normAutofit fontScale="92500" lnSpcReduction="20000"/>
          </a:bodyPr>
          <a:lstStyle/>
          <a:p>
            <a:pPr algn="just"/>
            <a:r>
              <a:rPr lang="en-GB" sz="2400" dirty="0" smtClean="0"/>
              <a:t>The statements in most healthcare systems have not shown our healthcare employees how much we care about their health and safety</a:t>
            </a:r>
          </a:p>
          <a:p>
            <a:pPr algn="just"/>
            <a:r>
              <a:rPr lang="en-GB" sz="2400" dirty="0" smtClean="0"/>
              <a:t>What is most times perceived is profit driven above health and safety in our body language</a:t>
            </a:r>
          </a:p>
          <a:p>
            <a:pPr algn="just"/>
            <a:r>
              <a:rPr lang="en-GB" sz="2400" dirty="0" smtClean="0"/>
              <a:t>Trust is in question?????</a:t>
            </a:r>
          </a:p>
          <a:p>
            <a:pPr algn="just"/>
            <a:r>
              <a:rPr lang="en-GB" sz="2400" dirty="0" smtClean="0"/>
              <a:t>The hazards are enormous and we are not discussing them. Employees want to talk yet no one wants to listen</a:t>
            </a:r>
          </a:p>
          <a:p>
            <a:endParaRPr lang="en-GB" dirty="0"/>
          </a:p>
        </p:txBody>
      </p:sp>
      <p:sp>
        <p:nvSpPr>
          <p:cNvPr id="2" name="Content Placeholder 1"/>
          <p:cNvSpPr>
            <a:spLocks noGrp="1"/>
          </p:cNvSpPr>
          <p:nvPr>
            <p:ph sz="quarter" idx="14"/>
          </p:nvPr>
        </p:nvSpPr>
        <p:spPr/>
        <p:txBody>
          <a:bodyPr/>
          <a:lstStyle/>
          <a:p>
            <a:endParaRPr lang="en-GB" dirty="0"/>
          </a:p>
        </p:txBody>
      </p:sp>
      <p:sp>
        <p:nvSpPr>
          <p:cNvPr id="5" name="Title 4"/>
          <p:cNvSpPr>
            <a:spLocks noGrp="1"/>
          </p:cNvSpPr>
          <p:nvPr>
            <p:ph type="title"/>
          </p:nvPr>
        </p:nvSpPr>
        <p:spPr/>
        <p:txBody>
          <a:bodyPr/>
          <a:lstStyle/>
          <a:p>
            <a:r>
              <a:rPr lang="en-GB" dirty="0" smtClean="0"/>
              <a:t>General Perceptions</a:t>
            </a:r>
            <a:endParaRPr lang="en-GB" dirty="0"/>
          </a:p>
        </p:txBody>
      </p:sp>
      <p:pic>
        <p:nvPicPr>
          <p:cNvPr id="1026" name="Picture 2" descr="http://www.pd4pic.com/images/letter-t-red-circle-termin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412776"/>
            <a:ext cx="4176464"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760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EVENTUAL RESULT</a:t>
            </a:r>
            <a:endParaRPr lang="en-GB" dirty="0"/>
          </a:p>
        </p:txBody>
      </p:sp>
      <p:sp>
        <p:nvSpPr>
          <p:cNvPr id="6" name="Content Placeholder 5"/>
          <p:cNvSpPr>
            <a:spLocks noGrp="1"/>
          </p:cNvSpPr>
          <p:nvPr>
            <p:ph sz="quarter" idx="13"/>
          </p:nvPr>
        </p:nvSpPr>
        <p:spPr>
          <a:xfrm>
            <a:off x="251520" y="1600200"/>
            <a:ext cx="8712968" cy="4525963"/>
          </a:xfrm>
        </p:spPr>
        <p:txBody>
          <a:bodyPr>
            <a:noAutofit/>
          </a:bodyPr>
          <a:lstStyle/>
          <a:p>
            <a:pPr algn="just"/>
            <a:r>
              <a:rPr lang="en-GB" sz="2400" dirty="0" smtClean="0"/>
              <a:t>A workplace becomes unattractive when characterised with uncontrolled overwhelming risks that we do nothing about</a:t>
            </a:r>
          </a:p>
          <a:p>
            <a:pPr algn="just"/>
            <a:r>
              <a:rPr lang="en-GB" sz="2400" dirty="0" smtClean="0"/>
              <a:t>No one feels safe outside</a:t>
            </a:r>
            <a:r>
              <a:rPr lang="en-GB" sz="2400" dirty="0" smtClean="0">
                <a:solidFill>
                  <a:srgbClr val="FF0000"/>
                </a:solidFill>
              </a:rPr>
              <a:t> honest </a:t>
            </a:r>
            <a:r>
              <a:rPr lang="en-GB" sz="2400" dirty="0" smtClean="0"/>
              <a:t>and </a:t>
            </a:r>
            <a:r>
              <a:rPr lang="en-GB" sz="2400" dirty="0" smtClean="0">
                <a:solidFill>
                  <a:srgbClr val="FF0000"/>
                </a:solidFill>
              </a:rPr>
              <a:t>enforceable</a:t>
            </a:r>
            <a:r>
              <a:rPr lang="en-GB" sz="2400" dirty="0" smtClean="0"/>
              <a:t> </a:t>
            </a:r>
            <a:r>
              <a:rPr lang="en-GB" sz="2400" dirty="0" smtClean="0">
                <a:solidFill>
                  <a:srgbClr val="FF0000"/>
                </a:solidFill>
              </a:rPr>
              <a:t>policies </a:t>
            </a:r>
            <a:r>
              <a:rPr lang="en-GB" sz="2400" dirty="0" smtClean="0"/>
              <a:t>with clear </a:t>
            </a:r>
            <a:r>
              <a:rPr lang="en-GB" sz="2400" dirty="0" smtClean="0">
                <a:solidFill>
                  <a:srgbClr val="FF0000"/>
                </a:solidFill>
              </a:rPr>
              <a:t>leadership commitment</a:t>
            </a:r>
            <a:r>
              <a:rPr lang="en-GB" sz="2400" dirty="0" smtClean="0"/>
              <a:t>, we do not walk our talk</a:t>
            </a:r>
          </a:p>
          <a:p>
            <a:pPr algn="just"/>
            <a:r>
              <a:rPr lang="en-GB" sz="2400" dirty="0" smtClean="0"/>
              <a:t>Where there are no laws, there are no offences</a:t>
            </a:r>
          </a:p>
          <a:p>
            <a:pPr algn="just"/>
            <a:r>
              <a:rPr lang="en-GB" sz="2400" dirty="0" smtClean="0"/>
              <a:t>Consider the SAD concept</a:t>
            </a:r>
          </a:p>
          <a:p>
            <a:pPr algn="just"/>
            <a:r>
              <a:rPr lang="en-GB" sz="2400" dirty="0" smtClean="0"/>
              <a:t>Encourage a safety culture which must start from the TOP</a:t>
            </a:r>
          </a:p>
          <a:p>
            <a:pPr algn="just"/>
            <a:r>
              <a:rPr lang="en-GB" sz="2400" dirty="0" smtClean="0"/>
              <a:t>Leadership responsibility in terms of work environment and work style modification</a:t>
            </a:r>
            <a:endParaRPr lang="en-GB" sz="2400" dirty="0"/>
          </a:p>
        </p:txBody>
      </p:sp>
    </p:spTree>
    <p:extLst>
      <p:ext uri="{BB962C8B-B14F-4D97-AF65-F5344CB8AC3E}">
        <p14:creationId xmlns:p14="http://schemas.microsoft.com/office/powerpoint/2010/main" val="2296050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632"/>
            <a:ext cx="7924800" cy="792088"/>
          </a:xfrm>
        </p:spPr>
        <p:txBody>
          <a:bodyPr>
            <a:normAutofit/>
          </a:bodyPr>
          <a:lstStyle/>
          <a:p>
            <a:r>
              <a:rPr lang="en-GB" dirty="0" smtClean="0"/>
              <a:t>ARE THERE SOLUTIONS WITHIN?</a:t>
            </a:r>
            <a:endParaRPr lang="en-GB" dirty="0"/>
          </a:p>
        </p:txBody>
      </p:sp>
      <p:sp>
        <p:nvSpPr>
          <p:cNvPr id="3" name="Content Placeholder 2"/>
          <p:cNvSpPr>
            <a:spLocks noGrp="1"/>
          </p:cNvSpPr>
          <p:nvPr>
            <p:ph sz="quarter" idx="13"/>
          </p:nvPr>
        </p:nvSpPr>
        <p:spPr>
          <a:xfrm>
            <a:off x="457200" y="1268760"/>
            <a:ext cx="8229600" cy="5184576"/>
          </a:xfrm>
        </p:spPr>
        <p:txBody>
          <a:bodyPr>
            <a:noAutofit/>
          </a:bodyPr>
          <a:lstStyle/>
          <a:p>
            <a:pPr marL="0" indent="0">
              <a:buNone/>
            </a:pPr>
            <a:r>
              <a:rPr lang="en-GB" sz="2400" b="1" dirty="0" smtClean="0"/>
              <a:t>NEEDLE STICKS INJURIES</a:t>
            </a:r>
          </a:p>
          <a:p>
            <a:pPr marL="0" indent="0">
              <a:buNone/>
            </a:pPr>
            <a:r>
              <a:rPr lang="en-GB" sz="2400" dirty="0" smtClean="0"/>
              <a:t>The universal precaution is implementation of hierarchy of control through:</a:t>
            </a:r>
          </a:p>
          <a:p>
            <a:r>
              <a:rPr lang="en-GB" sz="2400" dirty="0" smtClean="0"/>
              <a:t>Elimination: Through changes in how medications are given.</a:t>
            </a:r>
          </a:p>
          <a:p>
            <a:r>
              <a:rPr lang="en-GB" sz="2400" dirty="0" smtClean="0"/>
              <a:t>Engineering control: Redesign with shield and sheaths</a:t>
            </a:r>
          </a:p>
          <a:p>
            <a:r>
              <a:rPr lang="en-GB" sz="2400" dirty="0" smtClean="0"/>
              <a:t>Substitution: Use of safe alternatives</a:t>
            </a:r>
          </a:p>
          <a:p>
            <a:r>
              <a:rPr lang="en-GB" sz="2400" dirty="0" smtClean="0"/>
              <a:t>Administrative control: Modification of hazardous workplace, quick removal of filled sharps and disposal boxes, safety education and awareness and feedbacks.</a:t>
            </a:r>
          </a:p>
          <a:p>
            <a:r>
              <a:rPr lang="en-GB" sz="2400" dirty="0" smtClean="0"/>
              <a:t>Personal protective equipment (PPE): Use of safety shoes instead of open sandals</a:t>
            </a:r>
            <a:endParaRPr lang="en-GB" sz="2400" dirty="0"/>
          </a:p>
        </p:txBody>
      </p:sp>
    </p:spTree>
    <p:extLst>
      <p:ext uri="{BB962C8B-B14F-4D97-AF65-F5344CB8AC3E}">
        <p14:creationId xmlns:p14="http://schemas.microsoft.com/office/powerpoint/2010/main" val="1091399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632"/>
            <a:ext cx="7924800" cy="792088"/>
          </a:xfrm>
        </p:spPr>
        <p:txBody>
          <a:bodyPr/>
          <a:lstStyle/>
          <a:p>
            <a:r>
              <a:rPr lang="en-GB" dirty="0" smtClean="0"/>
              <a:t>Review of some studies ON NEEDLE STICKS </a:t>
            </a:r>
            <a:endParaRPr lang="en-GB" dirty="0"/>
          </a:p>
        </p:txBody>
      </p:sp>
      <p:sp>
        <p:nvSpPr>
          <p:cNvPr id="3" name="Content Placeholder 2"/>
          <p:cNvSpPr>
            <a:spLocks noGrp="1"/>
          </p:cNvSpPr>
          <p:nvPr>
            <p:ph sz="quarter" idx="13"/>
          </p:nvPr>
        </p:nvSpPr>
        <p:spPr>
          <a:xfrm>
            <a:off x="251520" y="1124744"/>
            <a:ext cx="8640960" cy="5328592"/>
          </a:xfrm>
        </p:spPr>
        <p:txBody>
          <a:bodyPr>
            <a:noAutofit/>
          </a:bodyPr>
          <a:lstStyle/>
          <a:p>
            <a:pPr algn="just"/>
            <a:r>
              <a:rPr lang="en-GB" sz="2400" dirty="0"/>
              <a:t>S</a:t>
            </a:r>
            <a:r>
              <a:rPr lang="en-GB" sz="2400" dirty="0" smtClean="0"/>
              <a:t>ome </a:t>
            </a:r>
            <a:r>
              <a:rPr lang="en-GB" sz="2400" dirty="0"/>
              <a:t>studies have shown that needleless or protected-needle IV systems decreased </a:t>
            </a:r>
            <a:r>
              <a:rPr lang="en-GB" sz="2400" dirty="0" smtClean="0"/>
              <a:t>needle stick </a:t>
            </a:r>
            <a:r>
              <a:rPr lang="en-GB" sz="2400" dirty="0"/>
              <a:t>injuries related to IV connectors by </a:t>
            </a:r>
            <a:r>
              <a:rPr lang="en-GB" sz="2400" dirty="0">
                <a:solidFill>
                  <a:srgbClr val="FF0000"/>
                </a:solidFill>
              </a:rPr>
              <a:t>62% </a:t>
            </a:r>
            <a:r>
              <a:rPr lang="en-GB" sz="2400" dirty="0"/>
              <a:t>to </a:t>
            </a:r>
            <a:r>
              <a:rPr lang="en-GB" sz="2400" dirty="0">
                <a:solidFill>
                  <a:srgbClr val="FF0000"/>
                </a:solidFill>
              </a:rPr>
              <a:t>88%. </a:t>
            </a:r>
            <a:endParaRPr lang="en-GB" sz="2400" dirty="0" smtClean="0">
              <a:solidFill>
                <a:srgbClr val="FF0000"/>
              </a:solidFill>
            </a:endParaRPr>
          </a:p>
          <a:p>
            <a:pPr algn="just"/>
            <a:r>
              <a:rPr lang="en-GB" sz="2400" dirty="0" smtClean="0"/>
              <a:t>In </a:t>
            </a:r>
            <a:r>
              <a:rPr lang="en-GB" sz="2400" dirty="0"/>
              <a:t>a CDC study, phlebotomy injuries (i.e., those involving the letting of blood) were reduced by </a:t>
            </a:r>
            <a:r>
              <a:rPr lang="en-GB" sz="2400" dirty="0">
                <a:solidFill>
                  <a:srgbClr val="FF0000"/>
                </a:solidFill>
              </a:rPr>
              <a:t>76% </a:t>
            </a:r>
            <a:r>
              <a:rPr lang="en-GB" sz="2400" dirty="0"/>
              <a:t>with a self-blunting needle, </a:t>
            </a:r>
            <a:r>
              <a:rPr lang="en-GB" sz="2400" dirty="0">
                <a:solidFill>
                  <a:srgbClr val="FF0000"/>
                </a:solidFill>
              </a:rPr>
              <a:t>66% </a:t>
            </a:r>
            <a:r>
              <a:rPr lang="en-GB" sz="2400" dirty="0"/>
              <a:t>with a hinged needle </a:t>
            </a:r>
            <a:r>
              <a:rPr lang="en-GB" sz="2400" dirty="0" smtClean="0"/>
              <a:t>shield </a:t>
            </a:r>
            <a:r>
              <a:rPr lang="en-GB" sz="2400" dirty="0"/>
              <a:t>and </a:t>
            </a:r>
            <a:r>
              <a:rPr lang="en-GB" sz="2400" dirty="0">
                <a:solidFill>
                  <a:srgbClr val="FF0000"/>
                </a:solidFill>
              </a:rPr>
              <a:t>23% </a:t>
            </a:r>
            <a:r>
              <a:rPr lang="en-GB" sz="2400" dirty="0"/>
              <a:t>with a sliding-shield, winged-steel (butterfly-type) needle. </a:t>
            </a:r>
            <a:endParaRPr lang="en-GB" sz="2400" dirty="0" smtClean="0"/>
          </a:p>
          <a:p>
            <a:pPr algn="just"/>
            <a:r>
              <a:rPr lang="en-GB" sz="2400" dirty="0" smtClean="0"/>
              <a:t>Another </a:t>
            </a:r>
            <a:r>
              <a:rPr lang="en-GB" sz="2400" dirty="0"/>
              <a:t>study concluded that phlebotomy injuries were reduced by </a:t>
            </a:r>
            <a:r>
              <a:rPr lang="en-GB" sz="2400" dirty="0">
                <a:solidFill>
                  <a:srgbClr val="FF0000"/>
                </a:solidFill>
              </a:rPr>
              <a:t>82% </a:t>
            </a:r>
            <a:r>
              <a:rPr lang="en-GB" sz="2400" dirty="0"/>
              <a:t>with a needle shield, but a recapping device had minimal </a:t>
            </a:r>
            <a:r>
              <a:rPr lang="en-GB" sz="2400" dirty="0" smtClean="0"/>
              <a:t>impact in reduction of injuries. </a:t>
            </a:r>
          </a:p>
          <a:p>
            <a:pPr algn="just"/>
            <a:r>
              <a:rPr lang="en-GB" sz="2400" dirty="0" smtClean="0"/>
              <a:t>Other </a:t>
            </a:r>
            <a:r>
              <a:rPr lang="en-GB" sz="2400" dirty="0"/>
              <a:t>research concluded that safer IV catheters that encase the needle after use reduced </a:t>
            </a:r>
            <a:r>
              <a:rPr lang="en-GB" sz="2400" dirty="0" smtClean="0"/>
              <a:t>needle stick </a:t>
            </a:r>
            <a:r>
              <a:rPr lang="en-GB" sz="2400" dirty="0"/>
              <a:t>injuries related to IV insertion by </a:t>
            </a:r>
            <a:r>
              <a:rPr lang="en-GB" sz="2400" dirty="0">
                <a:solidFill>
                  <a:srgbClr val="FF0000"/>
                </a:solidFill>
              </a:rPr>
              <a:t>83% </a:t>
            </a:r>
            <a:r>
              <a:rPr lang="en-GB" sz="2400" dirty="0"/>
              <a:t>in </a:t>
            </a:r>
            <a:r>
              <a:rPr lang="en-GB" sz="2400" dirty="0" smtClean="0"/>
              <a:t>three hospitals study.</a:t>
            </a:r>
            <a:endParaRPr lang="en-GB" sz="2400" dirty="0"/>
          </a:p>
        </p:txBody>
      </p:sp>
    </p:spTree>
    <p:extLst>
      <p:ext uri="{BB962C8B-B14F-4D97-AF65-F5344CB8AC3E}">
        <p14:creationId xmlns:p14="http://schemas.microsoft.com/office/powerpoint/2010/main" val="1376635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632"/>
            <a:ext cx="7924800" cy="648072"/>
          </a:xfrm>
        </p:spPr>
        <p:txBody>
          <a:bodyPr/>
          <a:lstStyle/>
          <a:p>
            <a:r>
              <a:rPr lang="en-GB" dirty="0" smtClean="0"/>
              <a:t>ARE THERE SOLUTIONS WITHIN…….</a:t>
            </a:r>
            <a:endParaRPr lang="en-GB" dirty="0"/>
          </a:p>
        </p:txBody>
      </p:sp>
      <p:sp>
        <p:nvSpPr>
          <p:cNvPr id="3" name="Content Placeholder 2"/>
          <p:cNvSpPr>
            <a:spLocks noGrp="1"/>
          </p:cNvSpPr>
          <p:nvPr>
            <p:ph sz="quarter" idx="13"/>
          </p:nvPr>
        </p:nvSpPr>
        <p:spPr>
          <a:xfrm>
            <a:off x="395537" y="1052736"/>
            <a:ext cx="8509172" cy="5112568"/>
          </a:xfrm>
        </p:spPr>
        <p:txBody>
          <a:bodyPr/>
          <a:lstStyle/>
          <a:p>
            <a:pPr marL="0" indent="0" algn="just">
              <a:buNone/>
            </a:pPr>
            <a:r>
              <a:rPr lang="en-GB" sz="2000" b="1" dirty="0" smtClean="0"/>
              <a:t>HAND HYGIENE: </a:t>
            </a:r>
            <a:r>
              <a:rPr lang="en-GB" sz="2000" dirty="0" smtClean="0"/>
              <a:t>Clean hands reduce the burden of disease. Clean hands save lives</a:t>
            </a:r>
          </a:p>
          <a:p>
            <a:pPr algn="just"/>
            <a:r>
              <a:rPr lang="en-GB" sz="2000" dirty="0" smtClean="0"/>
              <a:t>Hand washing with soap and water or alcohol hand rub critical in reducing infections in healthcare</a:t>
            </a:r>
          </a:p>
          <a:p>
            <a:pPr algn="just"/>
            <a:r>
              <a:rPr lang="en-GB" sz="2000" dirty="0" smtClean="0"/>
              <a:t>This also has a challenge of compliance,  time constraint is the major obstacle of hand hygiene. Compliance less than 40%.</a:t>
            </a:r>
          </a:p>
          <a:p>
            <a:pPr algn="just"/>
            <a:r>
              <a:rPr lang="en-GB" sz="2000" dirty="0" smtClean="0"/>
              <a:t>An average of 22 opportunities per hour for an ICU Nurse (soap + water 1-1.5 minutes, alcohol-based hand rub 15 – 20 seconds)</a:t>
            </a:r>
          </a:p>
          <a:p>
            <a:pPr algn="just"/>
            <a:r>
              <a:rPr lang="en-GB" sz="2000" dirty="0"/>
              <a:t>L</a:t>
            </a:r>
            <a:r>
              <a:rPr lang="en-GB" sz="2000" dirty="0" smtClean="0"/>
              <a:t>egislation and political commitment also needed  </a:t>
            </a:r>
          </a:p>
          <a:p>
            <a:endParaRPr lang="en-GB" dirty="0" smtClean="0"/>
          </a:p>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365104"/>
            <a:ext cx="2743089" cy="181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365104"/>
            <a:ext cx="2514600" cy="181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4365104"/>
            <a:ext cx="2676525" cy="181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845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7924800" cy="720080"/>
          </a:xfrm>
        </p:spPr>
        <p:txBody>
          <a:bodyPr/>
          <a:lstStyle/>
          <a:p>
            <a:r>
              <a:rPr lang="en-GB" dirty="0" smtClean="0"/>
              <a:t>Clean hands save lives</a:t>
            </a:r>
            <a:endParaRPr lang="en-GB" dirty="0"/>
          </a:p>
        </p:txBody>
      </p:sp>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09600" y="1052736"/>
            <a:ext cx="792480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252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7924800" cy="864096"/>
          </a:xfrm>
        </p:spPr>
        <p:txBody>
          <a:bodyPr/>
          <a:lstStyle/>
          <a:p>
            <a:r>
              <a:rPr lang="en-GB" dirty="0" smtClean="0"/>
              <a:t>Hand hygiene</a:t>
            </a:r>
            <a:endParaRPr lang="en-GB" dirty="0"/>
          </a:p>
        </p:txBody>
      </p:sp>
      <p:sp>
        <p:nvSpPr>
          <p:cNvPr id="3" name="Content Placeholder 2"/>
          <p:cNvSpPr>
            <a:spLocks noGrp="1"/>
          </p:cNvSpPr>
          <p:nvPr>
            <p:ph sz="quarter" idx="13"/>
          </p:nvPr>
        </p:nvSpPr>
        <p:spPr>
          <a:xfrm>
            <a:off x="323528" y="1124744"/>
            <a:ext cx="8496944" cy="5544616"/>
          </a:xfrm>
        </p:spPr>
        <p:txBody>
          <a:bodyPr>
            <a:noAutofit/>
          </a:bodyPr>
          <a:lstStyle/>
          <a:p>
            <a:pPr algn="just"/>
            <a:r>
              <a:rPr lang="en-GB" sz="1800" dirty="0" smtClean="0"/>
              <a:t>This is the most effective prevention of healthcare acquired infections</a:t>
            </a:r>
          </a:p>
          <a:p>
            <a:pPr algn="just"/>
            <a:r>
              <a:rPr lang="en-GB" sz="1800" dirty="0" smtClean="0"/>
              <a:t>Discovered in mid 19</a:t>
            </a:r>
            <a:r>
              <a:rPr lang="en-GB" sz="1800" baseline="30000" dirty="0" smtClean="0"/>
              <a:t>th</a:t>
            </a:r>
            <a:r>
              <a:rPr lang="en-GB" sz="1800" dirty="0" smtClean="0"/>
              <a:t> century by </a:t>
            </a:r>
            <a:r>
              <a:rPr lang="en-GB" sz="1800" dirty="0" err="1" smtClean="0"/>
              <a:t>Ignaz</a:t>
            </a:r>
            <a:r>
              <a:rPr lang="en-GB" sz="1800" dirty="0" smtClean="0"/>
              <a:t> </a:t>
            </a:r>
            <a:r>
              <a:rPr lang="en-GB" sz="1800" dirty="0" err="1" smtClean="0"/>
              <a:t>Semmelweis</a:t>
            </a:r>
            <a:r>
              <a:rPr lang="en-GB" sz="1800" dirty="0" smtClean="0"/>
              <a:t>, an Obstetrician in University of Vienna. </a:t>
            </a:r>
            <a:r>
              <a:rPr lang="en-GB" sz="1800" i="1" dirty="0" smtClean="0"/>
              <a:t>The delivery of women in two wards concept and Puerperal fever/autopsies</a:t>
            </a:r>
          </a:p>
          <a:p>
            <a:pPr algn="just"/>
            <a:r>
              <a:rPr lang="en-GB" sz="1800" dirty="0" smtClean="0"/>
              <a:t>In hospitals, hands get infected with micro organism when touching patients or contaminated surfaces</a:t>
            </a:r>
          </a:p>
          <a:p>
            <a:pPr algn="just"/>
            <a:r>
              <a:rPr lang="en-GB" sz="1800" dirty="0" smtClean="0"/>
              <a:t>Education, training in hand hygiene and also reminder sign are good interventions</a:t>
            </a:r>
          </a:p>
          <a:p>
            <a:pPr algn="just"/>
            <a:r>
              <a:rPr lang="en-GB" sz="1800" dirty="0" smtClean="0"/>
              <a:t>In good hand hygiene practice, you wear no rings or wrist watches or keep grown nails</a:t>
            </a:r>
          </a:p>
          <a:p>
            <a:pPr algn="just"/>
            <a:r>
              <a:rPr lang="en-GB" sz="1800" dirty="0" smtClean="0"/>
              <a:t>Presence of clean running water, liquid soap, wash hand basins and paper towels at POC</a:t>
            </a:r>
          </a:p>
          <a:p>
            <a:pPr algn="just"/>
            <a:r>
              <a:rPr lang="en-GB" sz="1800" dirty="0" smtClean="0"/>
              <a:t>Alcohol hand run mounted on walls or bed racks</a:t>
            </a:r>
          </a:p>
          <a:p>
            <a:pPr algn="just"/>
            <a:r>
              <a:rPr lang="en-GB" sz="1800" dirty="0" smtClean="0"/>
              <a:t>Comparison: Studies have shown washing with soap and water reduces bacteria 1,000 times while alcohol hand rub reduces contamination by a factor of 10,000 – 100,000 </a:t>
            </a:r>
          </a:p>
          <a:p>
            <a:pPr algn="just"/>
            <a:r>
              <a:rPr lang="en-GB" sz="1800" dirty="0" smtClean="0"/>
              <a:t>Washing with water removes organic matter better than alcohol hand rub</a:t>
            </a:r>
          </a:p>
          <a:p>
            <a:pPr algn="just"/>
            <a:r>
              <a:rPr lang="en-GB" sz="1800" dirty="0" smtClean="0"/>
              <a:t>Alcohol hand run contains emollients like glycerol which prevents drying of the skin while washing with soap and water can cause dry skin</a:t>
            </a:r>
          </a:p>
          <a:p>
            <a:pPr algn="just"/>
            <a:r>
              <a:rPr lang="en-GB" sz="1800" dirty="0" smtClean="0"/>
              <a:t>Washing with soap and water takes more time than alcohol hand rub</a:t>
            </a:r>
            <a:endParaRPr lang="en-GB" sz="1800" dirty="0"/>
          </a:p>
        </p:txBody>
      </p:sp>
    </p:spTree>
    <p:extLst>
      <p:ext uri="{BB962C8B-B14F-4D97-AF65-F5344CB8AC3E}">
        <p14:creationId xmlns:p14="http://schemas.microsoft.com/office/powerpoint/2010/main" val="2226500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377997036"/>
              </p:ext>
            </p:extLst>
          </p:nvPr>
        </p:nvGraphicFramePr>
        <p:xfrm>
          <a:off x="3923928" y="332656"/>
          <a:ext cx="5037088" cy="6120680"/>
        </p:xfrm>
        <a:graphic>
          <a:graphicData uri="http://schemas.openxmlformats.org/presentationml/2006/ole">
            <mc:AlternateContent xmlns:mc="http://schemas.openxmlformats.org/markup-compatibility/2006">
              <mc:Choice xmlns:v="urn:schemas-microsoft-com:vml" Requires="v">
                <p:oleObj spid="_x0000_s2061" name="Acrobat Document" r:id="rId3" imgW="8019943" imgH="11344229" progId="AcroExch.Document.11">
                  <p:embed/>
                </p:oleObj>
              </mc:Choice>
              <mc:Fallback>
                <p:oleObj name="Acrobat Document" r:id="rId3" imgW="8019943" imgH="11344229" progId="AcroExch.Document.11">
                  <p:embed/>
                  <p:pic>
                    <p:nvPicPr>
                      <p:cNvPr id="0" name=""/>
                      <p:cNvPicPr/>
                      <p:nvPr/>
                    </p:nvPicPr>
                    <p:blipFill>
                      <a:blip r:embed="rId4"/>
                      <a:stretch>
                        <a:fillRect/>
                      </a:stretch>
                    </p:blipFill>
                    <p:spPr>
                      <a:xfrm>
                        <a:off x="3923928" y="332656"/>
                        <a:ext cx="5037088" cy="6120680"/>
                      </a:xfrm>
                      <a:prstGeom prst="rect">
                        <a:avLst/>
                      </a:prstGeom>
                    </p:spPr>
                  </p:pic>
                </p:oleObj>
              </mc:Fallback>
            </mc:AlternateContent>
          </a:graphicData>
        </a:graphic>
      </p:graphicFrame>
      <p:sp>
        <p:nvSpPr>
          <p:cNvPr id="5" name="Title 4"/>
          <p:cNvSpPr>
            <a:spLocks noGrp="1"/>
          </p:cNvSpPr>
          <p:nvPr>
            <p:ph type="title"/>
          </p:nvPr>
        </p:nvSpPr>
        <p:spPr>
          <a:xfrm>
            <a:off x="179512" y="548680"/>
            <a:ext cx="3404936" cy="792088"/>
          </a:xfrm>
        </p:spPr>
        <p:txBody>
          <a:bodyPr/>
          <a:lstStyle/>
          <a:p>
            <a:r>
              <a:rPr lang="en-GB" sz="2800" dirty="0" smtClean="0"/>
              <a:t>WHO 5 MOMENTS FOR HAND HYGIENE</a:t>
            </a:r>
            <a:endParaRPr lang="en-GB" sz="2800" dirty="0"/>
          </a:p>
        </p:txBody>
      </p:sp>
      <p:sp>
        <p:nvSpPr>
          <p:cNvPr id="6" name="Text Placeholder 5"/>
          <p:cNvSpPr>
            <a:spLocks noGrp="1"/>
          </p:cNvSpPr>
          <p:nvPr>
            <p:ph type="body" sz="half" idx="2"/>
          </p:nvPr>
        </p:nvSpPr>
        <p:spPr>
          <a:xfrm>
            <a:off x="612648" y="1484784"/>
            <a:ext cx="2879232" cy="4680519"/>
          </a:xfrm>
        </p:spPr>
        <p:txBody>
          <a:bodyPr/>
          <a:lstStyle/>
          <a:p>
            <a:endParaRPr lang="en-GB" dirty="0" smtClean="0"/>
          </a:p>
          <a:p>
            <a:pPr marL="457200" indent="-457200" algn="just">
              <a:buFont typeface="+mj-lt"/>
              <a:buAutoNum type="arabicPeriod"/>
            </a:pPr>
            <a:r>
              <a:rPr lang="en-GB" sz="2000" dirty="0" smtClean="0"/>
              <a:t>Before touching a patient</a:t>
            </a:r>
          </a:p>
          <a:p>
            <a:pPr marL="457200" indent="-457200" algn="just">
              <a:buFont typeface="+mj-lt"/>
              <a:buAutoNum type="arabicPeriod"/>
            </a:pPr>
            <a:r>
              <a:rPr lang="en-GB" sz="2000" dirty="0" smtClean="0"/>
              <a:t>Before clean/aseptic procedure</a:t>
            </a:r>
          </a:p>
          <a:p>
            <a:pPr marL="457200" indent="-457200" algn="just">
              <a:buFont typeface="+mj-lt"/>
              <a:buAutoNum type="arabicPeriod"/>
            </a:pPr>
            <a:r>
              <a:rPr lang="en-GB" sz="2000" dirty="0" smtClean="0"/>
              <a:t>After body fluid exposure risk</a:t>
            </a:r>
          </a:p>
          <a:p>
            <a:pPr marL="457200" indent="-457200" algn="just">
              <a:buFont typeface="+mj-lt"/>
              <a:buAutoNum type="arabicPeriod"/>
            </a:pPr>
            <a:r>
              <a:rPr lang="en-GB" sz="2000" dirty="0" smtClean="0"/>
              <a:t>After touching a patient</a:t>
            </a:r>
          </a:p>
          <a:p>
            <a:pPr marL="457200" indent="-457200" algn="just">
              <a:buFont typeface="+mj-lt"/>
              <a:buAutoNum type="arabicPeriod"/>
            </a:pPr>
            <a:r>
              <a:rPr lang="en-GB" sz="2000" dirty="0" smtClean="0"/>
              <a:t>After touching patient surrounding</a:t>
            </a:r>
            <a:endParaRPr lang="en-GB" sz="2000" dirty="0"/>
          </a:p>
        </p:txBody>
      </p:sp>
      <p:sp>
        <p:nvSpPr>
          <p:cNvPr id="7" name="Content Placeholder 6"/>
          <p:cNvSpPr>
            <a:spLocks noGrp="1"/>
          </p:cNvSpPr>
          <p:nvPr>
            <p:ph sz="quarter" idx="13"/>
          </p:nvPr>
        </p:nvSpPr>
        <p:spPr>
          <a:xfrm>
            <a:off x="3707904" y="476672"/>
            <a:ext cx="5256584" cy="5904656"/>
          </a:xfrm>
        </p:spPr>
        <p:txBody>
          <a:bodyPr/>
          <a:lstStyle/>
          <a:p>
            <a:pPr marL="0" indent="0">
              <a:buNone/>
            </a:pPr>
            <a:endParaRPr lang="en-GB" dirty="0"/>
          </a:p>
        </p:txBody>
      </p:sp>
    </p:spTree>
    <p:extLst>
      <p:ext uri="{BB962C8B-B14F-4D97-AF65-F5344CB8AC3E}">
        <p14:creationId xmlns:p14="http://schemas.microsoft.com/office/powerpoint/2010/main" val="329334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Healthcare system defined</a:t>
            </a:r>
            <a:endParaRPr lang="en-GB" dirty="0"/>
          </a:p>
        </p:txBody>
      </p:sp>
      <p:sp>
        <p:nvSpPr>
          <p:cNvPr id="3" name="Content Placeholder 2"/>
          <p:cNvSpPr>
            <a:spLocks noGrp="1"/>
          </p:cNvSpPr>
          <p:nvPr>
            <p:ph sz="quarter" idx="13"/>
          </p:nvPr>
        </p:nvSpPr>
        <p:spPr/>
        <p:txBody>
          <a:bodyPr/>
          <a:lstStyle/>
          <a:p>
            <a:pPr algn="just"/>
            <a:r>
              <a:rPr lang="en-GB" sz="2400" dirty="0" smtClean="0"/>
              <a:t>“A</a:t>
            </a:r>
            <a:r>
              <a:rPr lang="en-GB" sz="2400" dirty="0"/>
              <a:t> </a:t>
            </a:r>
            <a:r>
              <a:rPr lang="en-GB" sz="2400" b="1" dirty="0"/>
              <a:t>health system</a:t>
            </a:r>
            <a:r>
              <a:rPr lang="en-GB" sz="2400" dirty="0"/>
              <a:t>, also sometimes referred to as </a:t>
            </a:r>
            <a:r>
              <a:rPr lang="en-GB" sz="2400" b="1" dirty="0"/>
              <a:t>health care system</a:t>
            </a:r>
            <a:r>
              <a:rPr lang="en-GB" sz="2400" dirty="0"/>
              <a:t> or </a:t>
            </a:r>
            <a:r>
              <a:rPr lang="en-GB" sz="2400" b="1" dirty="0"/>
              <a:t>healthcare system</a:t>
            </a:r>
            <a:r>
              <a:rPr lang="en-GB" sz="2400" dirty="0"/>
              <a:t>, is the organization of people, institutions, and resources that deliver health </a:t>
            </a:r>
            <a:r>
              <a:rPr lang="en-GB" sz="2400" dirty="0" smtClean="0"/>
              <a:t>care</a:t>
            </a:r>
            <a:r>
              <a:rPr lang="en-GB" sz="2400" dirty="0"/>
              <a:t> </a:t>
            </a:r>
            <a:r>
              <a:rPr lang="en-GB" sz="2400" dirty="0" smtClean="0"/>
              <a:t>services </a:t>
            </a:r>
            <a:r>
              <a:rPr lang="en-GB" sz="2400" dirty="0"/>
              <a:t>to meet the </a:t>
            </a:r>
            <a:r>
              <a:rPr lang="en-GB" sz="2400" dirty="0" smtClean="0"/>
              <a:t>health</a:t>
            </a:r>
            <a:r>
              <a:rPr lang="en-GB" sz="2400" dirty="0"/>
              <a:t> </a:t>
            </a:r>
            <a:r>
              <a:rPr lang="en-GB" sz="2400" dirty="0" smtClean="0"/>
              <a:t>needs </a:t>
            </a:r>
            <a:r>
              <a:rPr lang="en-GB" sz="2400" dirty="0"/>
              <a:t>of target </a:t>
            </a:r>
            <a:r>
              <a:rPr lang="en-GB" sz="2400" dirty="0" smtClean="0"/>
              <a:t>populations.” Wikipedia</a:t>
            </a:r>
          </a:p>
          <a:p>
            <a:pPr marL="0" indent="0" algn="just">
              <a:buNone/>
            </a:pPr>
            <a:endParaRPr lang="en-GB" sz="2400" i="1" dirty="0" smtClean="0"/>
          </a:p>
          <a:p>
            <a:pPr algn="just"/>
            <a:r>
              <a:rPr lang="en-GB" sz="2400" dirty="0" smtClean="0"/>
              <a:t>“A </a:t>
            </a:r>
            <a:r>
              <a:rPr lang="en-GB" sz="2400" dirty="0"/>
              <a:t>health system is the sum total of all the organizations, institutions and resources whose primary purpose is to improve </a:t>
            </a:r>
            <a:r>
              <a:rPr lang="en-GB" sz="2400" dirty="0" smtClean="0"/>
              <a:t>health. A </a:t>
            </a:r>
            <a:r>
              <a:rPr lang="en-GB" sz="2400" dirty="0"/>
              <a:t>good health system improves people’s lives tangibly every </a:t>
            </a:r>
            <a:r>
              <a:rPr lang="en-GB" sz="2400" dirty="0" smtClean="0"/>
              <a:t>day</a:t>
            </a:r>
            <a:r>
              <a:rPr lang="en-GB" sz="2400" i="1" dirty="0" smtClean="0"/>
              <a:t>” World Health Organisation.</a:t>
            </a:r>
          </a:p>
          <a:p>
            <a:pPr marL="0" indent="0">
              <a:buNone/>
            </a:pPr>
            <a:endParaRPr lang="en-GB" sz="1200" i="1" dirty="0"/>
          </a:p>
        </p:txBody>
      </p:sp>
    </p:spTree>
    <p:extLst>
      <p:ext uri="{BB962C8B-B14F-4D97-AF65-F5344CB8AC3E}">
        <p14:creationId xmlns:p14="http://schemas.microsoft.com/office/powerpoint/2010/main" val="1909250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GB" dirty="0"/>
          </a:p>
        </p:txBody>
      </p:sp>
      <p:sp>
        <p:nvSpPr>
          <p:cNvPr id="3" name="Title 2"/>
          <p:cNvSpPr>
            <a:spLocks noGrp="1"/>
          </p:cNvSpPr>
          <p:nvPr>
            <p:ph type="title"/>
          </p:nvPr>
        </p:nvSpPr>
        <p:spPr>
          <a:xfrm>
            <a:off x="251520" y="188640"/>
            <a:ext cx="3332928" cy="792088"/>
          </a:xfrm>
        </p:spPr>
        <p:txBody>
          <a:bodyPr/>
          <a:lstStyle/>
          <a:p>
            <a:r>
              <a:rPr lang="en-GB" sz="2800" dirty="0" smtClean="0"/>
              <a:t>WHO INSTRUCTIONS ON HAND WASHING</a:t>
            </a:r>
            <a:endParaRPr lang="en-GB" sz="2800" dirty="0"/>
          </a:p>
        </p:txBody>
      </p:sp>
      <p:sp>
        <p:nvSpPr>
          <p:cNvPr id="4" name="Text Placeholder 3"/>
          <p:cNvSpPr>
            <a:spLocks noGrp="1"/>
          </p:cNvSpPr>
          <p:nvPr>
            <p:ph type="body" sz="half" idx="2"/>
          </p:nvPr>
        </p:nvSpPr>
        <p:spPr>
          <a:xfrm>
            <a:off x="179512" y="1196752"/>
            <a:ext cx="3672408" cy="4968552"/>
          </a:xfrm>
        </p:spPr>
        <p:txBody>
          <a:bodyPr>
            <a:normAutofit fontScale="77500" lnSpcReduction="20000"/>
          </a:bodyPr>
          <a:lstStyle/>
          <a:p>
            <a:pPr marL="342900" indent="-342900" algn="just">
              <a:buFont typeface="+mj-lt"/>
              <a:buAutoNum type="arabicPeriod"/>
            </a:pPr>
            <a:r>
              <a:rPr lang="en-GB" sz="1900" dirty="0" smtClean="0"/>
              <a:t>Wet hands with water</a:t>
            </a:r>
          </a:p>
          <a:p>
            <a:pPr marL="342900" indent="-342900" algn="just">
              <a:buFont typeface="+mj-lt"/>
              <a:buAutoNum type="arabicPeriod"/>
            </a:pPr>
            <a:r>
              <a:rPr lang="en-GB" sz="1900" dirty="0" smtClean="0"/>
              <a:t>Apply enough soap to cover all surfaces</a:t>
            </a:r>
          </a:p>
          <a:p>
            <a:pPr marL="342900" indent="-342900" algn="just">
              <a:buFont typeface="+mj-lt"/>
              <a:buAutoNum type="arabicPeriod"/>
            </a:pPr>
            <a:r>
              <a:rPr lang="en-GB" sz="1900" dirty="0" smtClean="0"/>
              <a:t>Rub hands palm to palm</a:t>
            </a:r>
          </a:p>
          <a:p>
            <a:pPr marL="342900" indent="-342900" algn="just">
              <a:buFont typeface="+mj-lt"/>
              <a:buAutoNum type="arabicPeriod"/>
            </a:pPr>
            <a:r>
              <a:rPr lang="en-GB" sz="1900" dirty="0"/>
              <a:t>Right palm over left dorsum </a:t>
            </a:r>
            <a:r>
              <a:rPr lang="en-GB" sz="1900" dirty="0" smtClean="0"/>
              <a:t>with interlaced </a:t>
            </a:r>
            <a:r>
              <a:rPr lang="en-GB" sz="1900" dirty="0"/>
              <a:t>fingers and vice </a:t>
            </a:r>
            <a:r>
              <a:rPr lang="en-GB" sz="1900" dirty="0" smtClean="0"/>
              <a:t>versa</a:t>
            </a:r>
          </a:p>
          <a:p>
            <a:pPr marL="342900" indent="-342900" algn="just">
              <a:buFont typeface="+mj-lt"/>
              <a:buAutoNum type="arabicPeriod"/>
            </a:pPr>
            <a:r>
              <a:rPr lang="en-GB" sz="1900" dirty="0"/>
              <a:t>Palm to palm with fingers </a:t>
            </a:r>
            <a:r>
              <a:rPr lang="en-GB" sz="1900" dirty="0" smtClean="0"/>
              <a:t>interlaced</a:t>
            </a:r>
          </a:p>
          <a:p>
            <a:pPr marL="342900" indent="-342900" algn="just">
              <a:buFont typeface="+mj-lt"/>
              <a:buAutoNum type="arabicPeriod"/>
            </a:pPr>
            <a:r>
              <a:rPr lang="en-GB" sz="1900" dirty="0"/>
              <a:t>Backs of fingers to opposing </a:t>
            </a:r>
            <a:r>
              <a:rPr lang="en-GB" sz="1900" dirty="0" smtClean="0"/>
              <a:t>palms with </a:t>
            </a:r>
            <a:r>
              <a:rPr lang="en-GB" sz="1900" dirty="0"/>
              <a:t>fingers </a:t>
            </a:r>
            <a:r>
              <a:rPr lang="en-GB" sz="1900" dirty="0" smtClean="0"/>
              <a:t>interlocked</a:t>
            </a:r>
          </a:p>
          <a:p>
            <a:pPr marL="342900" indent="-342900" algn="just">
              <a:buFont typeface="+mj-lt"/>
              <a:buAutoNum type="arabicPeriod"/>
            </a:pPr>
            <a:r>
              <a:rPr lang="en-GB" sz="1900" dirty="0"/>
              <a:t>Rotational rubbing of left </a:t>
            </a:r>
            <a:r>
              <a:rPr lang="en-GB" sz="1900" dirty="0" smtClean="0"/>
              <a:t>thumb clasped </a:t>
            </a:r>
            <a:r>
              <a:rPr lang="en-GB" sz="1900" dirty="0"/>
              <a:t>in right palm and vice </a:t>
            </a:r>
            <a:r>
              <a:rPr lang="en-GB" sz="1900" dirty="0" smtClean="0"/>
              <a:t>versa</a:t>
            </a:r>
          </a:p>
          <a:p>
            <a:pPr marL="342900" indent="-342900" algn="just">
              <a:buFont typeface="+mj-lt"/>
              <a:buAutoNum type="arabicPeriod"/>
            </a:pPr>
            <a:r>
              <a:rPr lang="en-GB" sz="1900" dirty="0"/>
              <a:t>Rotational rubbing, backwards </a:t>
            </a:r>
            <a:r>
              <a:rPr lang="en-GB" sz="1900" dirty="0" smtClean="0"/>
              <a:t>and forwards </a:t>
            </a:r>
            <a:r>
              <a:rPr lang="en-GB" sz="1900" dirty="0"/>
              <a:t>with clasped fingers of </a:t>
            </a:r>
            <a:r>
              <a:rPr lang="en-GB" sz="1900" dirty="0" smtClean="0"/>
              <a:t>right hand </a:t>
            </a:r>
            <a:r>
              <a:rPr lang="en-GB" sz="1900" dirty="0"/>
              <a:t>in left palm and vice </a:t>
            </a:r>
            <a:r>
              <a:rPr lang="en-GB" sz="1900" dirty="0" smtClean="0"/>
              <a:t>versa</a:t>
            </a:r>
          </a:p>
          <a:p>
            <a:pPr marL="342900" indent="-342900" algn="just">
              <a:buFont typeface="+mj-lt"/>
              <a:buAutoNum type="arabicPeriod"/>
            </a:pPr>
            <a:r>
              <a:rPr lang="en-GB" sz="1900" dirty="0"/>
              <a:t>Rinse hands with </a:t>
            </a:r>
            <a:r>
              <a:rPr lang="en-GB" sz="1900" dirty="0" smtClean="0"/>
              <a:t>water</a:t>
            </a:r>
          </a:p>
          <a:p>
            <a:pPr marL="342900" indent="-342900" algn="just">
              <a:buFont typeface="+mj-lt"/>
              <a:buAutoNum type="arabicPeriod"/>
            </a:pPr>
            <a:r>
              <a:rPr lang="en-GB" sz="1900" dirty="0" smtClean="0"/>
              <a:t>Dry hands thoroughly with a single use towel</a:t>
            </a:r>
          </a:p>
          <a:p>
            <a:pPr marL="342900" indent="-342900" algn="just">
              <a:buFont typeface="+mj-lt"/>
              <a:buAutoNum type="arabicPeriod"/>
            </a:pPr>
            <a:r>
              <a:rPr lang="en-GB" sz="1900" dirty="0"/>
              <a:t>Use towel to turn off </a:t>
            </a:r>
            <a:r>
              <a:rPr lang="en-GB" sz="1900" dirty="0" smtClean="0"/>
              <a:t>faucet</a:t>
            </a:r>
          </a:p>
          <a:p>
            <a:pPr marL="342900" indent="-342900" algn="just">
              <a:buFont typeface="+mj-lt"/>
              <a:buAutoNum type="arabicPeriod"/>
            </a:pPr>
            <a:r>
              <a:rPr lang="en-GB" sz="1900" dirty="0"/>
              <a:t>Your hands are now </a:t>
            </a:r>
            <a:r>
              <a:rPr lang="en-GB" sz="1900" dirty="0" smtClean="0"/>
              <a:t>safe</a:t>
            </a:r>
          </a:p>
          <a:p>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4151916004"/>
              </p:ext>
            </p:extLst>
          </p:nvPr>
        </p:nvGraphicFramePr>
        <p:xfrm>
          <a:off x="3995936" y="332656"/>
          <a:ext cx="4896544" cy="5760640"/>
        </p:xfrm>
        <a:graphic>
          <a:graphicData uri="http://schemas.openxmlformats.org/presentationml/2006/ole">
            <mc:AlternateContent xmlns:mc="http://schemas.openxmlformats.org/markup-compatibility/2006">
              <mc:Choice xmlns:v="urn:schemas-microsoft-com:vml" Requires="v">
                <p:oleObj spid="_x0000_s3084" name="Acrobat Document" r:id="rId3" imgW="5667139" imgH="8019997" progId="AcroExch.Document.11">
                  <p:embed/>
                </p:oleObj>
              </mc:Choice>
              <mc:Fallback>
                <p:oleObj name="Acrobat Document" r:id="rId3" imgW="5667139" imgH="8019997" progId="AcroExch.Document.11">
                  <p:embed/>
                  <p:pic>
                    <p:nvPicPr>
                      <p:cNvPr id="0" name=""/>
                      <p:cNvPicPr/>
                      <p:nvPr/>
                    </p:nvPicPr>
                    <p:blipFill>
                      <a:blip r:embed="rId4"/>
                      <a:stretch>
                        <a:fillRect/>
                      </a:stretch>
                    </p:blipFill>
                    <p:spPr>
                      <a:xfrm>
                        <a:off x="3995936" y="332656"/>
                        <a:ext cx="4896544" cy="5760640"/>
                      </a:xfrm>
                      <a:prstGeom prst="rect">
                        <a:avLst/>
                      </a:prstGeom>
                    </p:spPr>
                  </p:pic>
                </p:oleObj>
              </mc:Fallback>
            </mc:AlternateContent>
          </a:graphicData>
        </a:graphic>
      </p:graphicFrame>
    </p:spTree>
    <p:extLst>
      <p:ext uri="{BB962C8B-B14F-4D97-AF65-F5344CB8AC3E}">
        <p14:creationId xmlns:p14="http://schemas.microsoft.com/office/powerpoint/2010/main" val="3637835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1301006"/>
          </a:xfrm>
        </p:spPr>
        <p:txBody>
          <a:bodyPr/>
          <a:lstStyle/>
          <a:p>
            <a:r>
              <a:rPr lang="en-GB" sz="2400" dirty="0"/>
              <a:t>133 countries committed to address health care-associated infection </a:t>
            </a:r>
            <a:r>
              <a:rPr lang="en-GB" sz="2400" dirty="0" smtClean="0"/>
              <a:t> World </a:t>
            </a:r>
            <a:r>
              <a:rPr lang="en-GB" sz="2400" dirty="0"/>
              <a:t>population </a:t>
            </a:r>
            <a:r>
              <a:rPr lang="en-GB" sz="2400" dirty="0" smtClean="0"/>
              <a:t>coverage: 94.5%. OCT 2005 – JUNE 2013</a:t>
            </a:r>
            <a:endParaRPr lang="en-GB" sz="2400" dirty="0"/>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67544" y="1600200"/>
            <a:ext cx="8064896" cy="463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187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395535" y="1484784"/>
            <a:ext cx="419941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quarter" idx="14"/>
          </p:nvPr>
        </p:nvSpPr>
        <p:spPr/>
        <p:txBody>
          <a:bodyPr/>
          <a:lstStyle/>
          <a:p>
            <a:endParaRPr lang="en-GB"/>
          </a:p>
        </p:txBody>
      </p:sp>
      <p:sp>
        <p:nvSpPr>
          <p:cNvPr id="6" name="Title 5"/>
          <p:cNvSpPr>
            <a:spLocks noGrp="1"/>
          </p:cNvSpPr>
          <p:nvPr>
            <p:ph type="title"/>
          </p:nvPr>
        </p:nvSpPr>
        <p:spPr>
          <a:xfrm>
            <a:off x="179512" y="116632"/>
            <a:ext cx="8784976" cy="1008112"/>
          </a:xfrm>
        </p:spPr>
        <p:txBody>
          <a:bodyPr/>
          <a:lstStyle/>
          <a:p>
            <a:r>
              <a:rPr lang="en-GB" dirty="0" smtClean="0"/>
              <a:t>A Pharmacist’s invention in Mali and the FMOH endorsement 2007</a:t>
            </a:r>
            <a:endParaRPr lang="en-GB"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951" y="1484784"/>
            <a:ext cx="395287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842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2000" dirty="0"/>
              <a:t>Pledges of the Ministries of Health of 27 African countries </a:t>
            </a:r>
            <a:br>
              <a:rPr lang="en-GB" sz="2000" dirty="0"/>
            </a:br>
            <a:r>
              <a:rPr lang="en-GB" sz="2000" dirty="0"/>
              <a:t>to </a:t>
            </a:r>
            <a:r>
              <a:rPr lang="en-GB" sz="2000" i="1" dirty="0"/>
              <a:t>Clean Care is Safer Care, </a:t>
            </a:r>
            <a:r>
              <a:rPr lang="en-GB" sz="2000" dirty="0" smtClean="0"/>
              <a:t>Assembly </a:t>
            </a:r>
            <a:r>
              <a:rPr lang="en-GB" sz="2000" dirty="0"/>
              <a:t>of the </a:t>
            </a:r>
            <a:r>
              <a:rPr lang="en-GB" sz="2000" dirty="0" err="1"/>
              <a:t>MoH</a:t>
            </a:r>
            <a:r>
              <a:rPr lang="en-GB" sz="2000" dirty="0"/>
              <a:t>, Africa, Yaoundé, Cameroun, 2008 </a:t>
            </a:r>
          </a:p>
        </p:txBody>
      </p:sp>
      <p:pic>
        <p:nvPicPr>
          <p:cNvPr id="1024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208911"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394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39"/>
            <a:ext cx="7924800" cy="926263"/>
          </a:xfrm>
        </p:spPr>
        <p:txBody>
          <a:bodyPr/>
          <a:lstStyle/>
          <a:p>
            <a:r>
              <a:rPr lang="en-GB" dirty="0" smtClean="0"/>
              <a:t>HOW CAN WE uphold THIS IN OUR FACILITIES</a:t>
            </a:r>
            <a:endParaRPr lang="en-GB" dirty="0"/>
          </a:p>
        </p:txBody>
      </p:sp>
      <p:sp>
        <p:nvSpPr>
          <p:cNvPr id="3" name="Content Placeholder 2"/>
          <p:cNvSpPr>
            <a:spLocks noGrp="1"/>
          </p:cNvSpPr>
          <p:nvPr>
            <p:ph sz="quarter" idx="13"/>
          </p:nvPr>
        </p:nvSpPr>
        <p:spPr>
          <a:xfrm>
            <a:off x="609600" y="1412776"/>
            <a:ext cx="7924800" cy="4752528"/>
          </a:xfrm>
        </p:spPr>
        <p:txBody>
          <a:bodyPr>
            <a:normAutofit lnSpcReduction="10000"/>
          </a:bodyPr>
          <a:lstStyle/>
          <a:p>
            <a:r>
              <a:rPr lang="en-GB" sz="2600" dirty="0" smtClean="0"/>
              <a:t>Strong leadership commitment</a:t>
            </a:r>
          </a:p>
          <a:p>
            <a:r>
              <a:rPr lang="en-GB" sz="2600" dirty="0" smtClean="0"/>
              <a:t>Purposeful policy formulation and implementation</a:t>
            </a:r>
          </a:p>
          <a:p>
            <a:pPr marL="0" indent="0">
              <a:buNone/>
            </a:pPr>
            <a:r>
              <a:rPr lang="en-GB" sz="2600" dirty="0" smtClean="0"/>
              <a:t>The Three policy imperatives include:</a:t>
            </a:r>
            <a:endParaRPr lang="en-GB" sz="2600" dirty="0"/>
          </a:p>
          <a:p>
            <a:pPr algn="just">
              <a:buFont typeface="Arial" charset="0"/>
              <a:buChar char="•"/>
            </a:pPr>
            <a:r>
              <a:rPr lang="en-GB" sz="2600" b="1" dirty="0">
                <a:solidFill>
                  <a:srgbClr val="002060"/>
                </a:solidFill>
              </a:rPr>
              <a:t>Policy for social imperatives: </a:t>
            </a:r>
            <a:r>
              <a:rPr lang="en-GB" sz="2600" dirty="0"/>
              <a:t>We are saying must </a:t>
            </a:r>
            <a:r>
              <a:rPr lang="en-GB" sz="2600" dirty="0">
                <a:solidFill>
                  <a:srgbClr val="FF0000"/>
                </a:solidFill>
              </a:rPr>
              <a:t>save lives</a:t>
            </a:r>
            <a:r>
              <a:rPr lang="en-GB" sz="2600" dirty="0"/>
              <a:t>, do what ever it takes, health and safety is our culture. It is system driven in utmost honesty.</a:t>
            </a:r>
          </a:p>
          <a:p>
            <a:pPr algn="just">
              <a:buFont typeface="Arial" charset="0"/>
              <a:buChar char="•"/>
            </a:pPr>
            <a:r>
              <a:rPr lang="en-GB" sz="2600" b="1" dirty="0">
                <a:solidFill>
                  <a:srgbClr val="002060"/>
                </a:solidFill>
              </a:rPr>
              <a:t>Policy for fiscal imperatives: </a:t>
            </a:r>
            <a:r>
              <a:rPr lang="en-GB" sz="2600" dirty="0"/>
              <a:t>We must </a:t>
            </a:r>
            <a:r>
              <a:rPr lang="en-GB" sz="2600" dirty="0">
                <a:solidFill>
                  <a:srgbClr val="FF0000"/>
                </a:solidFill>
              </a:rPr>
              <a:t>save money </a:t>
            </a:r>
            <a:r>
              <a:rPr lang="en-GB" sz="2600" dirty="0"/>
              <a:t>at all cost, we must do all it takes to make it happen.</a:t>
            </a:r>
          </a:p>
          <a:p>
            <a:pPr algn="just">
              <a:buFont typeface="Arial" charset="0"/>
              <a:buChar char="•"/>
            </a:pPr>
            <a:r>
              <a:rPr lang="en-GB" sz="2600" b="1" dirty="0">
                <a:solidFill>
                  <a:srgbClr val="002060"/>
                </a:solidFill>
              </a:rPr>
              <a:t>Policy for legal imperatives: </a:t>
            </a:r>
            <a:r>
              <a:rPr lang="en-GB" sz="2600" dirty="0"/>
              <a:t>We must stay </a:t>
            </a:r>
            <a:r>
              <a:rPr lang="en-GB" sz="2600" dirty="0">
                <a:solidFill>
                  <a:srgbClr val="FF0000"/>
                </a:solidFill>
              </a:rPr>
              <a:t>out of trouble</a:t>
            </a:r>
            <a:r>
              <a:rPr lang="en-GB" sz="2600" dirty="0"/>
              <a:t>, do only what we must do to avoid consequences.</a:t>
            </a:r>
            <a:endParaRPr lang="yo-NG" sz="2600" dirty="0"/>
          </a:p>
          <a:p>
            <a:endParaRPr lang="en-GB" dirty="0"/>
          </a:p>
        </p:txBody>
      </p:sp>
    </p:spTree>
    <p:extLst>
      <p:ext uri="{BB962C8B-B14F-4D97-AF65-F5344CB8AC3E}">
        <p14:creationId xmlns:p14="http://schemas.microsoft.com/office/powerpoint/2010/main" val="3410413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922114"/>
          </a:xfrm>
        </p:spPr>
        <p:txBody>
          <a:bodyPr/>
          <a:lstStyle/>
          <a:p>
            <a:r>
              <a:rPr lang="en-GB" dirty="0" smtClean="0"/>
              <a:t>Deploy The </a:t>
            </a:r>
            <a:r>
              <a:rPr lang="en-GB" dirty="0">
                <a:solidFill>
                  <a:srgbClr val="FF0000"/>
                </a:solidFill>
              </a:rPr>
              <a:t>5 STARS </a:t>
            </a:r>
            <a:r>
              <a:rPr lang="en-GB" dirty="0"/>
              <a:t>Leadership Concept</a:t>
            </a:r>
          </a:p>
        </p:txBody>
      </p:sp>
      <p:sp>
        <p:nvSpPr>
          <p:cNvPr id="3" name="Content Placeholder 2"/>
          <p:cNvSpPr>
            <a:spLocks noGrp="1"/>
          </p:cNvSpPr>
          <p:nvPr>
            <p:ph sz="quarter" idx="13"/>
          </p:nvPr>
        </p:nvSpPr>
        <p:spPr>
          <a:xfrm>
            <a:off x="395536" y="1600200"/>
            <a:ext cx="8138864" cy="4781128"/>
          </a:xfrm>
        </p:spPr>
        <p:txBody>
          <a:bodyPr>
            <a:normAutofit fontScale="92500"/>
          </a:bodyPr>
          <a:lstStyle/>
          <a:p>
            <a:pPr algn="just">
              <a:buFont typeface="Arial" charset="0"/>
              <a:buChar char="•"/>
            </a:pPr>
            <a:r>
              <a:rPr lang="en-GB" sz="2800" b="1" dirty="0">
                <a:solidFill>
                  <a:srgbClr val="FF0000"/>
                </a:solidFill>
              </a:rPr>
              <a:t>S</a:t>
            </a:r>
            <a:r>
              <a:rPr lang="en-GB" sz="2800" b="1" dirty="0"/>
              <a:t>upervision: </a:t>
            </a:r>
            <a:r>
              <a:rPr lang="en-GB" sz="2800" dirty="0"/>
              <a:t>Overseeing work activities and ensuring workers are safe</a:t>
            </a:r>
          </a:p>
          <a:p>
            <a:pPr algn="just">
              <a:buFont typeface="Arial" charset="0"/>
              <a:buChar char="•"/>
            </a:pPr>
            <a:r>
              <a:rPr lang="en-GB" sz="2800" b="1" dirty="0">
                <a:solidFill>
                  <a:srgbClr val="FF0000"/>
                </a:solidFill>
              </a:rPr>
              <a:t>T</a:t>
            </a:r>
            <a:r>
              <a:rPr lang="en-GB" sz="2800" b="1" dirty="0"/>
              <a:t>raining: </a:t>
            </a:r>
            <a:r>
              <a:rPr lang="en-GB" sz="2800" dirty="0"/>
              <a:t>Conducting </a:t>
            </a:r>
            <a:r>
              <a:rPr lang="en-GB" sz="2800" dirty="0" smtClean="0"/>
              <a:t>health &amp; safety </a:t>
            </a:r>
            <a:r>
              <a:rPr lang="en-GB" sz="2800" dirty="0"/>
              <a:t>education and training</a:t>
            </a:r>
          </a:p>
          <a:p>
            <a:pPr algn="just">
              <a:buFont typeface="Arial" charset="0"/>
              <a:buChar char="•"/>
            </a:pPr>
            <a:r>
              <a:rPr lang="en-GB" sz="2800" b="1" dirty="0">
                <a:solidFill>
                  <a:srgbClr val="FF0000"/>
                </a:solidFill>
              </a:rPr>
              <a:t>A</a:t>
            </a:r>
            <a:r>
              <a:rPr lang="en-GB" sz="2800" b="1" dirty="0"/>
              <a:t>ccountability: </a:t>
            </a:r>
            <a:r>
              <a:rPr lang="en-GB" sz="2800" dirty="0"/>
              <a:t>Insisting everyone complies with company’s </a:t>
            </a:r>
            <a:r>
              <a:rPr lang="en-GB" sz="2800" dirty="0" smtClean="0"/>
              <a:t>health and safety </a:t>
            </a:r>
            <a:r>
              <a:rPr lang="en-GB" sz="2800" dirty="0"/>
              <a:t>policies and rules</a:t>
            </a:r>
          </a:p>
          <a:p>
            <a:pPr algn="just">
              <a:buFont typeface="Arial" charset="0"/>
              <a:buChar char="•"/>
            </a:pPr>
            <a:r>
              <a:rPr lang="en-GB" sz="2800" b="1" dirty="0">
                <a:solidFill>
                  <a:srgbClr val="FF0000"/>
                </a:solidFill>
              </a:rPr>
              <a:t>R</a:t>
            </a:r>
            <a:r>
              <a:rPr lang="en-GB" sz="2800" b="1" dirty="0"/>
              <a:t>esources: </a:t>
            </a:r>
            <a:r>
              <a:rPr lang="en-GB" sz="2800" dirty="0"/>
              <a:t>Providing physical resources as tools, equipment, materials </a:t>
            </a:r>
            <a:r>
              <a:rPr lang="en-GB" sz="2800" dirty="0" smtClean="0"/>
              <a:t>etc. and human resources as enough man-power to sustain the system and processes</a:t>
            </a:r>
            <a:endParaRPr lang="en-GB" sz="2800" dirty="0"/>
          </a:p>
          <a:p>
            <a:pPr algn="just">
              <a:buFont typeface="Arial" charset="0"/>
              <a:buChar char="•"/>
            </a:pPr>
            <a:r>
              <a:rPr lang="en-GB" sz="2800" b="1" dirty="0">
                <a:solidFill>
                  <a:srgbClr val="FF0000"/>
                </a:solidFill>
              </a:rPr>
              <a:t>S</a:t>
            </a:r>
            <a:r>
              <a:rPr lang="en-GB" sz="2800" b="1" dirty="0"/>
              <a:t>upport: </a:t>
            </a:r>
            <a:r>
              <a:rPr lang="en-GB" sz="2800" dirty="0"/>
              <a:t>Creating psychological environment, schedule, workload, recognition </a:t>
            </a:r>
            <a:r>
              <a:rPr lang="en-GB" sz="2800" dirty="0" smtClean="0"/>
              <a:t>etc.</a:t>
            </a:r>
            <a:endParaRPr lang="en-GB" sz="2800" dirty="0"/>
          </a:p>
          <a:p>
            <a:endParaRPr lang="en-GB" dirty="0"/>
          </a:p>
        </p:txBody>
      </p:sp>
    </p:spTree>
    <p:extLst>
      <p:ext uri="{BB962C8B-B14F-4D97-AF65-F5344CB8AC3E}">
        <p14:creationId xmlns:p14="http://schemas.microsoft.com/office/powerpoint/2010/main" val="2827502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282880" cy="634082"/>
          </a:xfrm>
        </p:spPr>
        <p:txBody>
          <a:bodyPr/>
          <a:lstStyle/>
          <a:p>
            <a:r>
              <a:rPr lang="en-GB" sz="2800" dirty="0" smtClean="0"/>
              <a:t>Create a health and safety culture</a:t>
            </a:r>
            <a:endParaRPr lang="en-GB" sz="2800" dirty="0"/>
          </a:p>
        </p:txBody>
      </p:sp>
      <p:sp>
        <p:nvSpPr>
          <p:cNvPr id="3" name="Content Placeholder 2"/>
          <p:cNvSpPr>
            <a:spLocks noGrp="1"/>
          </p:cNvSpPr>
          <p:nvPr>
            <p:ph sz="quarter" idx="13"/>
          </p:nvPr>
        </p:nvSpPr>
        <p:spPr>
          <a:xfrm>
            <a:off x="609600" y="1196752"/>
            <a:ext cx="7924800" cy="4896544"/>
          </a:xfrm>
        </p:spPr>
        <p:txBody>
          <a:bodyPr>
            <a:normAutofit/>
          </a:bodyPr>
          <a:lstStyle/>
          <a:p>
            <a:pPr algn="just">
              <a:buNone/>
            </a:pPr>
            <a:r>
              <a:rPr lang="en-GB" sz="2800" dirty="0"/>
              <a:t>When Health and Safety is part of your culture it can never hide itself. </a:t>
            </a:r>
          </a:p>
          <a:p>
            <a:pPr algn="just"/>
            <a:r>
              <a:rPr lang="en-GB" sz="2800" dirty="0" smtClean="0"/>
              <a:t>Health and Safety </a:t>
            </a:r>
            <a:r>
              <a:rPr lang="en-GB" sz="2800" dirty="0"/>
              <a:t>begins at recruitment unto retirement</a:t>
            </a:r>
          </a:p>
          <a:p>
            <a:pPr algn="just"/>
            <a:r>
              <a:rPr lang="en-GB" sz="2800" dirty="0"/>
              <a:t>Culture induction program for new employees</a:t>
            </a:r>
          </a:p>
          <a:p>
            <a:pPr algn="just"/>
            <a:r>
              <a:rPr lang="en-GB" sz="2800" dirty="0"/>
              <a:t>Encourage incident reporting and endeavour to act on </a:t>
            </a:r>
            <a:r>
              <a:rPr lang="en-GB" sz="2800" dirty="0" smtClean="0"/>
              <a:t>these </a:t>
            </a:r>
            <a:r>
              <a:rPr lang="en-GB" sz="2800" dirty="0"/>
              <a:t>reports </a:t>
            </a:r>
          </a:p>
          <a:p>
            <a:pPr algn="just"/>
            <a:r>
              <a:rPr lang="en-GB" sz="2800" dirty="0"/>
              <a:t>Trust no safety processes to assumption, </a:t>
            </a:r>
            <a:r>
              <a:rPr lang="en-GB" sz="2800" dirty="0">
                <a:solidFill>
                  <a:srgbClr val="FF0000"/>
                </a:solidFill>
              </a:rPr>
              <a:t>educate, train, review </a:t>
            </a:r>
            <a:r>
              <a:rPr lang="en-GB" sz="2800" dirty="0"/>
              <a:t>and</a:t>
            </a:r>
            <a:r>
              <a:rPr lang="en-GB" sz="2800" dirty="0">
                <a:solidFill>
                  <a:srgbClr val="FF0000"/>
                </a:solidFill>
              </a:rPr>
              <a:t> retrain </a:t>
            </a:r>
          </a:p>
          <a:p>
            <a:pPr algn="just"/>
            <a:r>
              <a:rPr lang="en-GB" sz="2800" dirty="0"/>
              <a:t>Corporate culture is better than common sense </a:t>
            </a:r>
            <a:endParaRPr lang="yo-NG" sz="2800" dirty="0"/>
          </a:p>
          <a:p>
            <a:endParaRPr lang="en-GB" dirty="0"/>
          </a:p>
        </p:txBody>
      </p:sp>
    </p:spTree>
    <p:extLst>
      <p:ext uri="{BB962C8B-B14F-4D97-AF65-F5344CB8AC3E}">
        <p14:creationId xmlns:p14="http://schemas.microsoft.com/office/powerpoint/2010/main" val="2223857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138864" cy="778098"/>
          </a:xfrm>
        </p:spPr>
        <p:txBody>
          <a:bodyPr/>
          <a:lstStyle/>
          <a:p>
            <a:r>
              <a:rPr lang="en-GB" dirty="0"/>
              <a:t>Keys to Creating </a:t>
            </a:r>
            <a:r>
              <a:rPr lang="en-GB" dirty="0" smtClean="0"/>
              <a:t>health &amp; Safety </a:t>
            </a:r>
            <a:r>
              <a:rPr lang="en-GB" dirty="0"/>
              <a:t>Culture</a:t>
            </a:r>
          </a:p>
        </p:txBody>
      </p:sp>
      <p:sp>
        <p:nvSpPr>
          <p:cNvPr id="3" name="Content Placeholder 2"/>
          <p:cNvSpPr>
            <a:spLocks noGrp="1"/>
          </p:cNvSpPr>
          <p:nvPr>
            <p:ph sz="quarter" idx="13"/>
          </p:nvPr>
        </p:nvSpPr>
        <p:spPr>
          <a:xfrm>
            <a:off x="609600" y="1196752"/>
            <a:ext cx="7924800" cy="5040560"/>
          </a:xfrm>
        </p:spPr>
        <p:txBody>
          <a:bodyPr>
            <a:noAutofit/>
          </a:bodyPr>
          <a:lstStyle/>
          <a:p>
            <a:pPr algn="just"/>
            <a:r>
              <a:rPr lang="en-US" sz="2400" b="1" dirty="0"/>
              <a:t>Define Roles and Responsibilities –</a:t>
            </a:r>
            <a:r>
              <a:rPr lang="en-US" sz="2400" dirty="0"/>
              <a:t> Communicate organizational goals to everyone, define their </a:t>
            </a:r>
            <a:r>
              <a:rPr lang="en-US" sz="2400" dirty="0" smtClean="0"/>
              <a:t>roles, get </a:t>
            </a:r>
            <a:r>
              <a:rPr lang="en-US" sz="2400" dirty="0"/>
              <a:t>their </a:t>
            </a:r>
            <a:r>
              <a:rPr lang="en-US" sz="2400" dirty="0" smtClean="0"/>
              <a:t>words and commitment. </a:t>
            </a:r>
            <a:endParaRPr lang="en-US" sz="2400" dirty="0"/>
          </a:p>
          <a:p>
            <a:pPr algn="just"/>
            <a:r>
              <a:rPr lang="en-US" sz="2400" b="1" dirty="0"/>
              <a:t>Hold Everyone Accountable – </a:t>
            </a:r>
            <a:r>
              <a:rPr lang="en-US" sz="2400" dirty="0"/>
              <a:t>The need to fulfill a task to a set standard. When you are accountable, your performance is measured against some specific criteria, consequences are applied </a:t>
            </a:r>
            <a:r>
              <a:rPr lang="en-US" sz="2400" dirty="0" smtClean="0"/>
              <a:t>appropriately </a:t>
            </a:r>
            <a:r>
              <a:rPr lang="en-US" sz="2400" dirty="0"/>
              <a:t>to the level of quality of performance.</a:t>
            </a:r>
          </a:p>
          <a:p>
            <a:pPr algn="just"/>
            <a:r>
              <a:rPr lang="en-US" sz="2400" b="1" dirty="0"/>
              <a:t>Communicate – </a:t>
            </a:r>
            <a:r>
              <a:rPr lang="en-US" sz="2400" dirty="0"/>
              <a:t>Let people know how the organization is doing as a </a:t>
            </a:r>
            <a:r>
              <a:rPr lang="en-US" sz="2400" b="1" dirty="0"/>
              <a:t>TEAM</a:t>
            </a:r>
            <a:r>
              <a:rPr lang="en-US" sz="2400" dirty="0"/>
              <a:t>. How safety is impacting on productivity, whether positive or negative basis. Ask for input to determine what can be done better or differently. Keep people in the loop so they feel like they are part of the process.</a:t>
            </a:r>
            <a:endParaRPr lang="yo-NG" sz="2400" dirty="0"/>
          </a:p>
          <a:p>
            <a:endParaRPr lang="en-GB" sz="2400" dirty="0"/>
          </a:p>
        </p:txBody>
      </p:sp>
    </p:spTree>
    <p:extLst>
      <p:ext uri="{BB962C8B-B14F-4D97-AF65-F5344CB8AC3E}">
        <p14:creationId xmlns:p14="http://schemas.microsoft.com/office/powerpoint/2010/main" val="4197422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96925"/>
          </a:xfrm>
        </p:spPr>
        <p:txBody>
          <a:bodyPr/>
          <a:lstStyle/>
          <a:p>
            <a:pPr eaLnBrk="1" hangingPunct="1"/>
            <a:r>
              <a:rPr lang="en-GB" dirty="0" smtClean="0"/>
              <a:t>Safety Accountability </a:t>
            </a:r>
            <a:endParaRPr lang="yo-NG" dirty="0" smtClean="0"/>
          </a:p>
        </p:txBody>
      </p:sp>
      <p:sp>
        <p:nvSpPr>
          <p:cNvPr id="15363" name="Content Placeholder 2"/>
          <p:cNvSpPr>
            <a:spLocks noGrp="1"/>
          </p:cNvSpPr>
          <p:nvPr>
            <p:ph sz="quarter" idx="4294967295"/>
          </p:nvPr>
        </p:nvSpPr>
        <p:spPr>
          <a:xfrm>
            <a:off x="214313" y="1484784"/>
            <a:ext cx="8715375" cy="4641379"/>
          </a:xfrm>
          <a:prstGeom prst="rect">
            <a:avLst/>
          </a:prstGeom>
        </p:spPr>
        <p:txBody>
          <a:bodyPr>
            <a:normAutofit lnSpcReduction="10000"/>
          </a:bodyPr>
          <a:lstStyle/>
          <a:p>
            <a:pPr algn="just" eaLnBrk="1" hangingPunct="1"/>
            <a:r>
              <a:rPr lang="en-GB" sz="2800" dirty="0" smtClean="0"/>
              <a:t>Effective safety accountability  across all levels</a:t>
            </a:r>
          </a:p>
          <a:p>
            <a:pPr algn="just" eaLnBrk="1" hangingPunct="1"/>
            <a:r>
              <a:rPr lang="en-GB" sz="2800" dirty="0" smtClean="0"/>
              <a:t>Accountability must start from the top and feedback or effects must be seen going back from bottom to top</a:t>
            </a:r>
          </a:p>
          <a:p>
            <a:pPr algn="just" eaLnBrk="1" hangingPunct="1"/>
            <a:r>
              <a:rPr lang="en-GB" sz="2800" dirty="0" smtClean="0"/>
              <a:t>An established standard to measure performance</a:t>
            </a:r>
          </a:p>
          <a:p>
            <a:pPr algn="just" eaLnBrk="1" hangingPunct="1"/>
            <a:r>
              <a:rPr lang="en-GB" sz="2800" dirty="0" smtClean="0"/>
              <a:t>Resources to achieve those standards</a:t>
            </a:r>
          </a:p>
          <a:p>
            <a:pPr algn="just" eaLnBrk="1" hangingPunct="1"/>
            <a:r>
              <a:rPr lang="en-GB" sz="2800" dirty="0" smtClean="0"/>
              <a:t>A system or template of measurement must be collective agreed on</a:t>
            </a:r>
          </a:p>
          <a:p>
            <a:pPr algn="just" eaLnBrk="1" hangingPunct="1"/>
            <a:r>
              <a:rPr lang="en-GB" sz="2800" dirty="0" smtClean="0"/>
              <a:t>Appropriate application of effective consequences - meeting or exceeding standards or failing to meet standards</a:t>
            </a:r>
          </a:p>
          <a:p>
            <a:pPr eaLnBrk="1" hangingPunct="1"/>
            <a:endParaRPr lang="en-GB" sz="2800" dirty="0" smtClean="0"/>
          </a:p>
          <a:p>
            <a:pPr eaLnBrk="1" hangingPunct="1"/>
            <a:endParaRPr lang="yo-NG" dirty="0" smtClean="0"/>
          </a:p>
        </p:txBody>
      </p:sp>
    </p:spTree>
    <p:extLst>
      <p:ext uri="{BB962C8B-B14F-4D97-AF65-F5344CB8AC3E}">
        <p14:creationId xmlns:p14="http://schemas.microsoft.com/office/powerpoint/2010/main" val="381280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922337"/>
          </a:xfrm>
        </p:spPr>
        <p:txBody>
          <a:bodyPr/>
          <a:lstStyle/>
          <a:p>
            <a:pPr eaLnBrk="1" hangingPunct="1"/>
            <a:r>
              <a:rPr lang="en-GB" dirty="0" smtClean="0"/>
              <a:t>Conflict of Interest</a:t>
            </a:r>
            <a:endParaRPr lang="yo-NG" dirty="0" smtClean="0"/>
          </a:p>
        </p:txBody>
      </p:sp>
      <p:sp>
        <p:nvSpPr>
          <p:cNvPr id="16387" name="Content Placeholder 2"/>
          <p:cNvSpPr>
            <a:spLocks noGrp="1"/>
          </p:cNvSpPr>
          <p:nvPr>
            <p:ph sz="quarter" idx="4294967295"/>
          </p:nvPr>
        </p:nvSpPr>
        <p:spPr>
          <a:xfrm>
            <a:off x="457200" y="1844675"/>
            <a:ext cx="8229600" cy="4281488"/>
          </a:xfrm>
          <a:prstGeom prst="rect">
            <a:avLst/>
          </a:prstGeom>
        </p:spPr>
        <p:txBody>
          <a:bodyPr/>
          <a:lstStyle/>
          <a:p>
            <a:pPr algn="just" eaLnBrk="1" hangingPunct="1"/>
            <a:r>
              <a:rPr lang="en-GB" sz="2800" b="1" dirty="0" smtClean="0">
                <a:solidFill>
                  <a:srgbClr val="FF0000"/>
                </a:solidFill>
              </a:rPr>
              <a:t>Profitability and Safety </a:t>
            </a:r>
            <a:r>
              <a:rPr lang="en-GB" sz="2800" dirty="0" smtClean="0"/>
              <a:t>or </a:t>
            </a:r>
            <a:r>
              <a:rPr lang="en-GB" sz="2800" b="1" dirty="0" smtClean="0">
                <a:solidFill>
                  <a:srgbClr val="FF0000"/>
                </a:solidFill>
              </a:rPr>
              <a:t>profitability vs. Safety</a:t>
            </a:r>
          </a:p>
          <a:p>
            <a:pPr algn="just" eaLnBrk="1" hangingPunct="1"/>
            <a:r>
              <a:rPr lang="en-GB" sz="2800" dirty="0" smtClean="0"/>
              <a:t>Allowing employees to use unsafe practices in order to meet their production goals</a:t>
            </a:r>
          </a:p>
          <a:p>
            <a:pPr algn="just" eaLnBrk="1" hangingPunct="1"/>
            <a:r>
              <a:rPr lang="en-US" sz="2800" dirty="0" smtClean="0"/>
              <a:t>In this culture, when job security is on the line, working fast will take priority </a:t>
            </a:r>
            <a:r>
              <a:rPr lang="yo-NG" sz="2800" dirty="0" smtClean="0"/>
              <a:t>over working safe.</a:t>
            </a:r>
            <a:endParaRPr lang="en-GB" sz="2800" dirty="0" smtClean="0"/>
          </a:p>
          <a:p>
            <a:pPr algn="just" eaLnBrk="1" hangingPunct="1"/>
            <a:r>
              <a:rPr lang="en-US" sz="2800" dirty="0" smtClean="0"/>
              <a:t>In a world-class safety culture, job security depends on working safe, not working  fast. We need to change this.</a:t>
            </a:r>
            <a:endParaRPr lang="yo-NG" sz="2800" dirty="0" smtClean="0"/>
          </a:p>
        </p:txBody>
      </p:sp>
    </p:spTree>
    <p:extLst>
      <p:ext uri="{BB962C8B-B14F-4D97-AF65-F5344CB8AC3E}">
        <p14:creationId xmlns:p14="http://schemas.microsoft.com/office/powerpoint/2010/main" val="2547454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1600200"/>
            <a:ext cx="4176464" cy="4781128"/>
          </a:xfrm>
        </p:spPr>
        <p:txBody>
          <a:bodyPr>
            <a:normAutofit/>
          </a:bodyPr>
          <a:lstStyle/>
          <a:p>
            <a:r>
              <a:rPr lang="en-GB" sz="2400" dirty="0" smtClean="0"/>
              <a:t>The Thomas J. Shaw’s story</a:t>
            </a:r>
            <a:endParaRPr lang="en-GB" sz="2400" dirty="0"/>
          </a:p>
          <a:p>
            <a:r>
              <a:rPr lang="en-GB" sz="2400" dirty="0" smtClean="0"/>
              <a:t>(CEO/President) Retractable Technologies founded in 1998.</a:t>
            </a:r>
          </a:p>
          <a:p>
            <a:r>
              <a:rPr lang="en-GB" sz="2400" dirty="0" smtClean="0"/>
              <a:t>Manufacturers of Vanish Point syringes</a:t>
            </a:r>
          </a:p>
          <a:p>
            <a:r>
              <a:rPr lang="en-GB" sz="2400" dirty="0" smtClean="0"/>
              <a:t>A renowned Design Engineer with multiple patents.</a:t>
            </a:r>
          </a:p>
          <a:p>
            <a:endParaRPr lang="en-GB" dirty="0"/>
          </a:p>
        </p:txBody>
      </p:sp>
      <p:sp>
        <p:nvSpPr>
          <p:cNvPr id="4" name="Content Placeholder 3"/>
          <p:cNvSpPr>
            <a:spLocks noGrp="1"/>
          </p:cNvSpPr>
          <p:nvPr>
            <p:ph sz="quarter" idx="14"/>
          </p:nvPr>
        </p:nvSpPr>
        <p:spPr/>
        <p:txBody>
          <a:bodyPr>
            <a:normAutofit/>
          </a:bodyPr>
          <a:lstStyle/>
          <a:p>
            <a:endParaRPr lang="en-GB" dirty="0"/>
          </a:p>
        </p:txBody>
      </p:sp>
      <p:sp>
        <p:nvSpPr>
          <p:cNvPr id="2" name="Title 1"/>
          <p:cNvSpPr>
            <a:spLocks noGrp="1"/>
          </p:cNvSpPr>
          <p:nvPr>
            <p:ph type="title"/>
          </p:nvPr>
        </p:nvSpPr>
        <p:spPr/>
        <p:txBody>
          <a:bodyPr/>
          <a:lstStyle/>
          <a:p>
            <a:r>
              <a:rPr lang="en-GB" dirty="0" smtClean="0"/>
              <a:t>Introduction</a:t>
            </a:r>
            <a:endParaRPr lang="en-GB" dirty="0"/>
          </a:p>
        </p:txBody>
      </p:sp>
      <p:pic>
        <p:nvPicPr>
          <p:cNvPr id="1026" name="Picture 2" descr="http://www.onepennysheet.com/wp-content/uploads/2010/09/1007.blak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556792"/>
            <a:ext cx="4392488"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764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14313" y="274638"/>
            <a:ext cx="8643937" cy="922337"/>
          </a:xfrm>
        </p:spPr>
        <p:txBody>
          <a:bodyPr/>
          <a:lstStyle/>
          <a:p>
            <a:pPr eaLnBrk="1" hangingPunct="1"/>
            <a:r>
              <a:rPr lang="en-GB" sz="3600" dirty="0" smtClean="0"/>
              <a:t>Leadership Reward &amp; Consequence  </a:t>
            </a:r>
            <a:endParaRPr lang="yo-NG" sz="3600" dirty="0" smtClean="0"/>
          </a:p>
        </p:txBody>
      </p:sp>
      <p:sp>
        <p:nvSpPr>
          <p:cNvPr id="3" name="Content Placeholder 2"/>
          <p:cNvSpPr>
            <a:spLocks noGrp="1"/>
          </p:cNvSpPr>
          <p:nvPr>
            <p:ph sz="quarter" idx="4294967295"/>
          </p:nvPr>
        </p:nvSpPr>
        <p:spPr>
          <a:xfrm>
            <a:off x="457200" y="1484784"/>
            <a:ext cx="8229600" cy="4873154"/>
          </a:xfrm>
          <a:prstGeom prst="rect">
            <a:avLst/>
          </a:prstGeom>
        </p:spPr>
        <p:txBody>
          <a:bodyPr>
            <a:normAutofit/>
          </a:bodyPr>
          <a:lstStyle/>
          <a:p>
            <a:pPr marL="320040" indent="-320040" algn="just" eaLnBrk="1" fontAlgn="auto" hangingPunct="1">
              <a:spcAft>
                <a:spcPts val="0"/>
              </a:spcAft>
              <a:buFont typeface="Arial" charset="0"/>
              <a:buNone/>
              <a:defRPr/>
            </a:pPr>
            <a:r>
              <a:rPr lang="en-US" sz="2800" dirty="0" smtClean="0"/>
              <a:t>The more you reward a behavior the more frequently such </a:t>
            </a:r>
            <a:r>
              <a:rPr lang="en-US" sz="2800" dirty="0" err="1" smtClean="0"/>
              <a:t>behaviour</a:t>
            </a:r>
            <a:r>
              <a:rPr lang="en-US" sz="2800" dirty="0" smtClean="0"/>
              <a:t> is repeated. </a:t>
            </a:r>
            <a:r>
              <a:rPr lang="en-US" sz="1600" dirty="0" smtClean="0"/>
              <a:t>Example with J.F Skinner Theory</a:t>
            </a:r>
          </a:p>
          <a:p>
            <a:pPr marL="320040" indent="-320040" algn="just" eaLnBrk="1" fontAlgn="auto" hangingPunct="1">
              <a:spcAft>
                <a:spcPts val="0"/>
              </a:spcAft>
              <a:buFont typeface="Arial" charset="0"/>
              <a:buNone/>
              <a:defRPr/>
            </a:pPr>
            <a:r>
              <a:rPr lang="en-US" sz="2800" dirty="0" smtClean="0"/>
              <a:t>There are two ways to change behavior. </a:t>
            </a:r>
          </a:p>
          <a:p>
            <a:pPr marL="571500" indent="-571500" algn="just" eaLnBrk="1" fontAlgn="auto" hangingPunct="1">
              <a:spcAft>
                <a:spcPts val="0"/>
              </a:spcAft>
              <a:buFont typeface="+mj-lt"/>
              <a:buAutoNum type="romanUcPeriod"/>
              <a:defRPr/>
            </a:pPr>
            <a:r>
              <a:rPr lang="en-US" sz="2800" dirty="0" smtClean="0"/>
              <a:t>Do something before the behavior occurs </a:t>
            </a:r>
          </a:p>
          <a:p>
            <a:pPr marL="571500" indent="-571500" algn="just" eaLnBrk="1" fontAlgn="auto" hangingPunct="1">
              <a:spcAft>
                <a:spcPts val="0"/>
              </a:spcAft>
              <a:buFont typeface="+mj-lt"/>
              <a:buAutoNum type="romanUcPeriod"/>
              <a:defRPr/>
            </a:pPr>
            <a:r>
              <a:rPr lang="en-US" sz="2800" dirty="0" smtClean="0"/>
              <a:t>Do something after the behavior occurs </a:t>
            </a:r>
          </a:p>
          <a:p>
            <a:pPr marL="0" indent="0" algn="just" eaLnBrk="1" fontAlgn="auto" hangingPunct="1">
              <a:spcAft>
                <a:spcPts val="0"/>
              </a:spcAft>
              <a:buNone/>
              <a:defRPr/>
            </a:pPr>
            <a:r>
              <a:rPr lang="en-US" sz="2800" dirty="0" smtClean="0"/>
              <a:t>In the science of behavior analysis, the technical word for what comes before a behavior is </a:t>
            </a:r>
            <a:r>
              <a:rPr lang="en-US" sz="2800" b="1" i="1" dirty="0" smtClean="0"/>
              <a:t>antecedent</a:t>
            </a:r>
            <a:r>
              <a:rPr lang="en-US" sz="2800" i="1" dirty="0" smtClean="0"/>
              <a:t>. The word for what comes after a behavior is </a:t>
            </a:r>
            <a:r>
              <a:rPr lang="yo-NG" sz="2800" b="1" i="1" dirty="0" smtClean="0"/>
              <a:t>consequence</a:t>
            </a:r>
            <a:r>
              <a:rPr lang="yo-NG" sz="1600" i="1" dirty="0" smtClean="0"/>
              <a:t>.</a:t>
            </a:r>
            <a:r>
              <a:rPr lang="en-GB" sz="1600" i="1" dirty="0" smtClean="0"/>
              <a:t> Aubrey Daniels “Bringing Out the Best in People”</a:t>
            </a:r>
            <a:endParaRPr lang="yo-NG" sz="1600" dirty="0"/>
          </a:p>
        </p:txBody>
      </p:sp>
    </p:spTree>
    <p:extLst>
      <p:ext uri="{BB962C8B-B14F-4D97-AF65-F5344CB8AC3E}">
        <p14:creationId xmlns:p14="http://schemas.microsoft.com/office/powerpoint/2010/main" val="209685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pPr eaLnBrk="1" hangingPunct="1"/>
            <a:r>
              <a:rPr lang="en-GB" dirty="0" smtClean="0"/>
              <a:t>The Two Types of Reward System</a:t>
            </a:r>
            <a:endParaRPr lang="yo-NG" dirty="0" smtClean="0"/>
          </a:p>
        </p:txBody>
      </p:sp>
      <p:sp>
        <p:nvSpPr>
          <p:cNvPr id="18435" name="Content Placeholder 2"/>
          <p:cNvSpPr>
            <a:spLocks noGrp="1"/>
          </p:cNvSpPr>
          <p:nvPr>
            <p:ph sz="quarter" idx="4294967295"/>
          </p:nvPr>
        </p:nvSpPr>
        <p:spPr>
          <a:xfrm>
            <a:off x="214313" y="1700213"/>
            <a:ext cx="8715375" cy="4681537"/>
          </a:xfrm>
          <a:prstGeom prst="rect">
            <a:avLst/>
          </a:prstGeom>
        </p:spPr>
        <p:txBody>
          <a:bodyPr/>
          <a:lstStyle/>
          <a:p>
            <a:pPr algn="just" eaLnBrk="1" hangingPunct="1"/>
            <a:r>
              <a:rPr lang="en-US" sz="2800" dirty="0" smtClean="0"/>
              <a:t>Reward  does not necessarily mean cash disbursement, it is a very cost effective way of motivating employees</a:t>
            </a:r>
          </a:p>
          <a:p>
            <a:pPr algn="just" eaLnBrk="1" hangingPunct="1"/>
            <a:r>
              <a:rPr lang="en-US" sz="2800" b="1" dirty="0" smtClean="0">
                <a:solidFill>
                  <a:srgbClr val="002060"/>
                </a:solidFill>
              </a:rPr>
              <a:t>Extrinsic reward: </a:t>
            </a:r>
            <a:r>
              <a:rPr lang="en-US" sz="2800" dirty="0" smtClean="0"/>
              <a:t>Tangible and external</a:t>
            </a:r>
          </a:p>
          <a:p>
            <a:pPr algn="just" eaLnBrk="1" hangingPunct="1"/>
            <a:r>
              <a:rPr lang="en-US" sz="2800" b="1" dirty="0" smtClean="0">
                <a:solidFill>
                  <a:srgbClr val="002060"/>
                </a:solidFill>
              </a:rPr>
              <a:t>Intrinsic reward: </a:t>
            </a:r>
            <a:r>
              <a:rPr lang="en-US" sz="2800" dirty="0" smtClean="0"/>
              <a:t>Intangible and internal</a:t>
            </a:r>
          </a:p>
          <a:p>
            <a:pPr eaLnBrk="1" hangingPunct="1"/>
            <a:r>
              <a:rPr lang="en-GB" sz="2800" dirty="0" smtClean="0"/>
              <a:t>Make people feel good when they do the right thing</a:t>
            </a:r>
          </a:p>
          <a:p>
            <a:pPr eaLnBrk="1" hangingPunct="1"/>
            <a:r>
              <a:rPr lang="en-GB" sz="2800" dirty="0" smtClean="0"/>
              <a:t>Create health and safety awards and recognition badges</a:t>
            </a:r>
          </a:p>
          <a:p>
            <a:pPr eaLnBrk="1" hangingPunct="1"/>
            <a:r>
              <a:rPr lang="en-GB" sz="2800" dirty="0" smtClean="0"/>
              <a:t>Create recognition courses, framed photographs, redeemable vouchers, meal tickets, safety heroes and champions etc. </a:t>
            </a:r>
            <a:endParaRPr lang="yo-NG" sz="2800" dirty="0" smtClean="0"/>
          </a:p>
        </p:txBody>
      </p:sp>
    </p:spTree>
    <p:extLst>
      <p:ext uri="{BB962C8B-B14F-4D97-AF65-F5344CB8AC3E}">
        <p14:creationId xmlns:p14="http://schemas.microsoft.com/office/powerpoint/2010/main" val="3777683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pPr eaLnBrk="1" hangingPunct="1"/>
            <a:r>
              <a:rPr lang="en-GB" dirty="0" smtClean="0"/>
              <a:t>Points to Note</a:t>
            </a:r>
            <a:endParaRPr lang="yo-NG" dirty="0" smtClean="0"/>
          </a:p>
        </p:txBody>
      </p:sp>
      <p:sp>
        <p:nvSpPr>
          <p:cNvPr id="3" name="Content Placeholder 2"/>
          <p:cNvSpPr>
            <a:spLocks noGrp="1"/>
          </p:cNvSpPr>
          <p:nvPr>
            <p:ph sz="quarter" idx="4294967295"/>
          </p:nvPr>
        </p:nvSpPr>
        <p:spPr>
          <a:xfrm>
            <a:off x="612775" y="1600200"/>
            <a:ext cx="8153400" cy="4495800"/>
          </a:xfrm>
          <a:prstGeom prst="rect">
            <a:avLst/>
          </a:prstGeom>
        </p:spPr>
        <p:txBody>
          <a:bodyPr rtlCol="0">
            <a:normAutofit fontScale="92500"/>
          </a:bodyPr>
          <a:lstStyle/>
          <a:p>
            <a:pPr marL="320040" indent="-320040" algn="just" eaLnBrk="1" fontAlgn="auto" hangingPunct="1">
              <a:spcAft>
                <a:spcPts val="0"/>
              </a:spcAft>
              <a:buFont typeface="Arial" pitchFamily="34" charset="0"/>
              <a:buChar char="•"/>
              <a:defRPr/>
            </a:pPr>
            <a:r>
              <a:rPr lang="en-GB" sz="3000" dirty="0" smtClean="0"/>
              <a:t>Workplace Health and Safety will amount to nothing if there is no commitment from top</a:t>
            </a:r>
          </a:p>
          <a:p>
            <a:pPr marL="320040" indent="-320040" algn="just" eaLnBrk="1" fontAlgn="auto" hangingPunct="1">
              <a:spcAft>
                <a:spcPts val="0"/>
              </a:spcAft>
              <a:buFont typeface="Arial" pitchFamily="34" charset="0"/>
              <a:buChar char="•"/>
              <a:defRPr/>
            </a:pPr>
            <a:r>
              <a:rPr lang="en-GB" sz="3000" dirty="0" smtClean="0"/>
              <a:t>The concept is about TTB-BTT communication</a:t>
            </a:r>
          </a:p>
          <a:p>
            <a:pPr marL="320040" indent="-320040" algn="just" eaLnBrk="1" fontAlgn="auto" hangingPunct="1">
              <a:spcAft>
                <a:spcPts val="0"/>
              </a:spcAft>
              <a:buFont typeface="Arial" pitchFamily="34" charset="0"/>
              <a:buChar char="•"/>
              <a:defRPr/>
            </a:pPr>
            <a:r>
              <a:rPr lang="en-GB" sz="3000" dirty="0" smtClean="0"/>
              <a:t>Allow no vacuum at both ends mostly at the top</a:t>
            </a:r>
          </a:p>
          <a:p>
            <a:pPr marL="320040" indent="-320040" algn="just" eaLnBrk="1" fontAlgn="auto" hangingPunct="1">
              <a:spcAft>
                <a:spcPts val="0"/>
              </a:spcAft>
              <a:buFont typeface="Arial" pitchFamily="34" charset="0"/>
              <a:buChar char="•"/>
              <a:defRPr/>
            </a:pPr>
            <a:r>
              <a:rPr lang="en-GB" sz="3000" dirty="0" smtClean="0"/>
              <a:t>Leaderships are held responsible for the success and failure of health and safety in their workplaces</a:t>
            </a:r>
          </a:p>
          <a:p>
            <a:pPr marL="320040" indent="-320040" algn="just" eaLnBrk="1" fontAlgn="auto" hangingPunct="1">
              <a:spcAft>
                <a:spcPts val="0"/>
              </a:spcAft>
              <a:buFont typeface="Arial" pitchFamily="34" charset="0"/>
              <a:buChar char="•"/>
              <a:defRPr/>
            </a:pPr>
            <a:r>
              <a:rPr lang="en-GB" sz="3000" dirty="0" smtClean="0"/>
              <a:t>Safety is a management position, cast it not far down the ladder of hierarchy</a:t>
            </a:r>
          </a:p>
          <a:p>
            <a:pPr marL="320040" indent="-320040" algn="just" eaLnBrk="1" fontAlgn="auto" hangingPunct="1">
              <a:spcAft>
                <a:spcPts val="0"/>
              </a:spcAft>
              <a:buFont typeface="Arial" pitchFamily="34" charset="0"/>
              <a:buChar char="•"/>
              <a:defRPr/>
            </a:pPr>
            <a:r>
              <a:rPr lang="en-GB" sz="3000" dirty="0" smtClean="0"/>
              <a:t>But we can actually use this to our advantage as leaders</a:t>
            </a:r>
          </a:p>
          <a:p>
            <a:pPr marL="320040" indent="-320040" eaLnBrk="1" fontAlgn="auto" hangingPunct="1">
              <a:spcAft>
                <a:spcPts val="0"/>
              </a:spcAft>
              <a:buFont typeface="Arial" pitchFamily="34" charset="0"/>
              <a:buChar char="•"/>
              <a:defRPr/>
            </a:pPr>
            <a:endParaRPr lang="en-GB" dirty="0" smtClean="0"/>
          </a:p>
        </p:txBody>
      </p:sp>
      <p:sp>
        <p:nvSpPr>
          <p:cNvPr id="4" name="Up Arrow 3"/>
          <p:cNvSpPr/>
          <p:nvPr/>
        </p:nvSpPr>
        <p:spPr>
          <a:xfrm>
            <a:off x="8243888" y="2205038"/>
            <a:ext cx="484187" cy="977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yo-NG" dirty="0">
              <a:solidFill>
                <a:srgbClr val="FF0000"/>
              </a:solidFill>
            </a:endParaRPr>
          </a:p>
        </p:txBody>
      </p:sp>
      <p:sp>
        <p:nvSpPr>
          <p:cNvPr id="5" name="Down Arrow 4"/>
          <p:cNvSpPr/>
          <p:nvPr/>
        </p:nvSpPr>
        <p:spPr>
          <a:xfrm>
            <a:off x="7812088" y="2276475"/>
            <a:ext cx="484187"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yo-NG" dirty="0">
              <a:solidFill>
                <a:srgbClr val="FF0000"/>
              </a:solidFill>
            </a:endParaRPr>
          </a:p>
        </p:txBody>
      </p:sp>
    </p:spTree>
    <p:extLst>
      <p:ext uri="{BB962C8B-B14F-4D97-AF65-F5344CB8AC3E}">
        <p14:creationId xmlns:p14="http://schemas.microsoft.com/office/powerpoint/2010/main" val="1333407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pPr eaLnBrk="1" hangingPunct="1"/>
            <a:r>
              <a:rPr lang="en-GB" dirty="0" smtClean="0"/>
              <a:t>In Conclusion</a:t>
            </a:r>
            <a:endParaRPr lang="yo-NG" dirty="0" smtClean="0"/>
          </a:p>
        </p:txBody>
      </p:sp>
      <p:sp>
        <p:nvSpPr>
          <p:cNvPr id="23555" name="Content Placeholder 2"/>
          <p:cNvSpPr>
            <a:spLocks noGrp="1"/>
          </p:cNvSpPr>
          <p:nvPr>
            <p:ph sz="quarter" idx="4294967295"/>
          </p:nvPr>
        </p:nvSpPr>
        <p:spPr>
          <a:xfrm>
            <a:off x="612775" y="1600200"/>
            <a:ext cx="8153400" cy="4997450"/>
          </a:xfrm>
          <a:prstGeom prst="rect">
            <a:avLst/>
          </a:prstGeom>
        </p:spPr>
        <p:txBody>
          <a:bodyPr/>
          <a:lstStyle/>
          <a:p>
            <a:pPr eaLnBrk="1" hangingPunct="1">
              <a:buFont typeface="Wingdings" pitchFamily="2" charset="2"/>
              <a:buNone/>
            </a:pPr>
            <a:r>
              <a:rPr lang="en-GB" sz="2800" dirty="0" smtClean="0"/>
              <a:t>He that craves for safety must think </a:t>
            </a:r>
            <a:r>
              <a:rPr lang="en-GB" sz="2800" b="1" dirty="0" smtClean="0">
                <a:solidFill>
                  <a:srgbClr val="FF0000"/>
                </a:solidFill>
              </a:rPr>
              <a:t>SAFE</a:t>
            </a:r>
          </a:p>
          <a:p>
            <a:pPr eaLnBrk="1" hangingPunct="1"/>
            <a:r>
              <a:rPr lang="en-GB" sz="2800" b="1" dirty="0" smtClean="0">
                <a:solidFill>
                  <a:srgbClr val="FF0000"/>
                </a:solidFill>
              </a:rPr>
              <a:t>S</a:t>
            </a:r>
            <a:r>
              <a:rPr lang="en-GB" sz="2800" dirty="0" smtClean="0"/>
              <a:t>pot the hazards</a:t>
            </a:r>
          </a:p>
          <a:p>
            <a:pPr eaLnBrk="1" hangingPunct="1"/>
            <a:r>
              <a:rPr lang="en-GB" sz="2800" b="1" dirty="0" smtClean="0">
                <a:solidFill>
                  <a:srgbClr val="FF0000"/>
                </a:solidFill>
              </a:rPr>
              <a:t>A</a:t>
            </a:r>
            <a:r>
              <a:rPr lang="en-GB" sz="2800" dirty="0" smtClean="0"/>
              <a:t>ssess the risk</a:t>
            </a:r>
          </a:p>
          <a:p>
            <a:pPr eaLnBrk="1" hangingPunct="1"/>
            <a:r>
              <a:rPr lang="en-GB" sz="2800" b="1" dirty="0" smtClean="0">
                <a:solidFill>
                  <a:srgbClr val="FF0000"/>
                </a:solidFill>
              </a:rPr>
              <a:t>F</a:t>
            </a:r>
            <a:r>
              <a:rPr lang="en-GB" sz="2800" dirty="0" smtClean="0"/>
              <a:t>ind safer ways</a:t>
            </a:r>
          </a:p>
          <a:p>
            <a:pPr eaLnBrk="1" hangingPunct="1"/>
            <a:r>
              <a:rPr lang="en-GB" sz="2800" b="1" dirty="0" smtClean="0">
                <a:solidFill>
                  <a:srgbClr val="FF0000"/>
                </a:solidFill>
              </a:rPr>
              <a:t>E</a:t>
            </a:r>
            <a:r>
              <a:rPr lang="en-GB" sz="2800" dirty="0" smtClean="0"/>
              <a:t>very day</a:t>
            </a:r>
          </a:p>
          <a:p>
            <a:pPr eaLnBrk="1" hangingPunct="1">
              <a:buFont typeface="Wingdings" pitchFamily="2" charset="2"/>
              <a:buNone/>
            </a:pPr>
            <a:endParaRPr lang="en-GB" dirty="0" smtClean="0"/>
          </a:p>
          <a:p>
            <a:pPr eaLnBrk="1" hangingPunct="1">
              <a:buFont typeface="Wingdings" pitchFamily="2" charset="2"/>
              <a:buNone/>
            </a:pPr>
            <a:r>
              <a:rPr lang="en-GB" sz="4000" dirty="0" smtClean="0"/>
              <a:t>“</a:t>
            </a:r>
            <a:r>
              <a:rPr lang="en-GB" sz="4000" dirty="0" err="1" smtClean="0"/>
              <a:t>Salus</a:t>
            </a:r>
            <a:r>
              <a:rPr lang="en-GB" sz="4000" dirty="0" smtClean="0"/>
              <a:t> </a:t>
            </a:r>
            <a:r>
              <a:rPr lang="en-GB" sz="4000" dirty="0" err="1" smtClean="0"/>
              <a:t>Populi</a:t>
            </a:r>
            <a:r>
              <a:rPr lang="en-GB" sz="4000" dirty="0" smtClean="0"/>
              <a:t> </a:t>
            </a:r>
            <a:r>
              <a:rPr lang="en-GB" sz="4000" dirty="0" err="1" smtClean="0"/>
              <a:t>Suprema</a:t>
            </a:r>
            <a:r>
              <a:rPr lang="en-GB" sz="4000" dirty="0" smtClean="0"/>
              <a:t> </a:t>
            </a:r>
            <a:r>
              <a:rPr lang="en-GB" sz="4000" dirty="0" err="1" smtClean="0"/>
              <a:t>Lex</a:t>
            </a:r>
            <a:r>
              <a:rPr lang="en-GB" sz="4000" dirty="0" smtClean="0"/>
              <a:t>”</a:t>
            </a:r>
          </a:p>
        </p:txBody>
      </p:sp>
    </p:spTree>
    <p:extLst>
      <p:ext uri="{BB962C8B-B14F-4D97-AF65-F5344CB8AC3E}">
        <p14:creationId xmlns:p14="http://schemas.microsoft.com/office/powerpoint/2010/main" val="835811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sz="quarter" idx="13"/>
          </p:nvPr>
        </p:nvSpPr>
        <p:spPr/>
        <p:txBody>
          <a:bodyPr>
            <a:normAutofit/>
          </a:bodyPr>
          <a:lstStyle/>
          <a:p>
            <a:endParaRPr lang="en-GB" dirty="0"/>
          </a:p>
          <a:p>
            <a:r>
              <a:rPr lang="en-GB" i="1" dirty="0" smtClean="0"/>
              <a:t>Emerging </a:t>
            </a:r>
            <a:r>
              <a:rPr lang="en-GB" i="1" dirty="0"/>
              <a:t>trends in global health: Infectious diseases </a:t>
            </a:r>
            <a:r>
              <a:rPr lang="en-GB" b="1" i="1" dirty="0" smtClean="0"/>
              <a:t>Healthcare-Associated </a:t>
            </a:r>
            <a:r>
              <a:rPr lang="en-GB" b="1" i="1" dirty="0"/>
              <a:t>Infection Prevention: </a:t>
            </a:r>
            <a:r>
              <a:rPr lang="en-GB" b="1" i="1" dirty="0" smtClean="0"/>
              <a:t>Pushing </a:t>
            </a:r>
            <a:r>
              <a:rPr lang="en-GB" b="1" i="1" dirty="0"/>
              <a:t>Back Barriers and National </a:t>
            </a:r>
            <a:r>
              <a:rPr lang="en-GB" b="1" i="1" dirty="0" smtClean="0"/>
              <a:t>Frontiers. </a:t>
            </a:r>
            <a:r>
              <a:rPr lang="en-GB" i="1" dirty="0" smtClean="0"/>
              <a:t>Prof</a:t>
            </a:r>
            <a:r>
              <a:rPr lang="en-GB" i="1" dirty="0"/>
              <a:t>. Didier </a:t>
            </a:r>
            <a:r>
              <a:rPr lang="en-GB" i="1" dirty="0" err="1" smtClean="0"/>
              <a:t>Pittet</a:t>
            </a:r>
            <a:r>
              <a:rPr lang="en-GB" i="1" dirty="0" smtClean="0"/>
              <a:t>, Department </a:t>
            </a:r>
            <a:r>
              <a:rPr lang="en-GB" i="1" dirty="0"/>
              <a:t>of Internal Medicine </a:t>
            </a:r>
            <a:r>
              <a:rPr lang="en-GB" i="1" dirty="0" smtClean="0"/>
              <a:t>Specialties, Faculty </a:t>
            </a:r>
            <a:r>
              <a:rPr lang="en-GB" i="1" dirty="0"/>
              <a:t>of </a:t>
            </a:r>
            <a:r>
              <a:rPr lang="en-GB" i="1" dirty="0" smtClean="0"/>
              <a:t>Medicine, University </a:t>
            </a:r>
            <a:r>
              <a:rPr lang="en-GB" i="1" dirty="0"/>
              <a:t>of Geneva </a:t>
            </a:r>
            <a:endParaRPr lang="en-GB" i="1" dirty="0" smtClean="0"/>
          </a:p>
          <a:p>
            <a:r>
              <a:rPr lang="en-GB" b="1" i="1" dirty="0" smtClean="0"/>
              <a:t>Hand Hygiene in Healthcare</a:t>
            </a:r>
            <a:r>
              <a:rPr lang="en-GB" i="1" dirty="0" smtClean="0"/>
              <a:t>, by </a:t>
            </a:r>
            <a:r>
              <a:rPr lang="en-GB" i="1" dirty="0" err="1" smtClean="0"/>
              <a:t>Olov</a:t>
            </a:r>
            <a:r>
              <a:rPr lang="en-GB" i="1" dirty="0" smtClean="0"/>
              <a:t> </a:t>
            </a:r>
            <a:r>
              <a:rPr lang="en-GB" i="1" dirty="0" err="1" smtClean="0"/>
              <a:t>Aspevall</a:t>
            </a:r>
            <a:r>
              <a:rPr lang="en-GB" i="1" dirty="0" smtClean="0"/>
              <a:t>, Clinical Bacteriologist and Infection Control Physician, Senior Consultant Public Health Agency, Sweden</a:t>
            </a:r>
          </a:p>
          <a:p>
            <a:r>
              <a:rPr lang="en-GB" i="1" dirty="0" smtClean="0"/>
              <a:t>Sax </a:t>
            </a:r>
            <a:r>
              <a:rPr lang="en-GB" i="1" dirty="0"/>
              <a:t>H, </a:t>
            </a:r>
            <a:r>
              <a:rPr lang="en-GB" i="1" dirty="0" err="1"/>
              <a:t>Allegranzi</a:t>
            </a:r>
            <a:r>
              <a:rPr lang="en-GB" i="1" dirty="0"/>
              <a:t> B, </a:t>
            </a:r>
            <a:r>
              <a:rPr lang="en-GB" i="1" dirty="0" err="1"/>
              <a:t>Uçkay</a:t>
            </a:r>
            <a:r>
              <a:rPr lang="en-GB" i="1" dirty="0"/>
              <a:t> I, Larson E, Boyce J, </a:t>
            </a:r>
            <a:r>
              <a:rPr lang="en-GB" i="1" dirty="0" err="1"/>
              <a:t>Pittet</a:t>
            </a:r>
            <a:r>
              <a:rPr lang="en-GB" i="1" dirty="0"/>
              <a:t> D. J </a:t>
            </a:r>
            <a:r>
              <a:rPr lang="en-GB" i="1" dirty="0" err="1"/>
              <a:t>Hosp</a:t>
            </a:r>
            <a:r>
              <a:rPr lang="en-GB" i="1" dirty="0"/>
              <a:t> Infect 2007;67:9-21 </a:t>
            </a:r>
            <a:endParaRPr lang="en-GB" dirty="0" smtClean="0"/>
          </a:p>
          <a:p>
            <a:r>
              <a:rPr lang="en-GB" dirty="0"/>
              <a:t>http://www.nejm.org/doi/full/10.1056/NEJMvcm0903599</a:t>
            </a:r>
          </a:p>
          <a:p>
            <a:r>
              <a:rPr lang="en-GB" dirty="0" smtClean="0">
                <a:hlinkClick r:id="rId2"/>
              </a:rPr>
              <a:t>http</a:t>
            </a:r>
            <a:r>
              <a:rPr lang="en-GB" dirty="0">
                <a:hlinkClick r:id="rId2"/>
              </a:rPr>
              <a:t>://www.who.int/features/qa/28/en</a:t>
            </a:r>
            <a:r>
              <a:rPr lang="en-GB" dirty="0" smtClean="0">
                <a:hlinkClick r:id="rId2"/>
              </a:rPr>
              <a:t>/</a:t>
            </a:r>
            <a:endParaRPr lang="en-GB" dirty="0" smtClean="0"/>
          </a:p>
          <a:p>
            <a:pPr marL="0" indent="0">
              <a:buNone/>
            </a:pPr>
            <a:endParaRPr lang="en-GB" dirty="0"/>
          </a:p>
        </p:txBody>
      </p:sp>
    </p:spTree>
    <p:extLst>
      <p:ext uri="{BB962C8B-B14F-4D97-AF65-F5344CB8AC3E}">
        <p14:creationId xmlns:p14="http://schemas.microsoft.com/office/powerpoint/2010/main" val="41123021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3"/>
          </p:nvPr>
        </p:nvSpPr>
        <p:spPr>
          <a:xfrm>
            <a:off x="609600" y="2996952"/>
            <a:ext cx="7924800" cy="3456384"/>
          </a:xfrm>
        </p:spPr>
        <p:txBody>
          <a:bodyPr>
            <a:normAutofit fontScale="92500" lnSpcReduction="20000"/>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r>
              <a:rPr lang="en-GB" sz="3600" dirty="0" smtClean="0">
                <a:solidFill>
                  <a:srgbClr val="002060"/>
                </a:solidFill>
                <a:hlinkClick r:id="rId2"/>
              </a:rPr>
              <a:t>ehi@ohsm.com.ng</a:t>
            </a:r>
            <a:endParaRPr lang="en-GB" sz="3600" dirty="0" smtClean="0">
              <a:solidFill>
                <a:srgbClr val="002060"/>
              </a:solidFill>
            </a:endParaRPr>
          </a:p>
          <a:p>
            <a:pPr marL="0" indent="0">
              <a:buNone/>
            </a:pPr>
            <a:r>
              <a:rPr lang="en-GB" sz="3600" dirty="0" smtClean="0">
                <a:solidFill>
                  <a:srgbClr val="002060"/>
                </a:solidFill>
              </a:rPr>
              <a:t>0802 491 8800</a:t>
            </a:r>
            <a:endParaRPr lang="en-GB" sz="3600" dirty="0">
              <a:solidFill>
                <a:srgbClr val="002060"/>
              </a:solidFill>
            </a:endParaRPr>
          </a:p>
        </p:txBody>
      </p:sp>
      <p:pic>
        <p:nvPicPr>
          <p:cNvPr id="12290" name="Picture 2" descr="http://www.wacarts.com/wp-content/uploads/2014/04/ThankYo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6632"/>
            <a:ext cx="8568952"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459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60375" y="1600199"/>
            <a:ext cx="3883025" cy="4349079"/>
          </a:xfrm>
        </p:spPr>
        <p:txBody>
          <a:bodyPr>
            <a:normAutofit/>
          </a:bodyPr>
          <a:lstStyle/>
          <a:p>
            <a:pPr algn="just"/>
            <a:r>
              <a:rPr lang="en-GB" sz="2400" dirty="0" smtClean="0"/>
              <a:t>It does not take exclusively healthcare professionals to solve the Occupational Health and Safety issues within the sector, it needs a multidisciplinary approach.</a:t>
            </a:r>
          </a:p>
          <a:p>
            <a:pPr algn="just"/>
            <a:r>
              <a:rPr lang="en-GB" sz="2400" dirty="0" smtClean="0"/>
              <a:t>Attract everyone to partner, pull down the walls</a:t>
            </a:r>
          </a:p>
          <a:p>
            <a:pPr algn="just"/>
            <a:r>
              <a:rPr lang="en-GB" sz="2400" dirty="0" smtClean="0"/>
              <a:t>The way out is team-based solution approach</a:t>
            </a:r>
            <a:endParaRPr lang="en-GB" sz="2400" dirty="0"/>
          </a:p>
        </p:txBody>
      </p:sp>
      <p:sp>
        <p:nvSpPr>
          <p:cNvPr id="2" name="Content Placeholder 1"/>
          <p:cNvSpPr>
            <a:spLocks noGrp="1"/>
          </p:cNvSpPr>
          <p:nvPr>
            <p:ph sz="quarter" idx="14"/>
          </p:nvPr>
        </p:nvSpPr>
        <p:spPr/>
        <p:txBody>
          <a:bodyPr/>
          <a:lstStyle/>
          <a:p>
            <a:endParaRPr lang="en-GB" dirty="0"/>
          </a:p>
        </p:txBody>
      </p:sp>
      <p:sp>
        <p:nvSpPr>
          <p:cNvPr id="7" name="Title 6"/>
          <p:cNvSpPr>
            <a:spLocks noGrp="1"/>
          </p:cNvSpPr>
          <p:nvPr>
            <p:ph type="title"/>
          </p:nvPr>
        </p:nvSpPr>
        <p:spPr/>
        <p:txBody>
          <a:bodyPr/>
          <a:lstStyle/>
          <a:p>
            <a:r>
              <a:rPr lang="en-GB" dirty="0" smtClean="0"/>
              <a:t>LESSON LEARNT</a:t>
            </a:r>
            <a:endParaRPr lang="en-GB" dirty="0"/>
          </a:p>
        </p:txBody>
      </p:sp>
      <p:sp>
        <p:nvSpPr>
          <p:cNvPr id="3" name="AutoShape 2" descr="https://encrypted-tbn0.gstatic.com/images?q=tbn:ANd9GcS5xM4gCUq4hATPGiafz2pnauew8mWffdCIxatg6gPf7FzpmO3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descr="C:\Users\Ehi Iden\Pictures\team 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963612"/>
            <a:ext cx="4536504" cy="4985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372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352928" cy="1143000"/>
          </a:xfrm>
        </p:spPr>
        <p:txBody>
          <a:bodyPr>
            <a:noAutofit/>
          </a:bodyPr>
          <a:lstStyle/>
          <a:p>
            <a:r>
              <a:rPr lang="en-GB" sz="2800" dirty="0" smtClean="0"/>
              <a:t>Are healthcare facilities really hazardous?</a:t>
            </a:r>
            <a:endParaRPr lang="en-GB" sz="2800" dirty="0"/>
          </a:p>
        </p:txBody>
      </p:sp>
      <p:sp>
        <p:nvSpPr>
          <p:cNvPr id="3" name="Content Placeholder 2"/>
          <p:cNvSpPr>
            <a:spLocks noGrp="1"/>
          </p:cNvSpPr>
          <p:nvPr>
            <p:ph sz="quarter" idx="13"/>
          </p:nvPr>
        </p:nvSpPr>
        <p:spPr>
          <a:xfrm>
            <a:off x="609600" y="1916832"/>
            <a:ext cx="7924800" cy="3798168"/>
          </a:xfrm>
        </p:spPr>
        <p:txBody>
          <a:bodyPr>
            <a:normAutofit/>
          </a:bodyPr>
          <a:lstStyle/>
          <a:p>
            <a:pPr algn="just"/>
            <a:r>
              <a:rPr lang="en-GB" sz="2800" dirty="0" smtClean="0"/>
              <a:t>Other sectors as oil and gas, maritime, mining, </a:t>
            </a:r>
            <a:r>
              <a:rPr lang="en-GB" sz="2800" dirty="0" smtClean="0">
                <a:solidFill>
                  <a:srgbClr val="FF0000"/>
                </a:solidFill>
              </a:rPr>
              <a:t>construction, agriculture </a:t>
            </a:r>
            <a:r>
              <a:rPr lang="en-GB" sz="2800" dirty="0" smtClean="0"/>
              <a:t>etc. have acknowledged the presence of hazards in their workplaces and they are taking appropriate actions in terms of control.</a:t>
            </a:r>
          </a:p>
          <a:p>
            <a:pPr algn="just"/>
            <a:r>
              <a:rPr lang="en-GB" sz="2800" dirty="0" smtClean="0"/>
              <a:t>The hazards in the healthcare sector far outweighs the level of hazards available in some of these sectors</a:t>
            </a:r>
          </a:p>
          <a:p>
            <a:pPr algn="just"/>
            <a:endParaRPr lang="en-GB" sz="2400" dirty="0"/>
          </a:p>
        </p:txBody>
      </p:sp>
    </p:spTree>
    <p:extLst>
      <p:ext uri="{BB962C8B-B14F-4D97-AF65-F5344CB8AC3E}">
        <p14:creationId xmlns:p14="http://schemas.microsoft.com/office/powerpoint/2010/main" val="464066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268760"/>
            <a:ext cx="4038600" cy="4857403"/>
          </a:xfrm>
        </p:spPr>
        <p:txBody>
          <a:bodyPr>
            <a:normAutofit/>
          </a:bodyPr>
          <a:lstStyle/>
          <a:p>
            <a:pPr marL="0" indent="0">
              <a:buNone/>
            </a:pPr>
            <a:r>
              <a:rPr lang="en-GB" sz="2000" b="1" dirty="0" smtClean="0"/>
              <a:t>MALARIA</a:t>
            </a:r>
            <a:endParaRPr lang="en-GB" sz="2000" b="1" dirty="0"/>
          </a:p>
          <a:p>
            <a:r>
              <a:rPr lang="en-GB" sz="2000" dirty="0"/>
              <a:t>300-500 </a:t>
            </a:r>
            <a:r>
              <a:rPr lang="en-GB" sz="2000" dirty="0" smtClean="0"/>
              <a:t>mil </a:t>
            </a:r>
            <a:r>
              <a:rPr lang="en-GB" sz="2000" dirty="0"/>
              <a:t>episodes / year </a:t>
            </a:r>
          </a:p>
          <a:p>
            <a:r>
              <a:rPr lang="en-GB" sz="2000" dirty="0" smtClean="0"/>
              <a:t>1.5-2.7 mil </a:t>
            </a:r>
            <a:r>
              <a:rPr lang="en-GB" sz="2000" dirty="0"/>
              <a:t>deaths / year </a:t>
            </a:r>
          </a:p>
          <a:p>
            <a:r>
              <a:rPr lang="en-GB" sz="2000" dirty="0" smtClean="0"/>
              <a:t>90 </a:t>
            </a:r>
            <a:r>
              <a:rPr lang="en-GB" sz="2000" dirty="0"/>
              <a:t>countries at risk worldwide </a:t>
            </a:r>
            <a:endParaRPr lang="en-GB" sz="2000" dirty="0" smtClean="0"/>
          </a:p>
          <a:p>
            <a:pPr marL="0" indent="0">
              <a:buNone/>
            </a:pPr>
            <a:endParaRPr lang="en-GB" sz="2000" dirty="0" smtClean="0"/>
          </a:p>
          <a:p>
            <a:pPr marL="0" indent="0">
              <a:buNone/>
            </a:pPr>
            <a:r>
              <a:rPr lang="en-GB" sz="2000" b="1" dirty="0"/>
              <a:t>TUBERCULOSIS </a:t>
            </a:r>
            <a:endParaRPr lang="en-GB" sz="2000" dirty="0"/>
          </a:p>
          <a:p>
            <a:r>
              <a:rPr lang="en-GB" sz="2000" dirty="0" smtClean="0"/>
              <a:t>8 mil </a:t>
            </a:r>
            <a:r>
              <a:rPr lang="en-GB" sz="2000" dirty="0"/>
              <a:t>new infections / year </a:t>
            </a:r>
          </a:p>
          <a:p>
            <a:r>
              <a:rPr lang="en-GB" sz="2000" dirty="0" smtClean="0"/>
              <a:t>1.6 mil </a:t>
            </a:r>
            <a:r>
              <a:rPr lang="en-GB" sz="2000" dirty="0"/>
              <a:t>deaths in 2005 </a:t>
            </a:r>
          </a:p>
          <a:p>
            <a:r>
              <a:rPr lang="en-GB" sz="2000" dirty="0" smtClean="0"/>
              <a:t>1/3 </a:t>
            </a:r>
            <a:r>
              <a:rPr lang="en-GB" sz="2000" dirty="0"/>
              <a:t>of the world currently affected </a:t>
            </a:r>
          </a:p>
          <a:p>
            <a:pPr marL="0" indent="0">
              <a:buNone/>
            </a:pPr>
            <a:endParaRPr lang="en-GB" sz="2400" dirty="0"/>
          </a:p>
          <a:p>
            <a:endParaRPr lang="en-GB" dirty="0"/>
          </a:p>
        </p:txBody>
      </p:sp>
      <p:sp>
        <p:nvSpPr>
          <p:cNvPr id="8" name="Content Placeholder 7"/>
          <p:cNvSpPr>
            <a:spLocks noGrp="1"/>
          </p:cNvSpPr>
          <p:nvPr>
            <p:ph sz="quarter" idx="14"/>
          </p:nvPr>
        </p:nvSpPr>
        <p:spPr>
          <a:xfrm>
            <a:off x="4648200" y="1268760"/>
            <a:ext cx="4244280" cy="4857403"/>
          </a:xfrm>
        </p:spPr>
        <p:txBody>
          <a:bodyPr>
            <a:normAutofit fontScale="85000" lnSpcReduction="10000"/>
          </a:bodyPr>
          <a:lstStyle/>
          <a:p>
            <a:pPr marL="0" indent="0">
              <a:buNone/>
            </a:pPr>
            <a:r>
              <a:rPr lang="en-GB" sz="2000" b="1" dirty="0"/>
              <a:t>HIV </a:t>
            </a:r>
            <a:endParaRPr lang="en-GB" sz="2000" dirty="0"/>
          </a:p>
          <a:p>
            <a:pPr algn="just"/>
            <a:r>
              <a:rPr lang="en-GB" sz="2000" dirty="0" smtClean="0"/>
              <a:t>40 mil </a:t>
            </a:r>
            <a:r>
              <a:rPr lang="en-GB" sz="2000" dirty="0"/>
              <a:t>patients affected </a:t>
            </a:r>
          </a:p>
          <a:p>
            <a:pPr algn="just"/>
            <a:r>
              <a:rPr lang="en-GB" sz="2000" dirty="0" smtClean="0"/>
              <a:t>4 mil </a:t>
            </a:r>
            <a:r>
              <a:rPr lang="en-GB" sz="2000" dirty="0"/>
              <a:t>new infections / year </a:t>
            </a:r>
          </a:p>
          <a:p>
            <a:pPr algn="just"/>
            <a:r>
              <a:rPr lang="en-GB" sz="2000" dirty="0" smtClean="0"/>
              <a:t>2.9 mil </a:t>
            </a:r>
            <a:r>
              <a:rPr lang="en-GB" sz="2000" dirty="0"/>
              <a:t>deaths in 2006 </a:t>
            </a:r>
          </a:p>
          <a:p>
            <a:pPr algn="just"/>
            <a:r>
              <a:rPr lang="en-GB" sz="2000" dirty="0" smtClean="0"/>
              <a:t>Most </a:t>
            </a:r>
            <a:r>
              <a:rPr lang="en-GB" sz="2000" dirty="0"/>
              <a:t>countries affected with different infection rates </a:t>
            </a:r>
          </a:p>
          <a:p>
            <a:endParaRPr lang="en-GB" sz="2000" dirty="0" smtClean="0"/>
          </a:p>
          <a:p>
            <a:pPr marL="0" indent="0">
              <a:buNone/>
            </a:pPr>
            <a:r>
              <a:rPr lang="en-GB" sz="2000" b="1" dirty="0"/>
              <a:t>HEALTHCARE ASSOCIATED INFECTIONS </a:t>
            </a:r>
            <a:endParaRPr lang="en-GB" sz="2000" dirty="0"/>
          </a:p>
          <a:p>
            <a:pPr algn="just"/>
            <a:r>
              <a:rPr lang="en-GB" sz="2000" dirty="0" smtClean="0"/>
              <a:t>Statistics is low because of poor reporting.</a:t>
            </a:r>
          </a:p>
          <a:p>
            <a:pPr algn="just"/>
            <a:r>
              <a:rPr lang="en-GB" sz="2000" dirty="0" smtClean="0"/>
              <a:t>But assumed to be more than all 3 infections classes put together. </a:t>
            </a:r>
          </a:p>
          <a:p>
            <a:pPr algn="just"/>
            <a:r>
              <a:rPr lang="en-GB" sz="2000" dirty="0" smtClean="0"/>
              <a:t>Global daily infection rate in hospitals only estimated at 1.4 million.  </a:t>
            </a:r>
            <a:r>
              <a:rPr lang="en-GB" sz="2000" dirty="0" smtClean="0">
                <a:solidFill>
                  <a:srgbClr val="FF0000"/>
                </a:solidFill>
              </a:rPr>
              <a:t>“Prof. Didier Pettit  (UNIVERSITY OF GENEVA)”</a:t>
            </a:r>
            <a:endParaRPr lang="en-GB" sz="2000" dirty="0">
              <a:solidFill>
                <a:srgbClr val="FF0000"/>
              </a:solidFill>
            </a:endParaRPr>
          </a:p>
          <a:p>
            <a:endParaRPr lang="en-GB" dirty="0"/>
          </a:p>
        </p:txBody>
      </p:sp>
      <p:sp>
        <p:nvSpPr>
          <p:cNvPr id="2" name="Title 1"/>
          <p:cNvSpPr>
            <a:spLocks noGrp="1"/>
          </p:cNvSpPr>
          <p:nvPr>
            <p:ph type="title"/>
          </p:nvPr>
        </p:nvSpPr>
        <p:spPr>
          <a:xfrm>
            <a:off x="457200" y="188640"/>
            <a:ext cx="8229600" cy="936104"/>
          </a:xfrm>
        </p:spPr>
        <p:txBody>
          <a:bodyPr>
            <a:normAutofit/>
          </a:bodyPr>
          <a:lstStyle/>
          <a:p>
            <a:r>
              <a:rPr lang="en-GB" dirty="0" smtClean="0"/>
              <a:t>Burden of Infections worldwide</a:t>
            </a:r>
            <a:endParaRPr lang="en-GB" dirty="0"/>
          </a:p>
        </p:txBody>
      </p:sp>
    </p:spTree>
    <p:extLst>
      <p:ext uri="{BB962C8B-B14F-4D97-AF65-F5344CB8AC3E}">
        <p14:creationId xmlns:p14="http://schemas.microsoft.com/office/powerpoint/2010/main" val="1602037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94122"/>
          </a:xfrm>
        </p:spPr>
        <p:txBody>
          <a:bodyPr>
            <a:normAutofit/>
          </a:bodyPr>
          <a:lstStyle/>
          <a:p>
            <a:r>
              <a:rPr lang="en-GB" dirty="0" smtClean="0"/>
              <a:t>General concern</a:t>
            </a:r>
            <a:endParaRPr lang="en-GB" dirty="0"/>
          </a:p>
        </p:txBody>
      </p:sp>
      <p:sp>
        <p:nvSpPr>
          <p:cNvPr id="3" name="Content Placeholder 2"/>
          <p:cNvSpPr>
            <a:spLocks noGrp="1"/>
          </p:cNvSpPr>
          <p:nvPr>
            <p:ph sz="quarter" idx="13"/>
          </p:nvPr>
        </p:nvSpPr>
        <p:spPr>
          <a:xfrm>
            <a:off x="251520" y="1628800"/>
            <a:ext cx="8712968" cy="4824536"/>
          </a:xfrm>
        </p:spPr>
        <p:txBody>
          <a:bodyPr>
            <a:normAutofit/>
          </a:bodyPr>
          <a:lstStyle/>
          <a:p>
            <a:pPr algn="just"/>
            <a:r>
              <a:rPr lang="en-GB" sz="2400" dirty="0" smtClean="0"/>
              <a:t>1.4 million infections  rate each day in hospitals only across the world</a:t>
            </a:r>
          </a:p>
          <a:p>
            <a:pPr algn="just"/>
            <a:r>
              <a:rPr lang="en-GB" sz="2400" dirty="0" smtClean="0"/>
              <a:t>This cuts across both healthcare workers and patients alike</a:t>
            </a:r>
          </a:p>
          <a:p>
            <a:pPr algn="just"/>
            <a:r>
              <a:rPr lang="en-GB" sz="2400" dirty="0"/>
              <a:t>Burden of disease outside hospitals is unknown </a:t>
            </a:r>
          </a:p>
          <a:p>
            <a:pPr algn="just"/>
            <a:r>
              <a:rPr lang="en-GB" sz="2400" dirty="0"/>
              <a:t>No hospital, no country, no health-care system in the world can claim to have solved the problem </a:t>
            </a:r>
            <a:r>
              <a:rPr lang="en-GB" sz="2400" dirty="0" smtClean="0"/>
              <a:t>but everyone is working on something.</a:t>
            </a:r>
          </a:p>
          <a:p>
            <a:pPr algn="just"/>
            <a:r>
              <a:rPr lang="en-GB" sz="2400" dirty="0" smtClean="0"/>
              <a:t>CDC reports says healthcare </a:t>
            </a:r>
            <a:r>
              <a:rPr lang="en-GB" sz="2400" dirty="0"/>
              <a:t>is </a:t>
            </a:r>
            <a:r>
              <a:rPr lang="en-GB" sz="2400" dirty="0" smtClean="0"/>
              <a:t>still the </a:t>
            </a:r>
            <a:r>
              <a:rPr lang="en-GB" sz="2400" dirty="0"/>
              <a:t>fastest-growing sector of the U.S. economy, employing over 18 million </a:t>
            </a:r>
            <a:r>
              <a:rPr lang="en-GB" sz="2400" dirty="0" smtClean="0"/>
              <a:t>workers while women </a:t>
            </a:r>
            <a:r>
              <a:rPr lang="en-GB" sz="2400" dirty="0"/>
              <a:t>represent nearly 80% of the healthcare work force.</a:t>
            </a:r>
          </a:p>
        </p:txBody>
      </p:sp>
    </p:spTree>
    <p:extLst>
      <p:ext uri="{BB962C8B-B14F-4D97-AF65-F5344CB8AC3E}">
        <p14:creationId xmlns:p14="http://schemas.microsoft.com/office/powerpoint/2010/main" val="1996562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normAutofit/>
          </a:bodyPr>
          <a:lstStyle/>
          <a:p>
            <a:r>
              <a:rPr lang="en-GB" dirty="0" smtClean="0"/>
              <a:t>The WHO Position</a:t>
            </a:r>
            <a:endParaRPr lang="en-GB" dirty="0"/>
          </a:p>
        </p:txBody>
      </p:sp>
      <p:sp>
        <p:nvSpPr>
          <p:cNvPr id="3" name="Content Placeholder 2"/>
          <p:cNvSpPr>
            <a:spLocks noGrp="1"/>
          </p:cNvSpPr>
          <p:nvPr>
            <p:ph sz="quarter" idx="13"/>
          </p:nvPr>
        </p:nvSpPr>
        <p:spPr>
          <a:xfrm>
            <a:off x="251520" y="1052736"/>
            <a:ext cx="8640960" cy="5472608"/>
          </a:xfrm>
        </p:spPr>
        <p:txBody>
          <a:bodyPr>
            <a:normAutofit/>
          </a:bodyPr>
          <a:lstStyle/>
          <a:p>
            <a:pPr marL="0" indent="0" algn="just" fontAlgn="base">
              <a:buNone/>
            </a:pPr>
            <a:r>
              <a:rPr lang="en-GB" sz="2000" dirty="0"/>
              <a:t>A health care facility is a </a:t>
            </a:r>
            <a:r>
              <a:rPr lang="en-GB" sz="2000" b="1" u="sng" dirty="0">
                <a:solidFill>
                  <a:srgbClr val="FF0000"/>
                </a:solidFill>
              </a:rPr>
              <a:t>workplace</a:t>
            </a:r>
            <a:r>
              <a:rPr lang="en-GB" sz="2000" dirty="0"/>
              <a:t> as well as a place for </a:t>
            </a:r>
            <a:r>
              <a:rPr lang="en-GB" sz="2000" b="1" dirty="0">
                <a:solidFill>
                  <a:srgbClr val="FF0000"/>
                </a:solidFill>
              </a:rPr>
              <a:t>receiving and giving care</a:t>
            </a:r>
            <a:r>
              <a:rPr lang="en-GB" sz="2000" dirty="0"/>
              <a:t>. </a:t>
            </a:r>
            <a:r>
              <a:rPr lang="en-GB" sz="2000" dirty="0" smtClean="0"/>
              <a:t>Healthcare </a:t>
            </a:r>
            <a:r>
              <a:rPr lang="en-GB" sz="2000" dirty="0"/>
              <a:t>facilities around the world employ over 59 million workers who are exposed to a complex variety of health and safety hazards </a:t>
            </a:r>
            <a:r>
              <a:rPr lang="en-GB" sz="2000" dirty="0" smtClean="0"/>
              <a:t>everyday. The risks span from:</a:t>
            </a:r>
          </a:p>
          <a:p>
            <a:pPr marL="0" indent="0" algn="just" fontAlgn="base">
              <a:buNone/>
            </a:pPr>
            <a:endParaRPr lang="en-GB" sz="2000" dirty="0"/>
          </a:p>
          <a:p>
            <a:pPr algn="just" fontAlgn="base"/>
            <a:r>
              <a:rPr lang="en-GB" sz="2000" dirty="0"/>
              <a:t>B</a:t>
            </a:r>
            <a:r>
              <a:rPr lang="en-GB" sz="2000" dirty="0" smtClean="0"/>
              <a:t>iological </a:t>
            </a:r>
            <a:r>
              <a:rPr lang="en-GB" sz="2000" dirty="0"/>
              <a:t>hazards, such as TB, Hepatitis, HIV/AIDS, </a:t>
            </a:r>
            <a:r>
              <a:rPr lang="en-GB" sz="2000" dirty="0" smtClean="0"/>
              <a:t>SARS and other infections</a:t>
            </a:r>
            <a:endParaRPr lang="en-GB" sz="2000" dirty="0"/>
          </a:p>
          <a:p>
            <a:pPr algn="just" fontAlgn="base"/>
            <a:r>
              <a:rPr lang="en-GB" sz="2000" dirty="0"/>
              <a:t>C</a:t>
            </a:r>
            <a:r>
              <a:rPr lang="en-GB" sz="2000" dirty="0" smtClean="0"/>
              <a:t>hemical </a:t>
            </a:r>
            <a:r>
              <a:rPr lang="en-GB" sz="2000" dirty="0"/>
              <a:t>hazards, such as</a:t>
            </a:r>
            <a:r>
              <a:rPr lang="en-GB" sz="2000" dirty="0" smtClean="0"/>
              <a:t>, </a:t>
            </a:r>
            <a:r>
              <a:rPr lang="en-GB" sz="2000" dirty="0"/>
              <a:t>ethylene </a:t>
            </a:r>
            <a:r>
              <a:rPr lang="en-GB" sz="2000" dirty="0" smtClean="0"/>
              <a:t>oxide, latex allergy</a:t>
            </a:r>
            <a:endParaRPr lang="en-GB" sz="2000" dirty="0"/>
          </a:p>
          <a:p>
            <a:pPr algn="just" fontAlgn="base"/>
            <a:r>
              <a:rPr lang="en-GB" sz="2000" dirty="0"/>
              <a:t>P</a:t>
            </a:r>
            <a:r>
              <a:rPr lang="en-GB" sz="2000" dirty="0" smtClean="0"/>
              <a:t>hysical </a:t>
            </a:r>
            <a:r>
              <a:rPr lang="en-GB" sz="2000" dirty="0"/>
              <a:t>hazards, such as noise, radiation, slips </a:t>
            </a:r>
            <a:r>
              <a:rPr lang="en-GB" sz="2000" dirty="0" smtClean="0"/>
              <a:t>trips, falls and needle sticks injuries </a:t>
            </a:r>
            <a:endParaRPr lang="en-GB" sz="2000" dirty="0"/>
          </a:p>
          <a:p>
            <a:pPr algn="just" fontAlgn="base"/>
            <a:r>
              <a:rPr lang="en-GB" sz="2000" dirty="0"/>
              <a:t>E</a:t>
            </a:r>
            <a:r>
              <a:rPr lang="en-GB" sz="2000" dirty="0" smtClean="0"/>
              <a:t>rgonomic </a:t>
            </a:r>
            <a:r>
              <a:rPr lang="en-GB" sz="2000" dirty="0"/>
              <a:t>hazards, such </a:t>
            </a:r>
            <a:r>
              <a:rPr lang="en-GB" sz="2000" dirty="0" smtClean="0"/>
              <a:t>as, poor work environment conditions, </a:t>
            </a:r>
            <a:r>
              <a:rPr lang="en-GB" sz="2000" dirty="0"/>
              <a:t>heavy </a:t>
            </a:r>
            <a:r>
              <a:rPr lang="en-GB" sz="2000" dirty="0" smtClean="0"/>
              <a:t>lifting and back aches</a:t>
            </a:r>
            <a:endParaRPr lang="en-GB" sz="2000" dirty="0"/>
          </a:p>
          <a:p>
            <a:pPr algn="just" fontAlgn="base"/>
            <a:r>
              <a:rPr lang="en-GB" sz="2000" dirty="0"/>
              <a:t>P</a:t>
            </a:r>
            <a:r>
              <a:rPr lang="en-GB" sz="2000" dirty="0" smtClean="0"/>
              <a:t>sychosocial </a:t>
            </a:r>
            <a:r>
              <a:rPr lang="en-GB" sz="2000" dirty="0"/>
              <a:t>hazards, such as </a:t>
            </a:r>
            <a:r>
              <a:rPr lang="en-GB" sz="2000" dirty="0" smtClean="0"/>
              <a:t>shift work</a:t>
            </a:r>
            <a:r>
              <a:rPr lang="en-GB" sz="2000" dirty="0"/>
              <a:t>, </a:t>
            </a:r>
            <a:r>
              <a:rPr lang="en-GB" sz="2000" dirty="0" smtClean="0"/>
              <a:t>workplace violence, needle stick injuries </a:t>
            </a:r>
            <a:r>
              <a:rPr lang="en-GB" sz="2000" dirty="0"/>
              <a:t>and </a:t>
            </a:r>
            <a:r>
              <a:rPr lang="en-GB" sz="2000" dirty="0" smtClean="0"/>
              <a:t>stress</a:t>
            </a:r>
            <a:endParaRPr lang="en-GB" sz="2000" dirty="0"/>
          </a:p>
          <a:p>
            <a:pPr algn="just" fontAlgn="base"/>
            <a:r>
              <a:rPr lang="en-GB" sz="2000" dirty="0"/>
              <a:t>F</a:t>
            </a:r>
            <a:r>
              <a:rPr lang="en-GB" sz="2000" dirty="0" smtClean="0"/>
              <a:t>ire </a:t>
            </a:r>
            <a:r>
              <a:rPr lang="en-GB" sz="2000" dirty="0"/>
              <a:t>and explosion hazards, such as using oxygen, alcohol sanitizing </a:t>
            </a:r>
            <a:r>
              <a:rPr lang="en-GB" sz="2000" dirty="0" smtClean="0"/>
              <a:t>gels</a:t>
            </a:r>
            <a:r>
              <a:rPr lang="en-GB" sz="2000" dirty="0"/>
              <a:t> </a:t>
            </a:r>
            <a:r>
              <a:rPr lang="en-GB" sz="2000" dirty="0" smtClean="0"/>
              <a:t>etc.</a:t>
            </a:r>
            <a:endParaRPr lang="en-GB" sz="2000" dirty="0"/>
          </a:p>
          <a:p>
            <a:pPr algn="just" fontAlgn="base"/>
            <a:r>
              <a:rPr lang="en-GB" sz="2000" dirty="0"/>
              <a:t>E</a:t>
            </a:r>
            <a:r>
              <a:rPr lang="en-GB" sz="2000" dirty="0" smtClean="0"/>
              <a:t>lectrical </a:t>
            </a:r>
            <a:r>
              <a:rPr lang="en-GB" sz="2000" dirty="0"/>
              <a:t>hazards, such as frayed electrical </a:t>
            </a:r>
            <a:r>
              <a:rPr lang="en-GB" sz="2000" dirty="0" smtClean="0"/>
              <a:t>cords, overloading, naked wires etc</a:t>
            </a:r>
            <a:r>
              <a:rPr lang="en-GB" sz="2000" dirty="0"/>
              <a:t>.</a:t>
            </a:r>
          </a:p>
          <a:p>
            <a:endParaRPr lang="en-GB" dirty="0"/>
          </a:p>
        </p:txBody>
      </p:sp>
    </p:spTree>
    <p:extLst>
      <p:ext uri="{BB962C8B-B14F-4D97-AF65-F5344CB8AC3E}">
        <p14:creationId xmlns:p14="http://schemas.microsoft.com/office/powerpoint/2010/main" val="562045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138864" cy="850106"/>
          </a:xfrm>
        </p:spPr>
        <p:txBody>
          <a:bodyPr/>
          <a:lstStyle/>
          <a:p>
            <a:r>
              <a:rPr lang="en-GB" dirty="0" smtClean="0"/>
              <a:t>Where are these risks within our system?</a:t>
            </a:r>
            <a:endParaRPr lang="en-GB" dirty="0"/>
          </a:p>
        </p:txBody>
      </p:sp>
      <p:sp>
        <p:nvSpPr>
          <p:cNvPr id="3" name="Content Placeholder 2"/>
          <p:cNvSpPr>
            <a:spLocks noGrp="1"/>
          </p:cNvSpPr>
          <p:nvPr>
            <p:ph sz="quarter" idx="13"/>
          </p:nvPr>
        </p:nvSpPr>
        <p:spPr>
          <a:xfrm>
            <a:off x="609600" y="1340768"/>
            <a:ext cx="7924800" cy="4896544"/>
          </a:xfrm>
        </p:spPr>
        <p:txBody>
          <a:bodyPr>
            <a:normAutofit fontScale="92500" lnSpcReduction="20000"/>
          </a:bodyPr>
          <a:lstStyle/>
          <a:p>
            <a:pPr marL="0" indent="0">
              <a:buNone/>
            </a:pPr>
            <a:r>
              <a:rPr lang="en-GB" sz="2000" dirty="0" smtClean="0"/>
              <a:t>They are every where, from the bedside to the boardroom, more exposed areas include:</a:t>
            </a:r>
          </a:p>
          <a:p>
            <a:r>
              <a:rPr lang="en-GB" sz="2000" dirty="0" smtClean="0"/>
              <a:t>Doctors consulting rooms</a:t>
            </a:r>
          </a:p>
          <a:p>
            <a:r>
              <a:rPr lang="en-GB" sz="2000" dirty="0" smtClean="0"/>
              <a:t>Injection rooms</a:t>
            </a:r>
          </a:p>
          <a:p>
            <a:r>
              <a:rPr lang="en-GB" sz="2000" dirty="0" smtClean="0"/>
              <a:t>Operating theatres</a:t>
            </a:r>
          </a:p>
          <a:p>
            <a:r>
              <a:rPr lang="en-GB" sz="2000" dirty="0" smtClean="0"/>
              <a:t>Delivery rooms</a:t>
            </a:r>
          </a:p>
          <a:p>
            <a:r>
              <a:rPr lang="en-GB" sz="2000" dirty="0" smtClean="0"/>
              <a:t>Laboratories/phlebotomy</a:t>
            </a:r>
          </a:p>
          <a:p>
            <a:r>
              <a:rPr lang="en-GB" sz="2000" dirty="0" smtClean="0"/>
              <a:t>Radiography units</a:t>
            </a:r>
          </a:p>
          <a:p>
            <a:r>
              <a:rPr lang="en-GB" sz="2000" dirty="0" smtClean="0"/>
              <a:t>Admission rooms and wards</a:t>
            </a:r>
          </a:p>
          <a:p>
            <a:r>
              <a:rPr lang="en-GB" sz="2000" dirty="0" smtClean="0"/>
              <a:t>Ambulance transportation</a:t>
            </a:r>
          </a:p>
          <a:p>
            <a:r>
              <a:rPr lang="en-GB" sz="2000" dirty="0" smtClean="0"/>
              <a:t>Laundry units</a:t>
            </a:r>
          </a:p>
          <a:p>
            <a:r>
              <a:rPr lang="en-GB" sz="2000" dirty="0" smtClean="0"/>
              <a:t>Cleaners’ exposure</a:t>
            </a:r>
          </a:p>
          <a:p>
            <a:r>
              <a:rPr lang="en-GB" sz="2000" dirty="0" smtClean="0"/>
              <a:t>Frontline engagements</a:t>
            </a:r>
          </a:p>
          <a:p>
            <a:endParaRPr lang="en-GB" dirty="0" smtClean="0"/>
          </a:p>
          <a:p>
            <a:endParaRPr lang="en-GB" dirty="0"/>
          </a:p>
        </p:txBody>
      </p:sp>
    </p:spTree>
    <p:extLst>
      <p:ext uri="{BB962C8B-B14F-4D97-AF65-F5344CB8AC3E}">
        <p14:creationId xmlns:p14="http://schemas.microsoft.com/office/powerpoint/2010/main" val="3371501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1716</TotalTime>
  <Words>2270</Words>
  <Application>Microsoft Office PowerPoint</Application>
  <PresentationFormat>On-screen Show (4:3)</PresentationFormat>
  <Paragraphs>224</Paragraphs>
  <Slides>35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Horizon</vt:lpstr>
      <vt:lpstr>Acrobat Document</vt:lpstr>
      <vt:lpstr>Occupational Safety and Health Risks in Healthcare Systems</vt:lpstr>
      <vt:lpstr>Healthcare system defined</vt:lpstr>
      <vt:lpstr>Introduction</vt:lpstr>
      <vt:lpstr>LESSON LEARNT</vt:lpstr>
      <vt:lpstr>Are healthcare facilities really hazardous?</vt:lpstr>
      <vt:lpstr>Burden of Infections worldwide</vt:lpstr>
      <vt:lpstr>General concern</vt:lpstr>
      <vt:lpstr>The WHO Position</vt:lpstr>
      <vt:lpstr>Where are these risks within our system?</vt:lpstr>
      <vt:lpstr>Global Shortage of Healthcare workers</vt:lpstr>
      <vt:lpstr>What really has gone wrong???</vt:lpstr>
      <vt:lpstr>General Perceptions</vt:lpstr>
      <vt:lpstr>EVENTUAL RESULT</vt:lpstr>
      <vt:lpstr>ARE THERE SOLUTIONS WITHIN?</vt:lpstr>
      <vt:lpstr>Review of some studies ON NEEDLE STICKS </vt:lpstr>
      <vt:lpstr>ARE THERE SOLUTIONS WITHIN…….</vt:lpstr>
      <vt:lpstr>Clean hands save lives</vt:lpstr>
      <vt:lpstr>Hand hygiene</vt:lpstr>
      <vt:lpstr>WHO 5 MOMENTS FOR HAND HYGIENE</vt:lpstr>
      <vt:lpstr>WHO INSTRUCTIONS ON HAND WASHING</vt:lpstr>
      <vt:lpstr>133 countries committed to address health care-associated infection  World population coverage: 94.5%. OCT 2005 – JUNE 2013</vt:lpstr>
      <vt:lpstr>A Pharmacist’s invention in Mali and the FMOH endorsement 2007</vt:lpstr>
      <vt:lpstr>Pledges of the Ministries of Health of 27 African countries  to Clean Care is Safer Care, Assembly of the MoH, Africa, Yaoundé, Cameroun, 2008 </vt:lpstr>
      <vt:lpstr>HOW CAN WE uphold THIS IN OUR FACILITIES</vt:lpstr>
      <vt:lpstr>Deploy The 5 STARS Leadership Concept</vt:lpstr>
      <vt:lpstr>Create a health and safety culture</vt:lpstr>
      <vt:lpstr>Keys to Creating health &amp; Safety Culture</vt:lpstr>
      <vt:lpstr>Safety Accountability </vt:lpstr>
      <vt:lpstr>Conflict of Interest</vt:lpstr>
      <vt:lpstr>Leadership Reward &amp; Consequence  </vt:lpstr>
      <vt:lpstr>The Two Types of Reward System</vt:lpstr>
      <vt:lpstr>Points to Note</vt:lpstr>
      <vt:lpstr>In Conclusion</vt:lpstr>
      <vt:lpstr>References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Occupational Safety and Health Risk Exposure in Healthcare Systems</dc:title>
  <dc:creator>Ehi Iden</dc:creator>
  <cp:lastModifiedBy>Charles Okah</cp:lastModifiedBy>
  <cp:revision>64</cp:revision>
  <cp:lastPrinted>2014-10-03T13:52:44Z</cp:lastPrinted>
  <dcterms:created xsi:type="dcterms:W3CDTF">2014-09-24T17:29:09Z</dcterms:created>
  <dcterms:modified xsi:type="dcterms:W3CDTF">2014-10-27T09:52:43Z</dcterms:modified>
</cp:coreProperties>
</file>