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8"/>
  </p:notesMasterIdLst>
  <p:sldIdLst>
    <p:sldId id="257" r:id="rId2"/>
    <p:sldId id="260" r:id="rId3"/>
    <p:sldId id="328" r:id="rId4"/>
    <p:sldId id="329" r:id="rId5"/>
    <p:sldId id="261" r:id="rId6"/>
    <p:sldId id="325" r:id="rId7"/>
    <p:sldId id="337" r:id="rId8"/>
    <p:sldId id="338" r:id="rId9"/>
    <p:sldId id="339" r:id="rId10"/>
    <p:sldId id="340" r:id="rId11"/>
    <p:sldId id="341" r:id="rId12"/>
    <p:sldId id="263" r:id="rId13"/>
    <p:sldId id="264" r:id="rId14"/>
    <p:sldId id="265" r:id="rId15"/>
    <p:sldId id="327" r:id="rId16"/>
    <p:sldId id="266" r:id="rId17"/>
    <p:sldId id="267" r:id="rId18"/>
    <p:sldId id="268" r:id="rId19"/>
    <p:sldId id="269" r:id="rId20"/>
    <p:sldId id="406" r:id="rId21"/>
    <p:sldId id="270" r:id="rId22"/>
    <p:sldId id="405" r:id="rId23"/>
    <p:sldId id="310" r:id="rId24"/>
    <p:sldId id="273" r:id="rId25"/>
    <p:sldId id="274" r:id="rId26"/>
    <p:sldId id="322" r:id="rId27"/>
    <p:sldId id="275" r:id="rId28"/>
    <p:sldId id="276" r:id="rId29"/>
    <p:sldId id="277" r:id="rId30"/>
    <p:sldId id="407" r:id="rId31"/>
    <p:sldId id="408" r:id="rId32"/>
    <p:sldId id="319" r:id="rId33"/>
    <p:sldId id="311" r:id="rId34"/>
    <p:sldId id="342" r:id="rId35"/>
    <p:sldId id="412" r:id="rId36"/>
    <p:sldId id="347" r:id="rId37"/>
    <p:sldId id="352" r:id="rId38"/>
    <p:sldId id="413" r:id="rId39"/>
    <p:sldId id="354" r:id="rId40"/>
    <p:sldId id="355" r:id="rId41"/>
    <p:sldId id="404" r:id="rId42"/>
    <p:sldId id="400" r:id="rId43"/>
    <p:sldId id="403" r:id="rId44"/>
    <p:sldId id="401" r:id="rId45"/>
    <p:sldId id="369" r:id="rId46"/>
    <p:sldId id="370" r:id="rId47"/>
    <p:sldId id="371" r:id="rId48"/>
    <p:sldId id="372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90" r:id="rId62"/>
    <p:sldId id="396" r:id="rId63"/>
    <p:sldId id="409" r:id="rId64"/>
    <p:sldId id="411" r:id="rId65"/>
    <p:sldId id="291" r:id="rId66"/>
    <p:sldId id="399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67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19318F-D8B2-42FC-BA0B-55B6167E9A9F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0E062-0A50-4682-A3B6-D2AE9C9A171F}">
      <dgm:prSet/>
      <dgm:spPr>
        <a:solidFill>
          <a:srgbClr val="C00000"/>
        </a:solidFill>
      </dgm:spPr>
      <dgm:t>
        <a:bodyPr/>
        <a:lstStyle/>
        <a:p>
          <a:pPr rtl="0"/>
          <a:r>
            <a:rPr lang="en-US" b="1" dirty="0" smtClean="0">
              <a:solidFill>
                <a:srgbClr val="002060"/>
              </a:solidFill>
            </a:rPr>
            <a:t>EBOLA</a:t>
          </a:r>
          <a:endParaRPr lang="en-US" dirty="0">
            <a:solidFill>
              <a:srgbClr val="002060"/>
            </a:solidFill>
          </a:endParaRPr>
        </a:p>
      </dgm:t>
    </dgm:pt>
    <dgm:pt modelId="{0C080AAD-95AD-439C-8089-F3E16E543CEF}" type="parTrans" cxnId="{77FE4AAA-13B5-4A88-A114-D6CE875028D0}">
      <dgm:prSet/>
      <dgm:spPr/>
      <dgm:t>
        <a:bodyPr/>
        <a:lstStyle/>
        <a:p>
          <a:endParaRPr lang="en-US"/>
        </a:p>
      </dgm:t>
    </dgm:pt>
    <dgm:pt modelId="{FED251F9-564E-4513-AA6A-63F9C8A66485}" type="sibTrans" cxnId="{77FE4AAA-13B5-4A88-A114-D6CE875028D0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96FCF6D5-127D-48AD-8FA5-E117DF1F97B5}" type="pres">
      <dgm:prSet presAssocID="{4819318F-D8B2-42FC-BA0B-55B6167E9A9F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CBD94F-69ED-47A2-BA87-2BB048B3956E}" type="pres">
      <dgm:prSet presAssocID="{28F0E062-0A50-4682-A3B6-D2AE9C9A171F}" presName="gear1" presStyleLbl="node1" presStyleIdx="0" presStyleCnt="1" custScaleX="199808" custScaleY="1417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A003B1-575D-463E-BAC4-3E83FC54FD02}" type="pres">
      <dgm:prSet presAssocID="{28F0E062-0A50-4682-A3B6-D2AE9C9A171F}" presName="gear1srcNode" presStyleLbl="node1" presStyleIdx="0" presStyleCnt="1"/>
      <dgm:spPr/>
      <dgm:t>
        <a:bodyPr/>
        <a:lstStyle/>
        <a:p>
          <a:endParaRPr lang="en-US"/>
        </a:p>
      </dgm:t>
    </dgm:pt>
    <dgm:pt modelId="{08FD57FC-BC63-482F-8F3A-75067AB11057}" type="pres">
      <dgm:prSet presAssocID="{28F0E062-0A50-4682-A3B6-D2AE9C9A171F}" presName="gear1dstNode" presStyleLbl="node1" presStyleIdx="0" presStyleCnt="1"/>
      <dgm:spPr/>
      <dgm:t>
        <a:bodyPr/>
        <a:lstStyle/>
        <a:p>
          <a:endParaRPr lang="en-US"/>
        </a:p>
      </dgm:t>
    </dgm:pt>
    <dgm:pt modelId="{8F7EBF57-6DA1-46CB-925A-B0647525949B}" type="pres">
      <dgm:prSet presAssocID="{FED251F9-564E-4513-AA6A-63F9C8A66485}" presName="connector1" presStyleLbl="sibTrans2D1" presStyleIdx="0" presStyleCnt="1" custScaleX="158946" custScaleY="155563"/>
      <dgm:spPr/>
      <dgm:t>
        <a:bodyPr/>
        <a:lstStyle/>
        <a:p>
          <a:endParaRPr lang="en-US"/>
        </a:p>
      </dgm:t>
    </dgm:pt>
  </dgm:ptLst>
  <dgm:cxnLst>
    <dgm:cxn modelId="{F11C653C-0AF4-46BA-9805-09EA6BEDD6CB}" type="presOf" srcId="{FED251F9-564E-4513-AA6A-63F9C8A66485}" destId="{8F7EBF57-6DA1-46CB-925A-B0647525949B}" srcOrd="0" destOrd="0" presId="urn:microsoft.com/office/officeart/2005/8/layout/gear1"/>
    <dgm:cxn modelId="{77FE4AAA-13B5-4A88-A114-D6CE875028D0}" srcId="{4819318F-D8B2-42FC-BA0B-55B6167E9A9F}" destId="{28F0E062-0A50-4682-A3B6-D2AE9C9A171F}" srcOrd="0" destOrd="0" parTransId="{0C080AAD-95AD-439C-8089-F3E16E543CEF}" sibTransId="{FED251F9-564E-4513-AA6A-63F9C8A66485}"/>
    <dgm:cxn modelId="{4992DFBA-0383-40D7-8CED-1F92B89BCCD3}" type="presOf" srcId="{28F0E062-0A50-4682-A3B6-D2AE9C9A171F}" destId="{8ACBD94F-69ED-47A2-BA87-2BB048B3956E}" srcOrd="0" destOrd="0" presId="urn:microsoft.com/office/officeart/2005/8/layout/gear1"/>
    <dgm:cxn modelId="{42AA5FE0-C010-422E-A424-22325400810B}" type="presOf" srcId="{28F0E062-0A50-4682-A3B6-D2AE9C9A171F}" destId="{08FD57FC-BC63-482F-8F3A-75067AB11057}" srcOrd="2" destOrd="0" presId="urn:microsoft.com/office/officeart/2005/8/layout/gear1"/>
    <dgm:cxn modelId="{52D76454-CACA-4E56-A628-314C8FEE7854}" type="presOf" srcId="{28F0E062-0A50-4682-A3B6-D2AE9C9A171F}" destId="{34A003B1-575D-463E-BAC4-3E83FC54FD02}" srcOrd="1" destOrd="0" presId="urn:microsoft.com/office/officeart/2005/8/layout/gear1"/>
    <dgm:cxn modelId="{1785393E-ADC0-46D4-8545-45CD44B43CC6}" type="presOf" srcId="{4819318F-D8B2-42FC-BA0B-55B6167E9A9F}" destId="{96FCF6D5-127D-48AD-8FA5-E117DF1F97B5}" srcOrd="0" destOrd="0" presId="urn:microsoft.com/office/officeart/2005/8/layout/gear1"/>
    <dgm:cxn modelId="{990E456D-6B53-4F44-85FC-ABE06A4FEB84}" type="presParOf" srcId="{96FCF6D5-127D-48AD-8FA5-E117DF1F97B5}" destId="{8ACBD94F-69ED-47A2-BA87-2BB048B3956E}" srcOrd="0" destOrd="0" presId="urn:microsoft.com/office/officeart/2005/8/layout/gear1"/>
    <dgm:cxn modelId="{FF5B685A-3896-4610-A3B7-E83C4821C827}" type="presParOf" srcId="{96FCF6D5-127D-48AD-8FA5-E117DF1F97B5}" destId="{34A003B1-575D-463E-BAC4-3E83FC54FD02}" srcOrd="1" destOrd="0" presId="urn:microsoft.com/office/officeart/2005/8/layout/gear1"/>
    <dgm:cxn modelId="{B4132F30-E2A4-4E15-989E-F697B71275D5}" type="presParOf" srcId="{96FCF6D5-127D-48AD-8FA5-E117DF1F97B5}" destId="{08FD57FC-BC63-482F-8F3A-75067AB11057}" srcOrd="2" destOrd="0" presId="urn:microsoft.com/office/officeart/2005/8/layout/gear1"/>
    <dgm:cxn modelId="{60B1B18B-5B42-4FA1-9857-C1B1F3913B01}" type="presParOf" srcId="{96FCF6D5-127D-48AD-8FA5-E117DF1F97B5}" destId="{8F7EBF57-6DA1-46CB-925A-B0647525949B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11FA7-18AA-4513-B2F0-0BC08CF3CA1D}" type="datetimeFigureOut">
              <a:rPr lang="en-US" smtClean="0"/>
              <a:pPr/>
              <a:t>11/26/2014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43FB0-6F36-423E-BA4C-DED455D73FA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4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3FB0-6F36-423E-BA4C-DED455D73FA3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FCCFA-2CD5-4997-80B3-AFE70A8F42CF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FCCFA-2CD5-4997-80B3-AFE70A8F42CF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Figure showing chain of infection. An infection can occur only if the six</a:t>
            </a:r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components shown here are present. Removing any one link breaks the chain and</a:t>
            </a:r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prevents infection. Of the six links in the chain of infection, the mode of transmission is the easiest link</a:t>
            </a:r>
          </a:p>
          <a:p>
            <a:pPr eaLnBrk="1" hangingPunct="1">
              <a:spcBef>
                <a:spcPct val="0"/>
              </a:spcBef>
            </a:pPr>
            <a:r>
              <a:rPr lang="en-GB" dirty="0" smtClean="0"/>
              <a:t>to break and is key to control of cross-infection in hospitals.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644F2A-C717-49F1-A869-83EA949E0520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FCCFA-2CD5-4997-80B3-AFE70A8F42CF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FCCFA-2CD5-4997-80B3-AFE70A8F42CF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MRSA: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Fadeyi</a:t>
            </a:r>
            <a:r>
              <a:rPr lang="en-GB" baseline="0" dirty="0" smtClean="0"/>
              <a:t> et al, 2010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FCCFA-2CD5-4997-80B3-AFE70A8F42CF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E53D13-D603-4FFF-90F6-AF557D302128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Nosocomial transmission(spread of a disease within a health-care setting, </a:t>
            </a:r>
          </a:p>
          <a:p>
            <a:pPr eaLnBrk="1" hangingPunct="1"/>
            <a:r>
              <a:rPr lang="en-US" smtClean="0">
                <a:latin typeface="Arial" charset="0"/>
              </a:rPr>
              <a:t>Non disposabel needles or syringes:they, or may not have been sterilized, but only rinsed before reinsertion into multi-use vials of medicine. </a:t>
            </a:r>
          </a:p>
          <a:p>
            <a:pPr lvl="2" eaLnBrk="1" hangingPunct="1"/>
            <a:r>
              <a:rPr lang="en-US" smtClean="0">
                <a:latin typeface="Arial" charset="0"/>
              </a:rPr>
              <a:t>lack of protective clothing</a:t>
            </a:r>
          </a:p>
          <a:p>
            <a:pPr lvl="2" eaLnBrk="1" hangingPunct="1"/>
            <a:r>
              <a:rPr lang="en-US" smtClean="0">
                <a:latin typeface="Arial" charset="0"/>
              </a:rPr>
              <a:t>contact with contaminated objects </a:t>
            </a:r>
          </a:p>
          <a:p>
            <a:pPr lvl="2" eaLnBrk="1" hangingPunct="1"/>
            <a:r>
              <a:rPr lang="en-US" smtClean="0">
                <a:latin typeface="Arial" charset="0"/>
              </a:rPr>
              <a:t>improper sterilization of medical equipment</a:t>
            </a:r>
          </a:p>
          <a:p>
            <a:pPr lvl="2" eaLnBrk="1" hangingPunct="1"/>
            <a:endParaRPr lang="en-US" smtClean="0">
              <a:latin typeface="Arial" charset="0"/>
            </a:endParaRPr>
          </a:p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CF6FD7C-E290-429D-BE75-D9AC3C58C402}" type="datetime2">
              <a:rPr lang="en-US" smtClean="0"/>
              <a:pPr/>
              <a:t>Wednesday, November 26, 2014</a:t>
            </a:fld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en-GB" smtClean="0"/>
              <a:t>Dr. Fadeyi A, B.Sc, MB,BS, FMC Path  abayomifadeyi@yahoo.com</a:t>
            </a:r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F223E9B-D074-46D0-B132-406B3FDD824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BD7AEA-2AFD-4CE5-9466-0D19DA646A2D}" type="datetime2">
              <a:rPr lang="en-US" smtClean="0"/>
              <a:pPr/>
              <a:t>Wednesday, November 26,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Dr. Fadeyi A, B.Sc, MB,BS, FMC Path  abayomifadeyi@yahoo.com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23E9B-D074-46D0-B132-406B3FDD824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3F995F0-5058-474B-8D4E-51A154ECA339}" type="datetime2">
              <a:rPr lang="en-US" smtClean="0"/>
              <a:pPr/>
              <a:t>Wednesday, November 26,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en-GB" smtClean="0"/>
              <a:t>Dr. Fadeyi A, B.Sc, MB,BS, FMC Path  abayomifadeyi@yahoo.com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F223E9B-D074-46D0-B132-406B3FDD824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A1AFB8C-D147-4EAB-914E-02CDE5C0DECF}" type="datetime2">
              <a:rPr lang="en-US" smtClean="0"/>
              <a:pPr/>
              <a:t>Wednesday, November 26,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Dr. Fadeyi A, B.Sc, MB,BS, FMC Path  abayomifadeyi@yahoo.com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23E9B-D074-46D0-B132-406B3FDD824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7E69783-67E3-4CAC-9302-3B700855078E}" type="datetime2">
              <a:rPr lang="en-US" smtClean="0"/>
              <a:pPr/>
              <a:t>Wednesday, November 26, 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GB" smtClean="0"/>
              <a:t>Dr. Fadeyi A, B.Sc, MB,BS, FMC Path  abayomifadeyi@yahoo.com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F223E9B-D074-46D0-B132-406B3FDD824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AABAF2-6AF0-4735-A1A9-EB8A32209040}" type="datetime2">
              <a:rPr lang="en-US" smtClean="0"/>
              <a:pPr/>
              <a:t>Wednesday, November 26, 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Dr. Fadeyi A, B.Sc, MB,BS, FMC Path  abayomifadeyi@yahoo.com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23E9B-D074-46D0-B132-406B3FDD824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D1924A-A79A-4757-BDBE-743564A9273C}" type="datetime2">
              <a:rPr lang="en-US" smtClean="0"/>
              <a:pPr/>
              <a:t>Wednesday, November 26, 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Dr. Fadeyi A, B.Sc, MB,BS, FMC Path  abayomifadeyi@yahoo.com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23E9B-D074-46D0-B132-406B3FDD824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A88712-09D6-43FF-9B56-6FCBF00E9699}" type="datetime2">
              <a:rPr lang="en-US" smtClean="0"/>
              <a:pPr/>
              <a:t>Wednesday, November 26, 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Dr. Fadeyi A, B.Sc, MB,BS, FMC Path  abayomifadeyi@yahoo.com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23E9B-D074-46D0-B132-406B3FDD824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505CB4D-B9B5-4E99-B7A1-DF679557A6C3}" type="datetime2">
              <a:rPr lang="en-US" smtClean="0"/>
              <a:pPr/>
              <a:t>Wednesday, November 26, 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GB" smtClean="0"/>
              <a:t>Dr. Fadeyi A, B.Sc, MB,BS, FMC Path  abayomifadeyi@yahoo.com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23E9B-D074-46D0-B132-406B3FDD824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545553-72CF-4909-A9F8-2D136153B55C}" type="datetime2">
              <a:rPr lang="en-US" smtClean="0"/>
              <a:pPr/>
              <a:t>Wednesday, November 26, 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Dr. Fadeyi A, B.Sc, MB,BS, FMC Path  abayomifadeyi@yahoo.com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23E9B-D074-46D0-B132-406B3FDD824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0DF0F0-A17E-4419-8DDF-1C9EEF0DAFEC}" type="datetime2">
              <a:rPr lang="en-US" smtClean="0"/>
              <a:pPr/>
              <a:t>Wednesday, November 26, 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Dr. Fadeyi A, B.Sc, MB,BS, FMC Path  abayomifadeyi@yahoo.com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23E9B-D074-46D0-B132-406B3FDD824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216EC8F-93B0-499E-A642-955F67808E55}" type="datetime2">
              <a:rPr lang="en-US" smtClean="0"/>
              <a:pPr/>
              <a:t>Wednesday, November 26, 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en-GB" smtClean="0"/>
              <a:t>Dr. Fadeyi A, B.Sc, MB,BS, FMC Path  abayomifadeyi@yahoo.com</a:t>
            </a: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F223E9B-D074-46D0-B132-406B3FDD824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gpsc/country_work/burd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dc.gov/vhf/ebola/outbreaks/2014-west-africa/case-counts.html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cdc.gov/vhf/ebola/diagnosis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3501008"/>
            <a:ext cx="6588224" cy="3356992"/>
          </a:xfrm>
        </p:spPr>
        <p:txBody>
          <a:bodyPr>
            <a:normAutofit fontScale="92500"/>
          </a:bodyPr>
          <a:lstStyle/>
          <a:p>
            <a:r>
              <a:rPr lang="en-GB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</a:t>
            </a:r>
            <a:r>
              <a:rPr lang="en-GB" sz="3200" b="1" dirty="0" smtClean="0">
                <a:solidFill>
                  <a:srgbClr val="FF0000"/>
                </a:solidFill>
              </a:rPr>
              <a:t>EBOLA</a:t>
            </a:r>
            <a:r>
              <a:rPr lang="en-GB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VIRUS IN THE HOSPITALS</a:t>
            </a:r>
          </a:p>
          <a:p>
            <a:endParaRPr lang="en-GB" sz="2800" i="1" dirty="0" smtClean="0"/>
          </a:p>
          <a:p>
            <a:endParaRPr lang="en-GB" sz="2800" dirty="0" smtClean="0"/>
          </a:p>
          <a:p>
            <a:r>
              <a:rPr lang="en-GB" sz="2800" b="1" dirty="0" smtClean="0"/>
              <a:t> FADEYI, ABAYOMI</a:t>
            </a:r>
            <a:r>
              <a:rPr lang="en-GB" sz="2800" dirty="0" smtClean="0"/>
              <a:t> </a:t>
            </a:r>
          </a:p>
          <a:p>
            <a:r>
              <a:rPr lang="en-GB" sz="1800" b="1" i="1" dirty="0" err="1" smtClean="0">
                <a:latin typeface="Algerian" pitchFamily="82" charset="0"/>
              </a:rPr>
              <a:t>B.S</a:t>
            </a:r>
            <a:r>
              <a:rPr lang="en-GB" sz="1100" b="1" i="1" dirty="0" err="1" smtClean="0">
                <a:latin typeface="Algerian" pitchFamily="82" charset="0"/>
              </a:rPr>
              <a:t>c</a:t>
            </a:r>
            <a:r>
              <a:rPr lang="en-GB" sz="1800" b="1" i="1" dirty="0" smtClean="0">
                <a:latin typeface="Algerian" pitchFamily="82" charset="0"/>
              </a:rPr>
              <a:t>, MB,BS, FMC Path</a:t>
            </a:r>
          </a:p>
          <a:p>
            <a:endParaRPr lang="en-GB" sz="2800" dirty="0" smtClean="0"/>
          </a:p>
          <a:p>
            <a:r>
              <a:rPr lang="en-GB" sz="2800" dirty="0" smtClean="0"/>
              <a:t>November, 2014</a:t>
            </a:r>
            <a:endParaRPr lang="en-GB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000" dirty="0" smtClean="0"/>
              <a:t>Hospital acquired Infections:</a:t>
            </a:r>
            <a:endParaRPr lang="en-GB" sz="6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05264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311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874327"/>
            <a:ext cx="1664335" cy="11093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Indirect Spread by Droplets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581400"/>
            <a:ext cx="19716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1219200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2362200" y="3048000"/>
            <a:ext cx="304800" cy="9144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3886200" y="2590800"/>
            <a:ext cx="48768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Droplets with the infectious </a:t>
            </a:r>
          </a:p>
          <a:p>
            <a:pPr>
              <a:defRPr/>
            </a:pP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agent land on a table, </a:t>
            </a:r>
          </a:p>
          <a:p>
            <a:pPr>
              <a:defRPr/>
            </a:pP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doorknob etc.</a:t>
            </a:r>
          </a:p>
        </p:txBody>
      </p:sp>
    </p:spTree>
    <p:extLst>
      <p:ext uri="{BB962C8B-B14F-4D97-AF65-F5344CB8AC3E}">
        <p14:creationId xmlns:p14="http://schemas.microsoft.com/office/powerpoint/2010/main" val="38624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Indirect Spread by Droplets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6002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438400"/>
            <a:ext cx="26797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743200"/>
            <a:ext cx="8382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4038600" y="27432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4953000" y="4038600"/>
            <a:ext cx="373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Someone touches contaminated object</a:t>
            </a:r>
          </a:p>
        </p:txBody>
      </p:sp>
    </p:spTree>
    <p:extLst>
      <p:ext uri="{BB962C8B-B14F-4D97-AF65-F5344CB8AC3E}">
        <p14:creationId xmlns:p14="http://schemas.microsoft.com/office/powerpoint/2010/main" val="13922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Indirect Route of Transmission of agents of HCAI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111" y="1124744"/>
            <a:ext cx="8215745" cy="5733280"/>
          </a:xfrm>
        </p:spPr>
        <p:txBody>
          <a:bodyPr>
            <a:normAutofit/>
          </a:bodyPr>
          <a:lstStyle/>
          <a:p>
            <a:pPr lvl="1"/>
            <a:r>
              <a:rPr lang="en-GB" dirty="0" smtClean="0"/>
              <a:t>Hospital Environment, Common Hospital Surfaces</a:t>
            </a:r>
          </a:p>
          <a:p>
            <a:pPr lvl="1"/>
            <a:r>
              <a:rPr lang="en-GB" dirty="0" smtClean="0"/>
              <a:t>Doctors’ white coats, Ties</a:t>
            </a:r>
          </a:p>
          <a:p>
            <a:pPr lvl="1"/>
            <a:r>
              <a:rPr lang="en-GB" dirty="0" smtClean="0"/>
              <a:t>Nurses’ uniforms</a:t>
            </a:r>
          </a:p>
          <a:p>
            <a:pPr lvl="1"/>
            <a:r>
              <a:rPr lang="en-GB" dirty="0" smtClean="0"/>
              <a:t>Hospital garments</a:t>
            </a:r>
          </a:p>
          <a:p>
            <a:pPr lvl="1"/>
            <a:r>
              <a:rPr lang="en-GB" dirty="0" smtClean="0"/>
              <a:t>Privacy drapes</a:t>
            </a:r>
          </a:p>
          <a:p>
            <a:pPr lvl="1"/>
            <a:r>
              <a:rPr lang="en-GB" dirty="0" smtClean="0"/>
              <a:t>Stethoscopes </a:t>
            </a:r>
          </a:p>
          <a:p>
            <a:pPr lvl="1"/>
            <a:r>
              <a:rPr lang="en-GB" dirty="0" smtClean="0"/>
              <a:t>Thermometer</a:t>
            </a:r>
          </a:p>
          <a:p>
            <a:pPr lvl="1"/>
            <a:r>
              <a:rPr lang="en-GB" dirty="0" smtClean="0"/>
              <a:t>Bed rails</a:t>
            </a:r>
          </a:p>
          <a:p>
            <a:pPr lvl="1"/>
            <a:r>
              <a:rPr lang="en-GB" dirty="0" smtClean="0"/>
              <a:t>Patient care devices, Equipment</a:t>
            </a:r>
          </a:p>
          <a:p>
            <a:pPr lvl="1"/>
            <a:r>
              <a:rPr lang="en-GB" dirty="0" smtClean="0"/>
              <a:t>Trolleys</a:t>
            </a:r>
          </a:p>
          <a:p>
            <a:pPr lvl="1"/>
            <a:r>
              <a:rPr lang="en-GB" dirty="0" smtClean="0"/>
              <a:t>Tables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-6856"/>
            <a:ext cx="6956276" cy="77156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agents of HCAI? </a:t>
            </a:r>
            <a:r>
              <a:rPr lang="en-GB" sz="1100" dirty="0" smtClean="0"/>
              <a:t>(WHO </a:t>
            </a:r>
            <a:r>
              <a:rPr lang="es-ES" sz="1100" dirty="0" smtClean="0"/>
              <a:t>SEARO Regional </a:t>
            </a:r>
            <a:r>
              <a:rPr lang="es-ES" sz="1100" dirty="0" err="1" smtClean="0"/>
              <a:t>Publication</a:t>
            </a:r>
            <a:r>
              <a:rPr lang="es-ES" sz="1100" dirty="0" smtClean="0"/>
              <a:t> No. 41, 2011)</a:t>
            </a:r>
            <a:r>
              <a:rPr lang="es-ES" sz="1300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908720"/>
            <a:ext cx="7704856" cy="594928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MRSA, VRSA, VISA </a:t>
            </a:r>
          </a:p>
          <a:p>
            <a:endParaRPr lang="en-GB" dirty="0" smtClean="0"/>
          </a:p>
          <a:p>
            <a:r>
              <a:rPr lang="en-GB" dirty="0" smtClean="0"/>
              <a:t>MDRSP, VRE</a:t>
            </a:r>
          </a:p>
          <a:p>
            <a:endParaRPr lang="en-GB" dirty="0" smtClean="0"/>
          </a:p>
          <a:p>
            <a:r>
              <a:rPr lang="en-GB" dirty="0" smtClean="0"/>
              <a:t>MDR- GNB </a:t>
            </a:r>
          </a:p>
          <a:p>
            <a:pPr lvl="1"/>
            <a:r>
              <a:rPr lang="en-GB" dirty="0" smtClean="0"/>
              <a:t>ESBL producing gram negative bacteria</a:t>
            </a:r>
          </a:p>
          <a:p>
            <a:pPr lvl="1"/>
            <a:r>
              <a:rPr lang="en-GB" i="1" dirty="0" err="1" smtClean="0"/>
              <a:t>Stenotrophomonas</a:t>
            </a:r>
            <a:r>
              <a:rPr lang="en-GB" i="1" dirty="0" smtClean="0"/>
              <a:t> </a:t>
            </a:r>
            <a:r>
              <a:rPr lang="en-GB" i="1" dirty="0" err="1" smtClean="0"/>
              <a:t>maltophilia</a:t>
            </a:r>
            <a:r>
              <a:rPr lang="en-GB" i="1" dirty="0" smtClean="0"/>
              <a:t> </a:t>
            </a:r>
          </a:p>
          <a:p>
            <a:pPr lvl="1"/>
            <a:r>
              <a:rPr lang="en-GB" i="1" dirty="0" err="1" smtClean="0"/>
              <a:t>Acinetobacter</a:t>
            </a:r>
            <a:r>
              <a:rPr lang="en-GB" i="1" dirty="0" smtClean="0"/>
              <a:t> </a:t>
            </a:r>
            <a:r>
              <a:rPr lang="en-GB" i="1" dirty="0" err="1" smtClean="0"/>
              <a:t>spp</a:t>
            </a:r>
            <a:endParaRPr lang="en-GB" i="1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MDR-TB</a:t>
            </a:r>
          </a:p>
          <a:p>
            <a:endParaRPr lang="en-GB" dirty="0" smtClean="0"/>
          </a:p>
          <a:p>
            <a:pPr lvl="2">
              <a:buNone/>
            </a:pPr>
            <a:endParaRPr lang="en-GB" dirty="0" smtClean="0"/>
          </a:p>
          <a:p>
            <a:r>
              <a:rPr lang="en-GB" dirty="0" smtClean="0"/>
              <a:t>HBV</a:t>
            </a:r>
          </a:p>
          <a:p>
            <a:r>
              <a:rPr lang="en-GB" dirty="0" smtClean="0"/>
              <a:t>HCV</a:t>
            </a:r>
          </a:p>
          <a:p>
            <a:r>
              <a:rPr lang="en-GB" dirty="0" smtClean="0"/>
              <a:t>HIV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EBOLA VIRUS</a:t>
            </a:r>
          </a:p>
          <a:p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056784" cy="75150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Sources of the agents of HCAI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7239000" cy="5330992"/>
          </a:xfrm>
        </p:spPr>
        <p:txBody>
          <a:bodyPr>
            <a:normAutofit lnSpcReduction="10000"/>
          </a:bodyPr>
          <a:lstStyle/>
          <a:p>
            <a:r>
              <a:rPr lang="en-GB" b="1" u="sng" dirty="0" smtClean="0"/>
              <a:t>Human reservoirs</a:t>
            </a:r>
            <a:r>
              <a:rPr lang="en-GB" dirty="0" smtClean="0"/>
              <a:t> </a:t>
            </a:r>
          </a:p>
          <a:p>
            <a:pPr marL="682625" indent="-276225">
              <a:buNone/>
            </a:pPr>
            <a:r>
              <a:rPr lang="en-GB" dirty="0" smtClean="0"/>
              <a:t>Patients  </a:t>
            </a:r>
            <a:endParaRPr lang="en-GB" dirty="0"/>
          </a:p>
          <a:p>
            <a:pPr marL="682625" indent="-276225">
              <a:buNone/>
            </a:pPr>
            <a:r>
              <a:rPr lang="en-GB" dirty="0" smtClean="0"/>
              <a:t>Healthcare personnel  </a:t>
            </a:r>
          </a:p>
          <a:p>
            <a:pPr marL="682625" indent="-276225">
              <a:buNone/>
            </a:pPr>
            <a:r>
              <a:rPr lang="en-GB" dirty="0" smtClean="0"/>
              <a:t>Household members  </a:t>
            </a:r>
          </a:p>
          <a:p>
            <a:pPr marL="682625" indent="-276225">
              <a:buNone/>
            </a:pPr>
            <a:r>
              <a:rPr lang="en-GB" dirty="0" smtClean="0"/>
              <a:t>Other visitors </a:t>
            </a:r>
            <a:r>
              <a:rPr lang="en-GB" baseline="30000" dirty="0" smtClean="0"/>
              <a:t> </a:t>
            </a:r>
          </a:p>
          <a:p>
            <a:endParaRPr lang="en-GB" baseline="30000" dirty="0" smtClean="0"/>
          </a:p>
          <a:p>
            <a:r>
              <a:rPr lang="en-GB" b="1" u="sng" dirty="0" smtClean="0"/>
              <a:t>Clinical Status of Human Reservoirs</a:t>
            </a:r>
          </a:p>
          <a:p>
            <a:pPr marL="465138" indent="-58738">
              <a:buNone/>
            </a:pPr>
            <a:r>
              <a:rPr lang="en-GB" dirty="0" smtClean="0"/>
              <a:t>Active infection</a:t>
            </a:r>
          </a:p>
          <a:p>
            <a:pPr marL="465138" indent="-58738">
              <a:buNone/>
            </a:pPr>
            <a:r>
              <a:rPr lang="en-GB" dirty="0" smtClean="0"/>
              <a:t>Asymptomatic</a:t>
            </a:r>
            <a:endParaRPr lang="en-GB" dirty="0"/>
          </a:p>
          <a:p>
            <a:pPr marL="465138" indent="-58738">
              <a:buNone/>
            </a:pPr>
            <a:r>
              <a:rPr lang="en-GB" dirty="0" smtClean="0"/>
              <a:t>Incubation period</a:t>
            </a:r>
          </a:p>
          <a:p>
            <a:pPr marL="465138" indent="-58738">
              <a:buNone/>
            </a:pPr>
            <a:r>
              <a:rPr lang="en-GB" dirty="0" smtClean="0"/>
              <a:t>Transiently colonized </a:t>
            </a:r>
          </a:p>
          <a:p>
            <a:pPr marL="465138" indent="-58738">
              <a:buNone/>
            </a:pPr>
            <a:r>
              <a:rPr lang="en-GB" dirty="0" smtClean="0"/>
              <a:t>Chronically colonized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3"/>
          <p:cNvPicPr>
            <a:picLocks/>
          </p:cNvPicPr>
          <p:nvPr/>
        </p:nvPicPr>
        <p:blipFill>
          <a:blip r:embed="rId2" cstate="print"/>
          <a:srcRect l="34399" t="42604" r="35355" b="18639"/>
          <a:stretch>
            <a:fillRect/>
          </a:stretch>
        </p:blipFill>
        <p:spPr bwMode="auto">
          <a:xfrm>
            <a:off x="0" y="0"/>
            <a:ext cx="475297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363" y="2196306"/>
            <a:ext cx="4592637" cy="466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511624" cy="838359"/>
          </a:xfrm>
        </p:spPr>
        <p:txBody>
          <a:bodyPr>
            <a:normAutofit/>
          </a:bodyPr>
          <a:lstStyle/>
          <a:p>
            <a:r>
              <a:rPr lang="en-GB" dirty="0" smtClean="0"/>
              <a:t>the Burden of HCAI? </a:t>
            </a:r>
            <a:br>
              <a:rPr lang="en-GB" dirty="0" smtClean="0"/>
            </a:br>
            <a:r>
              <a:rPr lang="en-GB" sz="1000" dirty="0" smtClean="0"/>
              <a:t>(WHO/Patient Safety/ save lives, 2011)</a:t>
            </a:r>
            <a:endParaRPr lang="en-GB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28000" contrast="39000"/>
          </a:blip>
          <a:stretch>
            <a:fillRect/>
          </a:stretch>
        </p:blipFill>
        <p:spPr bwMode="auto">
          <a:xfrm>
            <a:off x="0" y="1500174"/>
            <a:ext cx="6215074" cy="535782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0760" y="1600200"/>
            <a:ext cx="2357454" cy="525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GB" dirty="0" smtClean="0"/>
              <a:t>Developed Countries</a:t>
            </a:r>
          </a:p>
          <a:p>
            <a:pPr lvl="1"/>
            <a:r>
              <a:rPr lang="en-GB" dirty="0" smtClean="0"/>
              <a:t>National Prevalence: 5.1%-11.6%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12/100 patients 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UTI - most frequent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9" y="124619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223592" cy="838359"/>
          </a:xfrm>
        </p:spPr>
        <p:txBody>
          <a:bodyPr>
            <a:normAutofit/>
          </a:bodyPr>
          <a:lstStyle/>
          <a:p>
            <a:r>
              <a:rPr lang="en-GB" dirty="0" smtClean="0"/>
              <a:t>the Burden of HCAI? </a:t>
            </a:r>
            <a:br>
              <a:rPr lang="en-GB" dirty="0" smtClean="0"/>
            </a:br>
            <a:r>
              <a:rPr lang="en-GB" sz="1000" dirty="0" smtClean="0"/>
              <a:t>(WHO/Patient Safety/ save lives, 2011)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28000" contrast="39000"/>
          </a:blip>
          <a:stretch>
            <a:fillRect/>
          </a:stretch>
        </p:blipFill>
        <p:spPr bwMode="auto">
          <a:xfrm>
            <a:off x="0" y="1500174"/>
            <a:ext cx="6286512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84" y="1600200"/>
            <a:ext cx="2412868" cy="52578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GB" dirty="0" smtClean="0"/>
              <a:t>Developing countries</a:t>
            </a:r>
          </a:p>
          <a:p>
            <a:pPr lvl="1"/>
            <a:r>
              <a:rPr lang="en-GB" dirty="0" smtClean="0"/>
              <a:t>Hospital-wide Prevalence: 5%-19%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20 /100 patients 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Surgical Site Infection most common</a:t>
            </a:r>
          </a:p>
          <a:p>
            <a:pPr marL="538163" lvl="2" indent="-269875"/>
            <a:r>
              <a:rPr lang="en-GB" dirty="0" smtClean="0"/>
              <a:t>(1/3 of operated patients)</a:t>
            </a:r>
          </a:p>
          <a:p>
            <a:pPr marL="538163" lvl="2" indent="-269875"/>
            <a:endParaRPr lang="en-GB" dirty="0" smtClean="0"/>
          </a:p>
          <a:p>
            <a:pPr marL="538163" lvl="2" indent="-269875"/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9" y="124619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11669"/>
          <a:stretch/>
        </p:blipFill>
        <p:spPr bwMode="auto">
          <a:xfrm>
            <a:off x="1763688" y="548680"/>
            <a:ext cx="752322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-27384"/>
            <a:ext cx="7242048" cy="57606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Burden of HCAI? </a:t>
            </a:r>
            <a:r>
              <a:rPr lang="en-GB" sz="1000" dirty="0" smtClean="0"/>
              <a:t>(WHO/Patient Safety/ save lives, 2011)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20688"/>
            <a:ext cx="2339752" cy="612068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GB" u="sng" dirty="0" smtClean="0">
                <a:solidFill>
                  <a:srgbClr val="FF0000"/>
                </a:solidFill>
              </a:rPr>
              <a:t>More Studied HCAI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CLA-BSI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VAP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CR-UTI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Adult &amp; Neonatal ICU Associated Infections</a:t>
            </a:r>
          </a:p>
          <a:p>
            <a:pPr marL="761238" lvl="1" indent="-514350">
              <a:buNone/>
            </a:pPr>
            <a:r>
              <a:rPr lang="en-GB" dirty="0" smtClean="0"/>
              <a:t>	Higher rates in ICU (Adult &amp; Neonatal)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143240" y="1600200"/>
            <a:ext cx="6000760" cy="5257800"/>
          </a:xfrm>
        </p:spPr>
        <p:txBody>
          <a:bodyPr>
            <a:normAutofit fontScale="92500"/>
          </a:bodyPr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07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41588"/>
            <a:ext cx="7906072" cy="739140"/>
          </a:xfrm>
        </p:spPr>
        <p:txBody>
          <a:bodyPr>
            <a:normAutofit/>
          </a:bodyPr>
          <a:lstStyle/>
          <a:p>
            <a:r>
              <a:rPr lang="en-GB" dirty="0" smtClean="0"/>
              <a:t>the impact of HCAI? </a:t>
            </a:r>
            <a:r>
              <a:rPr lang="en-GB" sz="1000" dirty="0" smtClean="0"/>
              <a:t>(WHO/Patient Safety/ save lives, 2011)</a:t>
            </a:r>
            <a:endParaRPr lang="en-GB" sz="1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7239000" cy="54102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/>
              <a:t>Prolonged hospital stay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Long term disability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Increased resistance of microorganisms to antimicrobials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Massive additional financial burden for health system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High cost for patients &amp; their family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Unnecessary deaths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432" y="310580"/>
            <a:ext cx="7239000" cy="67014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Hospital acquired infections?</a:t>
            </a:r>
            <a:br>
              <a:rPr lang="en-GB" dirty="0" smtClean="0"/>
            </a:br>
            <a:r>
              <a:rPr lang="en-GB" sz="2200" dirty="0" smtClean="0"/>
              <a:t>( </a:t>
            </a:r>
            <a:r>
              <a:rPr lang="en-GB" sz="2200" dirty="0">
                <a:hlinkClick r:id="rId3"/>
              </a:rPr>
              <a:t>www.who.int/gpsc/country_work/burden</a:t>
            </a:r>
            <a:r>
              <a:rPr lang="en-GB" sz="2200" dirty="0"/>
              <a:t>, 2011)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110" y="1428736"/>
            <a:ext cx="8407361" cy="5429264"/>
          </a:xfrm>
        </p:spPr>
        <p:txBody>
          <a:bodyPr>
            <a:normAutofit lnSpcReduction="10000"/>
          </a:bodyPr>
          <a:lstStyle/>
          <a:p>
            <a:pPr marL="290512" lvl="2" indent="0">
              <a:buNone/>
            </a:pPr>
            <a:r>
              <a:rPr lang="en-GB" sz="3200" b="1" u="sng" dirty="0" smtClean="0">
                <a:solidFill>
                  <a:srgbClr val="FF0000"/>
                </a:solidFill>
              </a:rPr>
              <a:t>INFECTIONS</a:t>
            </a:r>
          </a:p>
          <a:p>
            <a:pPr marL="406400" lvl="2" indent="-115888"/>
            <a:r>
              <a:rPr lang="en-GB" sz="3200" dirty="0" smtClean="0"/>
              <a:t>Originating in an hospital/health-care facility</a:t>
            </a:r>
          </a:p>
          <a:p>
            <a:pPr marL="406400" lvl="2" indent="-115888"/>
            <a:endParaRPr lang="en-GB" sz="3200" dirty="0" smtClean="0"/>
          </a:p>
          <a:p>
            <a:pPr marL="406400" lvl="2" indent="-115888"/>
            <a:r>
              <a:rPr lang="en-GB" sz="3200" dirty="0" smtClean="0"/>
              <a:t>Consequent upon contact with healthcare</a:t>
            </a:r>
          </a:p>
          <a:p>
            <a:pPr marL="406400" lvl="2" indent="-115888"/>
            <a:endParaRPr lang="en-GB" sz="3200" dirty="0" smtClean="0"/>
          </a:p>
          <a:p>
            <a:pPr marL="406400" lvl="2" indent="-115888"/>
            <a:r>
              <a:rPr lang="en-GB" sz="3200" dirty="0" smtClean="0"/>
              <a:t>Not present or incubating at the time of contact (admission!)</a:t>
            </a:r>
          </a:p>
          <a:p>
            <a:pPr marL="406400" lvl="2" indent="-115888"/>
            <a:endParaRPr lang="en-GB" sz="3200" dirty="0" smtClean="0"/>
          </a:p>
          <a:p>
            <a:pPr marL="406400" lvl="2" indent="-115888"/>
            <a:r>
              <a:rPr lang="en-GB" sz="3200" dirty="0" smtClean="0"/>
              <a:t>May be manifesting after contact (discharge!)</a:t>
            </a:r>
          </a:p>
          <a:p>
            <a:pPr lvl="2"/>
            <a:endParaRPr lang="en-GB" dirty="0" smtClean="0"/>
          </a:p>
          <a:p>
            <a:endParaRPr lang="en-GB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064896" cy="770344"/>
          </a:xfrm>
        </p:spPr>
        <p:txBody>
          <a:bodyPr>
            <a:normAutofit/>
          </a:bodyPr>
          <a:lstStyle/>
          <a:p>
            <a:r>
              <a:rPr lang="en-GB" dirty="0" smtClean="0"/>
              <a:t>the impact of HCAI? </a:t>
            </a:r>
            <a:r>
              <a:rPr lang="en-GB" sz="1000" dirty="0" smtClean="0"/>
              <a:t>(WHO/Patient Safety/ save lives, 2011)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7239000" cy="5330992"/>
          </a:xfrm>
        </p:spPr>
        <p:txBody>
          <a:bodyPr>
            <a:normAutofit/>
          </a:bodyPr>
          <a:lstStyle/>
          <a:p>
            <a:r>
              <a:rPr lang="en-GB" dirty="0" smtClean="0"/>
              <a:t>Europe</a:t>
            </a:r>
          </a:p>
          <a:p>
            <a:pPr lvl="1"/>
            <a:r>
              <a:rPr lang="en-GB" dirty="0" smtClean="0"/>
              <a:t>16 x 10</a:t>
            </a:r>
            <a:r>
              <a:rPr lang="en-GB" baseline="30000" dirty="0" smtClean="0"/>
              <a:t>6</a:t>
            </a:r>
            <a:r>
              <a:rPr lang="en-GB" dirty="0" smtClean="0"/>
              <a:t> extra days of hospital stay</a:t>
            </a:r>
          </a:p>
          <a:p>
            <a:pPr lvl="1"/>
            <a:r>
              <a:rPr lang="en-GB" dirty="0" smtClean="0"/>
              <a:t>37 000 deaths</a:t>
            </a:r>
          </a:p>
          <a:p>
            <a:pPr lvl="1"/>
            <a:r>
              <a:rPr lang="en-GB" dirty="0" smtClean="0"/>
              <a:t>7 billion pounds </a:t>
            </a:r>
          </a:p>
          <a:p>
            <a:endParaRPr lang="en-GB" dirty="0" smtClean="0"/>
          </a:p>
          <a:p>
            <a:r>
              <a:rPr lang="en-GB" dirty="0" smtClean="0"/>
              <a:t>United State</a:t>
            </a:r>
          </a:p>
          <a:p>
            <a:pPr lvl="1"/>
            <a:r>
              <a:rPr lang="en-GB" dirty="0" smtClean="0"/>
              <a:t>99 000 deaths</a:t>
            </a:r>
          </a:p>
          <a:p>
            <a:pPr lvl="1"/>
            <a:r>
              <a:rPr lang="en-GB" dirty="0" smtClean="0"/>
              <a:t>6.5 billion dollars</a:t>
            </a:r>
          </a:p>
          <a:p>
            <a:endParaRPr lang="en-GB" dirty="0" smtClean="0"/>
          </a:p>
          <a:p>
            <a:r>
              <a:rPr lang="en-GB" dirty="0" smtClean="0"/>
              <a:t>Developing Countries</a:t>
            </a:r>
          </a:p>
          <a:p>
            <a:pPr lvl="1"/>
            <a:r>
              <a:rPr lang="en-GB" dirty="0" smtClean="0"/>
              <a:t>?</a:t>
            </a:r>
          </a:p>
          <a:p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2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145016" cy="91436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Risk Factors for </a:t>
            </a:r>
            <a:r>
              <a:rPr lang="en-GB" dirty="0" err="1" smtClean="0"/>
              <a:t>hcai</a:t>
            </a:r>
            <a:r>
              <a:rPr lang="en-GB" dirty="0"/>
              <a:t> </a:t>
            </a:r>
            <a:r>
              <a:rPr lang="en-GB" sz="2000" dirty="0"/>
              <a:t>(http://</a:t>
            </a:r>
            <a:r>
              <a:rPr lang="en-GB" sz="2000" dirty="0" smtClean="0"/>
              <a:t>www.who.int/gpsc/country_work/gpsc_ccisc_fact_sheet_en.pdf)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Prolonged and inappropriate use of invasive devices and antibiotics;</a:t>
            </a:r>
          </a:p>
          <a:p>
            <a:endParaRPr lang="en-GB" dirty="0" smtClean="0"/>
          </a:p>
          <a:p>
            <a:r>
              <a:rPr lang="en-GB" dirty="0" smtClean="0"/>
              <a:t>High-risk and sophisticated procedures;</a:t>
            </a:r>
          </a:p>
          <a:p>
            <a:endParaRPr lang="en-GB" dirty="0" smtClean="0"/>
          </a:p>
          <a:p>
            <a:r>
              <a:rPr lang="en-GB" dirty="0" err="1" smtClean="0"/>
              <a:t>Immuno</a:t>
            </a:r>
            <a:r>
              <a:rPr lang="en-GB" dirty="0" smtClean="0"/>
              <a:t>-suppression and other severe underlying patient conditions;</a:t>
            </a:r>
          </a:p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Insufficient application of standard and isolation precautions</a:t>
            </a:r>
          </a:p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Inadequate environmental hygienic conditions and waste disposal;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09416"/>
            <a:ext cx="7156648" cy="524858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Poor infrastructure;</a:t>
            </a:r>
          </a:p>
          <a:p>
            <a:r>
              <a:rPr lang="en-GB" dirty="0" smtClean="0"/>
              <a:t>Insufficient </a:t>
            </a:r>
            <a:r>
              <a:rPr lang="en-GB" dirty="0"/>
              <a:t>equipment;</a:t>
            </a:r>
          </a:p>
          <a:p>
            <a:r>
              <a:rPr lang="en-GB" dirty="0"/>
              <a:t>Understaffing;</a:t>
            </a:r>
          </a:p>
          <a:p>
            <a:r>
              <a:rPr lang="en-GB" dirty="0"/>
              <a:t>Overcrowding;</a:t>
            </a:r>
          </a:p>
          <a:p>
            <a:r>
              <a:rPr lang="en-GB" dirty="0">
                <a:solidFill>
                  <a:srgbClr val="FF0000"/>
                </a:solidFill>
              </a:rPr>
              <a:t>Poor knowledge and application of basic infection control measures;</a:t>
            </a:r>
          </a:p>
          <a:p>
            <a:r>
              <a:rPr lang="en-GB" dirty="0">
                <a:solidFill>
                  <a:srgbClr val="FF0000"/>
                </a:solidFill>
              </a:rPr>
              <a:t>Lack of procedure;</a:t>
            </a:r>
          </a:p>
          <a:p>
            <a:r>
              <a:rPr lang="en-GB" dirty="0"/>
              <a:t>Lack of knowledge of injection and blood transfusion safety;</a:t>
            </a:r>
          </a:p>
          <a:p>
            <a:r>
              <a:rPr lang="en-GB" dirty="0"/>
              <a:t>Absence of local and national guidelines and policies.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7504" y="260648"/>
            <a:ext cx="9145016" cy="914360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smtClean="0"/>
              <a:t>Risk Factors for hcai </a:t>
            </a:r>
            <a:r>
              <a:rPr lang="en-GB" sz="2000" smtClean="0"/>
              <a:t>(http://www.who.int/gpsc/country_work/gpsc_ccisc_fact_sheet_en.pdf)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085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28600" y="304800"/>
            <a:ext cx="9144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CONTROL: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Break </a:t>
            </a: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Chain of </a:t>
            </a:r>
            <a:r>
              <a:rPr 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Infection!</a:t>
            </a:r>
            <a:r>
              <a:rPr lang="en-U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2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062163"/>
            <a:ext cx="5638800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400" y="320040"/>
            <a:ext cx="72390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HCAI Control?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All activities within any</a:t>
            </a:r>
            <a:r>
              <a:rPr lang="en-GB" i="1" dirty="0" smtClean="0"/>
              <a:t> hospital</a:t>
            </a:r>
            <a:r>
              <a:rPr lang="en-GB" dirty="0" smtClean="0"/>
              <a:t> setting to ensure that:</a:t>
            </a:r>
          </a:p>
          <a:p>
            <a:endParaRPr lang="en-GB" dirty="0" smtClean="0"/>
          </a:p>
          <a:p>
            <a:pPr marL="1089025" indent="0">
              <a:buNone/>
            </a:pPr>
            <a:r>
              <a:rPr lang="en-GB" dirty="0" smtClean="0"/>
              <a:t>1. </a:t>
            </a:r>
            <a:r>
              <a:rPr lang="en-GB" b="1" u="sng" dirty="0" smtClean="0"/>
              <a:t>The  </a:t>
            </a:r>
            <a:r>
              <a:rPr lang="en-GB" b="1" u="sng" dirty="0"/>
              <a:t>infected</a:t>
            </a:r>
          </a:p>
          <a:p>
            <a:pPr marL="1379538" lvl="2" indent="-290513"/>
            <a:r>
              <a:rPr lang="en-GB" dirty="0"/>
              <a:t> do not transmit their pathogen</a:t>
            </a:r>
          </a:p>
          <a:p>
            <a:pPr marL="1379538" lvl="2" indent="-290513"/>
            <a:r>
              <a:rPr lang="en-GB" dirty="0"/>
              <a:t>do not acquire new pathogen</a:t>
            </a:r>
          </a:p>
          <a:p>
            <a:pPr marL="1379538" indent="-290513"/>
            <a:endParaRPr lang="en-GB" dirty="0" smtClean="0"/>
          </a:p>
          <a:p>
            <a:pPr marL="1089025" indent="0">
              <a:buNone/>
            </a:pPr>
            <a:r>
              <a:rPr lang="en-GB" dirty="0" smtClean="0"/>
              <a:t>2. </a:t>
            </a:r>
            <a:r>
              <a:rPr lang="en-GB" b="1" u="sng" dirty="0" smtClean="0"/>
              <a:t>Carriers of Potential Pathogen</a:t>
            </a:r>
            <a:endParaRPr lang="en-GB" b="1" u="sng" dirty="0"/>
          </a:p>
          <a:p>
            <a:pPr marL="1379538" lvl="2" indent="-290513"/>
            <a:r>
              <a:rPr lang="en-GB" dirty="0"/>
              <a:t> do not transmit their pathogen</a:t>
            </a:r>
          </a:p>
          <a:p>
            <a:pPr marL="1379538" lvl="2" indent="-290513"/>
            <a:r>
              <a:rPr lang="en-GB" dirty="0"/>
              <a:t>do not acquire new pathogen</a:t>
            </a:r>
          </a:p>
          <a:p>
            <a:pPr marL="1379538" indent="-290513"/>
            <a:endParaRPr lang="en-GB" dirty="0"/>
          </a:p>
          <a:p>
            <a:pPr marL="1089025" indent="0">
              <a:buNone/>
            </a:pPr>
            <a:r>
              <a:rPr lang="en-GB" dirty="0" smtClean="0"/>
              <a:t>3. </a:t>
            </a:r>
            <a:r>
              <a:rPr lang="en-GB" b="1" u="sng" dirty="0" smtClean="0"/>
              <a:t>Uninfected/None-carriers</a:t>
            </a:r>
            <a:r>
              <a:rPr lang="en-GB" dirty="0" smtClean="0"/>
              <a:t> </a:t>
            </a:r>
            <a:endParaRPr lang="en-GB" dirty="0"/>
          </a:p>
          <a:p>
            <a:pPr marL="1379538" lvl="2" indent="-290513"/>
            <a:r>
              <a:rPr lang="en-GB" dirty="0"/>
              <a:t>do not acquire any pathogen</a:t>
            </a:r>
          </a:p>
          <a:p>
            <a:endParaRPr lang="en-GB" dirty="0"/>
          </a:p>
          <a:p>
            <a:endParaRPr lang="en-GB" dirty="0" smtClean="0"/>
          </a:p>
          <a:p>
            <a:pPr lvl="2"/>
            <a:endParaRPr lang="en-GB" dirty="0" smtClean="0"/>
          </a:p>
          <a:p>
            <a:pPr lvl="2"/>
            <a:endParaRPr lang="en-GB" dirty="0" smtClean="0"/>
          </a:p>
          <a:p>
            <a:pPr lvl="2"/>
            <a:endParaRPr lang="en-GB" dirty="0" smtClean="0"/>
          </a:p>
          <a:p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64" y="44624"/>
            <a:ext cx="7242048" cy="770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Approach to HCAI Control </a:t>
            </a:r>
            <a:br>
              <a:rPr lang="en-GB" dirty="0" smtClean="0"/>
            </a:br>
            <a:r>
              <a:rPr lang="en-GB" sz="1300" dirty="0" smtClean="0"/>
              <a:t>(WHO </a:t>
            </a:r>
            <a:r>
              <a:rPr lang="es-ES" sz="1300" dirty="0" smtClean="0"/>
              <a:t>SEARO Regional </a:t>
            </a:r>
            <a:r>
              <a:rPr lang="es-ES" sz="1300" dirty="0" err="1" smtClean="0"/>
              <a:t>Publication</a:t>
            </a:r>
            <a:r>
              <a:rPr lang="es-ES" sz="1300" dirty="0" smtClean="0"/>
              <a:t> No. 41, 2011)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4186808" cy="5915798"/>
          </a:xfrm>
        </p:spPr>
        <p:txBody>
          <a:bodyPr>
            <a:normAutofit fontScale="55000" lnSpcReduction="20000"/>
          </a:bodyPr>
          <a:lstStyle/>
          <a:p>
            <a:r>
              <a:rPr lang="en-GB" sz="3600" dirty="0" smtClean="0"/>
              <a:t>Policies &amp; Principles</a:t>
            </a:r>
          </a:p>
          <a:p>
            <a:pPr lvl="1"/>
            <a:r>
              <a:rPr lang="en-GB" sz="3300" dirty="0" smtClean="0"/>
              <a:t>Infection control policy statement (Procedural)</a:t>
            </a:r>
          </a:p>
          <a:p>
            <a:pPr lvl="1"/>
            <a:r>
              <a:rPr lang="en-GB" sz="3300" dirty="0" smtClean="0"/>
              <a:t>Infection control manual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r>
              <a:rPr lang="en-GB" sz="4200" dirty="0" smtClean="0"/>
              <a:t>Structural Organization (Infection Control Unit)</a:t>
            </a:r>
          </a:p>
          <a:p>
            <a:pPr lvl="1"/>
            <a:r>
              <a:rPr lang="en-GB" sz="3400" dirty="0" smtClean="0"/>
              <a:t>Chief Executive</a:t>
            </a:r>
          </a:p>
          <a:p>
            <a:pPr lvl="2"/>
            <a:r>
              <a:rPr lang="en-GB" sz="2900" dirty="0" smtClean="0"/>
              <a:t>Establish an infection control committee</a:t>
            </a:r>
          </a:p>
          <a:p>
            <a:pPr lvl="2"/>
            <a:r>
              <a:rPr lang="en-GB" sz="2900" dirty="0" smtClean="0"/>
              <a:t>Provide adequate resources</a:t>
            </a:r>
          </a:p>
          <a:p>
            <a:pPr lvl="1"/>
            <a:r>
              <a:rPr lang="en-GB" sz="3400" dirty="0" smtClean="0"/>
              <a:t>Infection control committee</a:t>
            </a:r>
          </a:p>
          <a:p>
            <a:pPr lvl="1"/>
            <a:r>
              <a:rPr lang="en-GB" sz="3400" dirty="0" smtClean="0"/>
              <a:t>Infection control Team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r>
              <a:rPr lang="en-GB" sz="3600" dirty="0" smtClean="0"/>
              <a:t>Affiliates</a:t>
            </a:r>
          </a:p>
          <a:p>
            <a:pPr lvl="1"/>
            <a:r>
              <a:rPr lang="en-GB" sz="3300" dirty="0" smtClean="0"/>
              <a:t>Microbiology (Lab), Nursing Dept, Epidemiologist, Works Dept (</a:t>
            </a:r>
            <a:r>
              <a:rPr lang="en-GB" sz="3300" dirty="0" err="1" smtClean="0"/>
              <a:t>Engr</a:t>
            </a:r>
            <a:r>
              <a:rPr lang="en-GB" sz="3300" dirty="0" smtClean="0"/>
              <a:t>), Computer Unit, Infectious Diseases Physicians </a:t>
            </a:r>
            <a:r>
              <a:rPr lang="en-GB" sz="3300" dirty="0" err="1" smtClean="0"/>
              <a:t>etc</a:t>
            </a:r>
            <a:endParaRPr lang="en-GB" sz="33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939992" y="692696"/>
            <a:ext cx="3520440" cy="613182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en-GB" dirty="0" smtClean="0">
                <a:solidFill>
                  <a:srgbClr val="002060"/>
                </a:solidFill>
                <a:latin typeface="Algerian" pitchFamily="82" charset="0"/>
              </a:rPr>
              <a:t>Infection control Unit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buNone/>
            </a:pPr>
            <a:r>
              <a:rPr lang="en-GB" dirty="0" smtClean="0"/>
              <a:t>(</a:t>
            </a:r>
            <a:r>
              <a:rPr lang="en-GB" dirty="0" smtClean="0">
                <a:solidFill>
                  <a:srgbClr val="FF0000"/>
                </a:solidFill>
              </a:rPr>
              <a:t>HEAD-</a:t>
            </a:r>
            <a:r>
              <a:rPr lang="en-GB" dirty="0" smtClean="0"/>
              <a:t>Chief Executive)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>
              <a:solidFill>
                <a:srgbClr val="002060"/>
              </a:solidFill>
              <a:latin typeface="Algerian" pitchFamily="82" charset="0"/>
            </a:endParaRPr>
          </a:p>
          <a:p>
            <a:pPr algn="ctr">
              <a:buNone/>
            </a:pPr>
            <a:endParaRPr lang="en-GB" dirty="0">
              <a:solidFill>
                <a:srgbClr val="002060"/>
              </a:solidFill>
              <a:latin typeface="Algerian" pitchFamily="82" charset="0"/>
            </a:endParaRPr>
          </a:p>
          <a:p>
            <a:pPr algn="ctr">
              <a:buNone/>
            </a:pPr>
            <a:r>
              <a:rPr lang="en-GB" dirty="0" smtClean="0">
                <a:solidFill>
                  <a:srgbClr val="002060"/>
                </a:solidFill>
                <a:latin typeface="Algerian" pitchFamily="82" charset="0"/>
              </a:rPr>
              <a:t>Infection Control Committee</a:t>
            </a:r>
          </a:p>
          <a:p>
            <a:pPr algn="ctr">
              <a:buNone/>
            </a:pPr>
            <a:r>
              <a:rPr lang="en-GB" dirty="0" smtClean="0"/>
              <a:t>(</a:t>
            </a:r>
            <a:r>
              <a:rPr lang="en-GB" dirty="0" smtClean="0">
                <a:solidFill>
                  <a:srgbClr val="FF0000"/>
                </a:solidFill>
              </a:rPr>
              <a:t>HEAD-</a:t>
            </a:r>
            <a:r>
              <a:rPr lang="en-GB" dirty="0" smtClean="0"/>
              <a:t>Infectious </a:t>
            </a:r>
            <a:r>
              <a:rPr lang="en-GB" dirty="0" err="1" smtClean="0"/>
              <a:t>Dxs</a:t>
            </a:r>
            <a:r>
              <a:rPr lang="en-GB" dirty="0" smtClean="0"/>
              <a:t> Physician)</a:t>
            </a:r>
          </a:p>
          <a:p>
            <a:pPr algn="ctr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>
              <a:solidFill>
                <a:srgbClr val="002060"/>
              </a:solidFill>
              <a:latin typeface="Algerian" pitchFamily="82" charset="0"/>
            </a:endParaRPr>
          </a:p>
          <a:p>
            <a:pPr algn="ctr">
              <a:buNone/>
            </a:pPr>
            <a:endParaRPr lang="en-GB" dirty="0" smtClean="0">
              <a:solidFill>
                <a:srgbClr val="002060"/>
              </a:solidFill>
              <a:latin typeface="Algerian" pitchFamily="82" charset="0"/>
            </a:endParaRPr>
          </a:p>
          <a:p>
            <a:pPr algn="ctr">
              <a:buNone/>
            </a:pPr>
            <a:endParaRPr lang="en-GB" dirty="0">
              <a:solidFill>
                <a:srgbClr val="002060"/>
              </a:solidFill>
              <a:latin typeface="Algerian" pitchFamily="82" charset="0"/>
            </a:endParaRPr>
          </a:p>
          <a:p>
            <a:pPr algn="ctr">
              <a:buNone/>
            </a:pPr>
            <a:r>
              <a:rPr lang="en-GB" dirty="0" smtClean="0">
                <a:solidFill>
                  <a:srgbClr val="002060"/>
                </a:solidFill>
                <a:latin typeface="Algerian" pitchFamily="82" charset="0"/>
              </a:rPr>
              <a:t>Infection Control Team</a:t>
            </a:r>
          </a:p>
          <a:p>
            <a:pPr algn="ctr">
              <a:buNone/>
            </a:pPr>
            <a:r>
              <a:rPr lang="en-GB" dirty="0" smtClean="0"/>
              <a:t>(</a:t>
            </a:r>
            <a:r>
              <a:rPr lang="en-GB" dirty="0" smtClean="0">
                <a:solidFill>
                  <a:srgbClr val="FF0000"/>
                </a:solidFill>
              </a:rPr>
              <a:t>HEAD-</a:t>
            </a:r>
            <a:r>
              <a:rPr lang="en-GB" dirty="0" smtClean="0"/>
              <a:t>Nurse)</a:t>
            </a:r>
            <a:endParaRPr lang="en-GB" dirty="0"/>
          </a:p>
        </p:txBody>
      </p:sp>
      <p:sp>
        <p:nvSpPr>
          <p:cNvPr id="7" name="Down Arrow 6"/>
          <p:cNvSpPr/>
          <p:nvPr/>
        </p:nvSpPr>
        <p:spPr>
          <a:xfrm>
            <a:off x="6391624" y="1268760"/>
            <a:ext cx="484632" cy="1584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6391624" y="3645024"/>
            <a:ext cx="484632" cy="1944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14258" cy="92233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Five pillars of infection </a:t>
            </a:r>
            <a:r>
              <a:rPr lang="en-GB" dirty="0"/>
              <a:t>control </a:t>
            </a:r>
            <a:r>
              <a:rPr lang="en-GB" sz="1800" dirty="0" smtClean="0"/>
              <a:t>(http://assets.cambridge.org/97805216/87010/excerpt/9780521687010_excerpt.pdf)</a:t>
            </a:r>
            <a:endParaRPr lang="en-GB" dirty="0" smtClean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34895" t="38166" r="33268" b="17456"/>
          <a:stretch>
            <a:fillRect/>
          </a:stretch>
        </p:blipFill>
        <p:spPr>
          <a:xfrm>
            <a:off x="683568" y="1124744"/>
            <a:ext cx="7632848" cy="5733256"/>
          </a:xfrm>
          <a:solidFill>
            <a:schemeClr val="accent4">
              <a:lumMod val="75000"/>
            </a:schemeClr>
          </a:solidFill>
          <a:ln>
            <a:solidFill>
              <a:schemeClr val="accent2"/>
            </a:solidFill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63" y="188640"/>
            <a:ext cx="8014529" cy="78296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Practical HCAI Control measures</a:t>
            </a:r>
            <a:br>
              <a:rPr lang="en-GB" dirty="0" smtClean="0"/>
            </a:br>
            <a:r>
              <a:rPr lang="en-GB" sz="1300" dirty="0" smtClean="0"/>
              <a:t>(WHO </a:t>
            </a:r>
            <a:r>
              <a:rPr lang="es-ES" sz="1300" dirty="0" smtClean="0"/>
              <a:t>SEARO Regional </a:t>
            </a:r>
            <a:r>
              <a:rPr lang="es-ES" sz="1300" dirty="0" err="1" smtClean="0"/>
              <a:t>Publication</a:t>
            </a:r>
            <a:r>
              <a:rPr lang="es-ES" sz="1300" dirty="0" smtClean="0"/>
              <a:t> No. 41, 2011)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1520"/>
            <a:ext cx="8229600" cy="5257800"/>
          </a:xfrm>
        </p:spPr>
        <p:txBody>
          <a:bodyPr>
            <a:normAutofit/>
          </a:bodyPr>
          <a:lstStyle/>
          <a:p>
            <a:r>
              <a:rPr lang="en-GB" dirty="0" smtClean="0"/>
              <a:t>Basic Measures for Infection Control </a:t>
            </a:r>
          </a:p>
          <a:p>
            <a:pPr marL="1146175" indent="-57150">
              <a:buNone/>
            </a:pPr>
            <a:r>
              <a:rPr lang="en-GB" dirty="0" smtClean="0"/>
              <a:t>Standard precautions</a:t>
            </a:r>
          </a:p>
          <a:p>
            <a:pPr marL="1146175" indent="-57150">
              <a:buNone/>
            </a:pPr>
            <a:r>
              <a:rPr lang="en-GB" dirty="0" smtClean="0"/>
              <a:t>Additional precautions (airborne, droplet and contact) </a:t>
            </a:r>
          </a:p>
          <a:p>
            <a:endParaRPr lang="en-GB" dirty="0" smtClean="0"/>
          </a:p>
          <a:p>
            <a:r>
              <a:rPr lang="en-GB" dirty="0" smtClean="0"/>
              <a:t>Education and Training of Health Care Workers</a:t>
            </a:r>
          </a:p>
          <a:p>
            <a:endParaRPr lang="en-GB" dirty="0" smtClean="0"/>
          </a:p>
          <a:p>
            <a:r>
              <a:rPr lang="en-GB" dirty="0" smtClean="0"/>
              <a:t>Protection of Health Care Workers, e.g. Immunization</a:t>
            </a:r>
          </a:p>
          <a:p>
            <a:endParaRPr lang="en-GB" dirty="0" smtClean="0"/>
          </a:p>
          <a:p>
            <a:r>
              <a:rPr lang="en-GB" dirty="0" smtClean="0"/>
              <a:t>Identification of Hazards &amp; Minimizing Risks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260648"/>
            <a:ext cx="8230553" cy="770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Practical HCAI Control measures </a:t>
            </a:r>
            <a:br>
              <a:rPr lang="en-GB" dirty="0" smtClean="0"/>
            </a:br>
            <a:r>
              <a:rPr lang="en-GB" sz="1300" dirty="0" smtClean="0"/>
              <a:t>(WHO </a:t>
            </a:r>
            <a:r>
              <a:rPr lang="es-ES" sz="1300" dirty="0" smtClean="0"/>
              <a:t>SEARO Regional </a:t>
            </a:r>
            <a:r>
              <a:rPr lang="es-ES" sz="1300" dirty="0" err="1" smtClean="0"/>
              <a:t>Publication</a:t>
            </a:r>
            <a:r>
              <a:rPr lang="es-ES" sz="1300" dirty="0" smtClean="0"/>
              <a:t> No. 41, 2011)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Routine Practices Essential to Infection Control </a:t>
            </a:r>
          </a:p>
          <a:p>
            <a:pPr lvl="1"/>
            <a:r>
              <a:rPr lang="en-GB" dirty="0" smtClean="0"/>
              <a:t>aseptic techniques</a:t>
            </a:r>
          </a:p>
          <a:p>
            <a:pPr lvl="1"/>
            <a:r>
              <a:rPr lang="en-GB" dirty="0" smtClean="0"/>
              <a:t>use of single use devices</a:t>
            </a:r>
          </a:p>
          <a:p>
            <a:pPr lvl="1"/>
            <a:r>
              <a:rPr lang="en-GB" dirty="0" smtClean="0"/>
              <a:t>reprocessing of instruments and equipment</a:t>
            </a:r>
          </a:p>
          <a:p>
            <a:pPr lvl="1"/>
            <a:r>
              <a:rPr lang="en-GB" dirty="0" smtClean="0"/>
              <a:t>Policy on antibiotic usage</a:t>
            </a:r>
          </a:p>
          <a:p>
            <a:pPr lvl="1"/>
            <a:r>
              <a:rPr lang="en-GB" dirty="0" smtClean="0"/>
              <a:t>management of blood/body fluid exposure </a:t>
            </a:r>
          </a:p>
          <a:p>
            <a:pPr lvl="1"/>
            <a:r>
              <a:rPr lang="en-GB" dirty="0" smtClean="0"/>
              <a:t>handling and use of blood and blood products</a:t>
            </a:r>
          </a:p>
          <a:p>
            <a:pPr lvl="1"/>
            <a:r>
              <a:rPr lang="en-GB" dirty="0" smtClean="0"/>
              <a:t>management of medical waste</a:t>
            </a:r>
          </a:p>
          <a:p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332656"/>
            <a:ext cx="8158545" cy="770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Practical HCAI Control measures </a:t>
            </a:r>
            <a:br>
              <a:rPr lang="en-GB" dirty="0" smtClean="0"/>
            </a:br>
            <a:r>
              <a:rPr lang="en-GB" sz="1300" dirty="0" smtClean="0"/>
              <a:t>(WHO </a:t>
            </a:r>
            <a:r>
              <a:rPr lang="es-ES" sz="1300" dirty="0" smtClean="0"/>
              <a:t>SEARO Regional </a:t>
            </a:r>
            <a:r>
              <a:rPr lang="es-ES" sz="1300" dirty="0" err="1" smtClean="0"/>
              <a:t>Publication</a:t>
            </a:r>
            <a:r>
              <a:rPr lang="es-ES" sz="1300" dirty="0" smtClean="0"/>
              <a:t> No. 41, 2011)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Effective work practices and procedures</a:t>
            </a:r>
          </a:p>
          <a:p>
            <a:pPr lvl="1"/>
            <a:r>
              <a:rPr lang="en-GB" dirty="0" smtClean="0"/>
              <a:t>Environmental management practices </a:t>
            </a:r>
          </a:p>
          <a:p>
            <a:pPr lvl="2">
              <a:buNone/>
            </a:pPr>
            <a:r>
              <a:rPr lang="en-GB" dirty="0" smtClean="0"/>
              <a:t>(management of hospital/clinical waste)</a:t>
            </a:r>
          </a:p>
          <a:p>
            <a:pPr lvl="1"/>
            <a:r>
              <a:rPr lang="en-GB" dirty="0" smtClean="0"/>
              <a:t>support services (e.g., food, linen)</a:t>
            </a:r>
          </a:p>
          <a:p>
            <a:pPr lvl="1"/>
            <a:r>
              <a:rPr lang="en-GB" dirty="0" smtClean="0"/>
              <a:t>use of therapeutic devices</a:t>
            </a:r>
          </a:p>
          <a:p>
            <a:r>
              <a:rPr lang="en-GB" dirty="0" smtClean="0"/>
              <a:t>Surveillance</a:t>
            </a:r>
          </a:p>
          <a:p>
            <a:r>
              <a:rPr lang="en-GB" dirty="0" smtClean="0"/>
              <a:t>Incidence monitoring</a:t>
            </a:r>
          </a:p>
          <a:p>
            <a:r>
              <a:rPr lang="en-GB" dirty="0" smtClean="0"/>
              <a:t>Outbreak investigation</a:t>
            </a:r>
          </a:p>
          <a:p>
            <a:r>
              <a:rPr lang="en-GB" dirty="0" smtClean="0"/>
              <a:t>Infection control in specific situations</a:t>
            </a:r>
          </a:p>
          <a:p>
            <a:r>
              <a:rPr lang="en-GB" dirty="0" smtClean="0"/>
              <a:t>Research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Hospital acquired infections?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9416"/>
            <a:ext cx="8892480" cy="5248584"/>
          </a:xfrm>
        </p:spPr>
        <p:txBody>
          <a:bodyPr>
            <a:normAutofit lnSpcReduction="10000"/>
          </a:bodyPr>
          <a:lstStyle/>
          <a:p>
            <a:r>
              <a:rPr lang="en-GB" sz="3200" b="1" u="sng" dirty="0" smtClean="0">
                <a:solidFill>
                  <a:srgbClr val="FF0000"/>
                </a:solidFill>
              </a:rPr>
              <a:t>CLASSIFICATION</a:t>
            </a:r>
          </a:p>
          <a:p>
            <a:pPr marL="812800" indent="0">
              <a:buNone/>
            </a:pPr>
            <a:r>
              <a:rPr lang="en-GB" sz="2800" dirty="0" smtClean="0"/>
              <a:t>1. Occupational </a:t>
            </a:r>
            <a:r>
              <a:rPr lang="en-GB" sz="2800" dirty="0"/>
              <a:t>or Non-occupational</a:t>
            </a:r>
          </a:p>
          <a:p>
            <a:pPr marL="530352" lvl="2" indent="0">
              <a:buNone/>
            </a:pPr>
            <a:r>
              <a:rPr lang="en-GB" sz="1100" dirty="0"/>
              <a:t>              (www.who.int/gpsc/country_work/burden, 2011)</a:t>
            </a:r>
            <a:endParaRPr lang="en-GB" sz="2800" dirty="0"/>
          </a:p>
          <a:p>
            <a:pPr marL="1085850" lvl="2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n-GB" sz="2800" dirty="0" smtClean="0"/>
          </a:p>
          <a:p>
            <a:pPr marL="812800" lvl="2" indent="0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n-GB" sz="2800" dirty="0" smtClean="0"/>
              <a:t>2. Procedure </a:t>
            </a:r>
            <a:r>
              <a:rPr lang="en-GB" sz="2800" dirty="0"/>
              <a:t>or Non-procedure specific  </a:t>
            </a:r>
            <a:r>
              <a:rPr lang="en-GB" sz="1100" dirty="0"/>
              <a:t>www.who.int/gpsc/country_work/burden, 2011)</a:t>
            </a:r>
            <a:endParaRPr lang="en-GB" sz="2800" dirty="0"/>
          </a:p>
          <a:p>
            <a:pPr marL="1085850" lvl="2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n-GB" sz="2800" dirty="0" smtClean="0"/>
          </a:p>
          <a:p>
            <a:pPr marL="812800" lvl="2" indent="0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n-GB" sz="2800" dirty="0" smtClean="0"/>
              <a:t>3. Localised </a:t>
            </a:r>
            <a:r>
              <a:rPr lang="en-GB" sz="2800" dirty="0"/>
              <a:t>or Systemic </a:t>
            </a:r>
            <a:r>
              <a:rPr lang="en-GB" sz="1400" dirty="0"/>
              <a:t>(</a:t>
            </a:r>
            <a:r>
              <a:rPr lang="en-GB" sz="1400" dirty="0" err="1"/>
              <a:t>Monina</a:t>
            </a:r>
            <a:r>
              <a:rPr lang="en-GB" sz="1400" dirty="0"/>
              <a:t> </a:t>
            </a:r>
            <a:r>
              <a:rPr lang="en-GB" sz="1400" dirty="0" err="1"/>
              <a:t>Klevens</a:t>
            </a:r>
            <a:r>
              <a:rPr lang="en-GB" sz="1400" dirty="0"/>
              <a:t>  </a:t>
            </a:r>
            <a:r>
              <a:rPr lang="en-GB" sz="1400" i="1" dirty="0"/>
              <a:t>et in</a:t>
            </a:r>
            <a:r>
              <a:rPr lang="en-GB" sz="1400" dirty="0"/>
              <a:t> Public Health Rep., 2007)</a:t>
            </a:r>
            <a:endParaRPr lang="en-GB" sz="1000" dirty="0"/>
          </a:p>
          <a:p>
            <a:pPr marL="1085850" lvl="2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n-GB" sz="2800" dirty="0" smtClean="0"/>
          </a:p>
          <a:p>
            <a:pPr marL="812800" lvl="2" indent="0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n-GB" sz="2800" dirty="0" smtClean="0"/>
              <a:t>4. Toxigenic </a:t>
            </a:r>
            <a:r>
              <a:rPr lang="en-GB" sz="2800" dirty="0"/>
              <a:t>or Non-toxigenic </a:t>
            </a:r>
            <a:r>
              <a:rPr lang="en-GB" sz="1400" dirty="0"/>
              <a:t>(</a:t>
            </a:r>
            <a:r>
              <a:rPr lang="en-GB" sz="1400" dirty="0" err="1"/>
              <a:t>Monina</a:t>
            </a:r>
            <a:r>
              <a:rPr lang="en-GB" sz="1400" dirty="0"/>
              <a:t> </a:t>
            </a:r>
            <a:r>
              <a:rPr lang="en-GB" sz="1400" dirty="0" err="1"/>
              <a:t>Klevens</a:t>
            </a:r>
            <a:r>
              <a:rPr lang="en-GB" sz="1400" dirty="0"/>
              <a:t> </a:t>
            </a:r>
            <a:r>
              <a:rPr lang="en-GB" sz="1400" i="1" dirty="0"/>
              <a:t>et al</a:t>
            </a:r>
            <a:r>
              <a:rPr lang="en-GB" sz="1400" dirty="0"/>
              <a:t> in Public Health Rep., 2007)</a:t>
            </a:r>
          </a:p>
          <a:p>
            <a:pPr marL="1085850" lvl="2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n-GB" sz="2800" dirty="0" smtClean="0"/>
          </a:p>
          <a:p>
            <a:pPr marL="812800" lvl="2" indent="0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n-GB" sz="2800" dirty="0" smtClean="0"/>
              <a:t>5. Opportunistic </a:t>
            </a:r>
            <a:r>
              <a:rPr lang="en-GB" sz="2800" dirty="0"/>
              <a:t>or Non-opportunistic</a:t>
            </a:r>
          </a:p>
          <a:p>
            <a:pPr lvl="2"/>
            <a:endParaRPr lang="en-GB" sz="2800" dirty="0" smtClean="0"/>
          </a:p>
          <a:p>
            <a:pPr lvl="2"/>
            <a:endParaRPr lang="en-GB" sz="2800" dirty="0" smtClean="0"/>
          </a:p>
          <a:p>
            <a:pPr lvl="2"/>
            <a:endParaRPr lang="en-GB" sz="2800" dirty="0" smtClean="0"/>
          </a:p>
          <a:p>
            <a:pPr lvl="2"/>
            <a:endParaRPr lang="en-GB" sz="2800" dirty="0"/>
          </a:p>
          <a:p>
            <a:pPr>
              <a:buNone/>
            </a:pPr>
            <a:endParaRPr lang="en-GB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68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7787208" cy="554320"/>
          </a:xfrm>
        </p:spPr>
        <p:txBody>
          <a:bodyPr>
            <a:normAutofit fontScale="90000"/>
          </a:bodyPr>
          <a:lstStyle/>
          <a:p>
            <a:r>
              <a:rPr lang="en-GB" dirty="0"/>
              <a:t>Standard </a:t>
            </a:r>
            <a:r>
              <a:rPr lang="en-GB" dirty="0" smtClean="0"/>
              <a:t>precaution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Hand washing and antisepsis (hand hygiene)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Use of personal protective equipment (e.g., gloves, gowns, masks)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Safe injection practices and sharps mgt.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Safe handling of potentially contaminated equipment or surfaces including soiled linen in the patient’s environment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Environmental cleaning and spills-management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Appropriate handling of waste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Respiratory hygiene/cough etiquette.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Appropriate personal health practices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6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precautions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/>
              <a:t>Used for patients known or suspected to be infected or colonized with highly transmissible pathogens, including: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Airborne </a:t>
            </a:r>
            <a:r>
              <a:rPr lang="en-US" dirty="0"/>
              <a:t>transmission e.g</a:t>
            </a:r>
            <a:r>
              <a:rPr lang="en-US" dirty="0" smtClean="0"/>
              <a:t>. PTB, measles</a:t>
            </a:r>
            <a:endParaRPr lang="en-US" dirty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Droplet </a:t>
            </a:r>
            <a:r>
              <a:rPr lang="en-US" dirty="0"/>
              <a:t>transmission:- rubella, pertussis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Contact </a:t>
            </a:r>
            <a:r>
              <a:rPr lang="en-US" dirty="0"/>
              <a:t>transmission:- MRSA, VRE organisms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3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2" cstate="print"/>
          <a:srcRect l="28226" t="35503" r="30432" b="11835"/>
          <a:stretch>
            <a:fillRect/>
          </a:stretch>
        </p:blipFill>
        <p:spPr bwMode="auto">
          <a:xfrm>
            <a:off x="395288" y="549275"/>
            <a:ext cx="5010150" cy="35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C:\Users\Dr Rasaq\Pictures\hospital ward\gel hand wash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3429000"/>
            <a:ext cx="32400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6" descr="image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628800"/>
            <a:ext cx="417646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 smtClean="0">
                <a:latin typeface="Baskerville Old Face" pitchFamily="18" charset="0"/>
              </a:rPr>
              <a:t>PPE</a:t>
            </a: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827213"/>
            <a:ext cx="3589337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Gloves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Gowns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Caps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Shoe covers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latin typeface="Californian FB" pitchFamily="18" charset="0"/>
            </a:endParaRPr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958384" y="1700808"/>
            <a:ext cx="3078112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Masks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Respirators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Goggles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Face shields</a:t>
            </a:r>
          </a:p>
          <a:p>
            <a:pPr eaLnBrk="1" hangingPunct="1">
              <a:lnSpc>
                <a:spcPct val="90000"/>
              </a:lnSpc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300" dirty="0" smtClean="0">
              <a:latin typeface="Californian FB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2064"/>
            <a:ext cx="7239000" cy="1143000"/>
          </a:xfrm>
        </p:spPr>
        <p:txBody>
          <a:bodyPr/>
          <a:lstStyle/>
          <a:p>
            <a:r>
              <a:rPr lang="en-US" dirty="0" smtClean="0"/>
              <a:t>Ebola </a:t>
            </a:r>
            <a:r>
              <a:rPr lang="en-US" dirty="0"/>
              <a:t>virus as HCAI agent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12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7848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239000" cy="685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Ebola</a:t>
            </a:r>
            <a:r>
              <a:rPr lang="en-US" dirty="0"/>
              <a:t> </a:t>
            </a:r>
            <a:r>
              <a:rPr lang="en-US" dirty="0" smtClean="0"/>
              <a:t>virus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7848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28600" y="5943600"/>
            <a:ext cx="8305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Arial Black" pitchFamily="34" charset="0"/>
              </a:rPr>
              <a:t>The Monster</a:t>
            </a:r>
            <a:endParaRPr lang="en-US" sz="7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36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96335628"/>
              </p:ext>
            </p:extLst>
          </p:nvPr>
        </p:nvGraphicFramePr>
        <p:xfrm>
          <a:off x="888568" y="76200"/>
          <a:ext cx="7417232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miley Face 6"/>
          <p:cNvSpPr/>
          <p:nvPr/>
        </p:nvSpPr>
        <p:spPr>
          <a:xfrm>
            <a:off x="914400" y="4572000"/>
            <a:ext cx="2971800" cy="2252518"/>
          </a:xfrm>
          <a:prstGeom prst="smileyFac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GREAT</a:t>
            </a:r>
          </a:p>
          <a:p>
            <a:pPr algn="ctr"/>
            <a:r>
              <a:rPr lang="en-US" sz="2800" b="1" dirty="0" smtClean="0"/>
              <a:t>WISDOM</a:t>
            </a:r>
            <a:endParaRPr lang="en-US" sz="2800" b="1" dirty="0"/>
          </a:p>
        </p:txBody>
      </p:sp>
      <p:sp>
        <p:nvSpPr>
          <p:cNvPr id="8" name="Striped Right Arrow 7"/>
          <p:cNvSpPr/>
          <p:nvPr/>
        </p:nvSpPr>
        <p:spPr>
          <a:xfrm rot="3660000">
            <a:off x="4577905" y="2935433"/>
            <a:ext cx="2753621" cy="539189"/>
          </a:xfrm>
          <a:prstGeom prst="strip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CARELESSNESS</a:t>
            </a:r>
            <a:endParaRPr lang="en-US" sz="2400" dirty="0"/>
          </a:p>
        </p:txBody>
      </p:sp>
      <p:sp>
        <p:nvSpPr>
          <p:cNvPr id="9" name="Sun 8"/>
          <p:cNvSpPr/>
          <p:nvPr/>
        </p:nvSpPr>
        <p:spPr>
          <a:xfrm>
            <a:off x="4457699" y="4260995"/>
            <a:ext cx="4570413" cy="2563523"/>
          </a:xfrm>
          <a:prstGeom prst="su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DEADLY ILLNESS</a:t>
            </a:r>
          </a:p>
          <a:p>
            <a:pPr algn="ctr"/>
            <a:r>
              <a:rPr lang="en-US" sz="2000" b="1" dirty="0" smtClean="0"/>
              <a:t>(VHF)</a:t>
            </a:r>
            <a:endParaRPr lang="en-US" sz="20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 rot="1620000">
            <a:off x="3052458" y="1796120"/>
            <a:ext cx="639311" cy="3024166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PRECAUTION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03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 animBg="1"/>
      <p:bldP spid="8" grpId="0" animBg="1"/>
      <p:bldP spid="9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0"/>
            <a:ext cx="8001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previous outbreaks of </a:t>
            </a:r>
            <a:r>
              <a:rPr lang="en-US" dirty="0" err="1" smtClean="0"/>
              <a:t>evd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7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ri1154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"/>
            <a:ext cx="89916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9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0"/>
            <a:ext cx="8534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Current </a:t>
            </a:r>
            <a:r>
              <a:rPr lang="en-US" dirty="0" smtClean="0"/>
              <a:t>outbreak of </a:t>
            </a:r>
            <a:r>
              <a:rPr lang="en-US" dirty="0" err="1" smtClean="0"/>
              <a:t>evd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situation report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05264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79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Hospital acquired infections?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b="1" u="sng" dirty="0" smtClean="0"/>
              <a:t>OTHER NAMES</a:t>
            </a:r>
            <a:endParaRPr lang="en-GB" b="1" u="sng" dirty="0" smtClean="0"/>
          </a:p>
          <a:p>
            <a:endParaRPr lang="en-GB" u="sng" dirty="0"/>
          </a:p>
          <a:p>
            <a:pPr marL="406400" indent="0">
              <a:buNone/>
            </a:pPr>
            <a:r>
              <a:rPr lang="en-GB" dirty="0" smtClean="0"/>
              <a:t>1. Hospital </a:t>
            </a:r>
            <a:r>
              <a:rPr lang="en-GB" dirty="0"/>
              <a:t>infections </a:t>
            </a:r>
            <a:endParaRPr lang="en-GB" dirty="0" smtClean="0"/>
          </a:p>
          <a:p>
            <a:pPr marL="798513" indent="-392113"/>
            <a:endParaRPr lang="en-GB" dirty="0"/>
          </a:p>
          <a:p>
            <a:pPr marL="406400" indent="0">
              <a:buNone/>
            </a:pPr>
            <a:r>
              <a:rPr lang="en-GB" dirty="0" smtClean="0"/>
              <a:t>2. Nosocomial infections</a:t>
            </a:r>
          </a:p>
          <a:p>
            <a:pPr marL="798513" indent="-392113"/>
            <a:endParaRPr lang="en-GB" dirty="0"/>
          </a:p>
          <a:p>
            <a:pPr marL="40640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3. Health </a:t>
            </a:r>
            <a:r>
              <a:rPr lang="en-GB" dirty="0">
                <a:solidFill>
                  <a:srgbClr val="FF0000"/>
                </a:solidFill>
              </a:rPr>
              <a:t>Care Associated Infections (HCAI)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67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68679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1752600"/>
            <a:ext cx="1828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February, 2014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8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Total Number </a:t>
            </a:r>
            <a:r>
              <a:rPr lang="en-US" dirty="0"/>
              <a:t>of Ebola cases and </a:t>
            </a:r>
            <a:r>
              <a:rPr lang="en-US" dirty="0" smtClean="0"/>
              <a:t>deaths per country </a:t>
            </a:r>
            <a:r>
              <a:rPr lang="en-US" sz="1600" dirty="0"/>
              <a:t>(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www.cdc.gov/vhf/ebola/outbreaks/2014-west-africa/case-counts.html</a:t>
            </a:r>
            <a:r>
              <a:rPr lang="en-US" sz="1600" dirty="0" smtClean="0"/>
              <a:t>) NOV 11</a:t>
            </a:r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4183401"/>
              </p:ext>
            </p:extLst>
          </p:nvPr>
        </p:nvGraphicFramePr>
        <p:xfrm>
          <a:off x="107505" y="1700811"/>
          <a:ext cx="8640960" cy="4968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2880320"/>
                <a:gridCol w="2880320"/>
              </a:tblGrid>
              <a:tr h="55206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COUNTRY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CASES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DEATHS</a:t>
                      </a:r>
                      <a:endParaRPr lang="en-US" sz="2800" dirty="0"/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NIGERIA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</a:t>
                      </a:r>
                      <a:endParaRPr lang="en-US" sz="2800" dirty="0"/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LIBERIA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6, 878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2,812</a:t>
                      </a:r>
                      <a:endParaRPr lang="en-US" sz="2800" dirty="0"/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SIERRIA LEONE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5, 586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1, 187</a:t>
                      </a:r>
                      <a:endParaRPr lang="en-US" sz="2800" dirty="0"/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GUINEA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1, 919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1, 166</a:t>
                      </a:r>
                      <a:endParaRPr lang="en-US" sz="2800" dirty="0"/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MALI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SENEGAL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SPAIN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319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20040"/>
            <a:ext cx="8712968" cy="1143000"/>
          </a:xfrm>
        </p:spPr>
        <p:txBody>
          <a:bodyPr>
            <a:normAutofit/>
          </a:bodyPr>
          <a:lstStyle/>
          <a:p>
            <a:r>
              <a:rPr lang="en-US" dirty="0"/>
              <a:t>Cumulative </a:t>
            </a:r>
            <a:r>
              <a:rPr lang="en-US" dirty="0" smtClean="0"/>
              <a:t>deaths-</a:t>
            </a:r>
            <a:r>
              <a:rPr lang="en-US" sz="2400" dirty="0" smtClean="0"/>
              <a:t> </a:t>
            </a:r>
            <a:r>
              <a:rPr lang="en-US" sz="2400" dirty="0"/>
              <a:t>up to 11 November</a:t>
            </a:r>
            <a:r>
              <a:rPr lang="en-US" dirty="0"/>
              <a:t> </a:t>
            </a:r>
            <a:r>
              <a:rPr lang="en-US" sz="2000" dirty="0"/>
              <a:t>(http://</a:t>
            </a:r>
            <a:r>
              <a:rPr lang="en-US" sz="2000" dirty="0" smtClean="0"/>
              <a:t>www.bbc.com/news/world-africa-28755033)</a:t>
            </a:r>
            <a:endParaRPr lang="en-US" dirty="0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56895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0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8458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CFR </a:t>
            </a:r>
            <a:r>
              <a:rPr lang="en-US" sz="1800" dirty="0"/>
              <a:t>(as of </a:t>
            </a:r>
            <a:r>
              <a:rPr lang="en-US" sz="1800" dirty="0" smtClean="0"/>
              <a:t>11TH NOVEMBER)</a:t>
            </a:r>
            <a:r>
              <a:rPr lang="en-US" sz="1300" dirty="0"/>
              <a:t> 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6251387"/>
              </p:ext>
            </p:extLst>
          </p:nvPr>
        </p:nvGraphicFramePr>
        <p:xfrm>
          <a:off x="228600" y="747528"/>
          <a:ext cx="8303841" cy="592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306"/>
                <a:gridCol w="1953845"/>
                <a:gridCol w="1953845"/>
                <a:gridCol w="1953845"/>
              </a:tblGrid>
              <a:tr h="7402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/>
                      </a:r>
                      <a:b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en-US" sz="2400" b="1" dirty="0" smtClean="0"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COUNTRY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NUMBER OF CASES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NUMBER OF DEATHS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CFR (%)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74022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GUINEA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</a:t>
                      </a:r>
                      <a:r>
                        <a:rPr lang="en-US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919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1, 166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60.8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74022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SIERRIA LEONE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5, 586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1, 187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74022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LIBERIA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6, 878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2, 812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74022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NIGERIA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74022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MALI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75.0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74022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SENEGAL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</a:t>
                      </a:r>
                    </a:p>
                  </a:txBody>
                  <a:tcPr marL="9525" marR="9525" marT="9525" marB="0" anchor="b"/>
                </a:tc>
              </a:tr>
              <a:tr h="74022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14, 408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8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17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35.9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55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20040"/>
            <a:ext cx="9036496" cy="1143000"/>
          </a:xfrm>
        </p:spPr>
        <p:txBody>
          <a:bodyPr>
            <a:normAutofit/>
          </a:bodyPr>
          <a:lstStyle/>
          <a:p>
            <a:r>
              <a:rPr lang="en-US" sz="2400" dirty="0"/>
              <a:t>Number of Ebola cases and deaths </a:t>
            </a:r>
            <a:r>
              <a:rPr lang="en-US" sz="2400" dirty="0" smtClean="0"/>
              <a:t>reported in </a:t>
            </a:r>
            <a:r>
              <a:rPr lang="en-US" sz="2400" dirty="0"/>
              <a:t>healthcare workers in West </a:t>
            </a:r>
            <a:r>
              <a:rPr lang="en-US" sz="2400" dirty="0" smtClean="0"/>
              <a:t>Africa-ECDPC, Oct. 2014 </a:t>
            </a:r>
            <a:r>
              <a:rPr lang="en-US" sz="1400" dirty="0" smtClean="0"/>
              <a:t>(http</a:t>
            </a:r>
            <a:r>
              <a:rPr lang="en-US" sz="1400" dirty="0"/>
              <a:t>://</a:t>
            </a:r>
            <a:r>
              <a:rPr lang="en-US" sz="1400" dirty="0" smtClean="0"/>
              <a:t>ec.europa.eu/health/preparedness_response/docs/ebola_riskassessment_en.pdf)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2503705"/>
              </p:ext>
            </p:extLst>
          </p:nvPr>
        </p:nvGraphicFramePr>
        <p:xfrm>
          <a:off x="395535" y="1723762"/>
          <a:ext cx="8136905" cy="5017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5"/>
                <a:gridCol w="3096344"/>
                <a:gridCol w="2304256"/>
              </a:tblGrid>
              <a:tr h="7843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COUNTRY</a:t>
                      </a:r>
                      <a:endParaRPr kumimoji="0" lang="en-US" sz="24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No of HCW Infected(%) </a:t>
                      </a:r>
                      <a:endParaRPr kumimoji="0" lang="en-US" sz="24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No of Dead HCW (%) </a:t>
                      </a:r>
                      <a:endParaRPr kumimoji="0" lang="en-US" sz="24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84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Guinea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76 (5.2)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(4.7) </a:t>
                      </a:r>
                      <a:endParaRPr lang="en-US" sz="2400" dirty="0"/>
                    </a:p>
                  </a:txBody>
                  <a:tcPr/>
                </a:tc>
              </a:tr>
              <a:tr h="784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Liberia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209 (4.9)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96 (3.9)</a:t>
                      </a:r>
                      <a:endParaRPr lang="en-US" sz="2400" dirty="0"/>
                    </a:p>
                  </a:txBody>
                  <a:tcPr/>
                </a:tc>
              </a:tr>
              <a:tr h="784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Sierra Leone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129 (4.0)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95 (8.0)</a:t>
                      </a:r>
                      <a:endParaRPr lang="en-US" sz="2400" dirty="0"/>
                    </a:p>
                  </a:txBody>
                  <a:tcPr/>
                </a:tc>
              </a:tr>
              <a:tr h="784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Nigeria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11 (55.0)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 (62.5)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0572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  <a:r>
                        <a:rPr kumimoji="0"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425 (4.7)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236 (6.0) 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6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TRANSMISSION OF EBOLA VIRUS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5832764"/>
            <a:ext cx="1023938" cy="99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86" y="5832764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13" y="0"/>
            <a:ext cx="8229600" cy="609600"/>
          </a:xfrm>
        </p:spPr>
        <p:txBody>
          <a:bodyPr>
            <a:normAutofit/>
          </a:bodyPr>
          <a:lstStyle/>
          <a:p>
            <a:r>
              <a:rPr lang="en-US" b="1" dirty="0" smtClean="0"/>
              <a:t>TRANSMISSION OF EBOLA VIRUS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414544" cy="61722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4200" b="1" dirty="0" smtClean="0"/>
              <a:t>CONTACT</a:t>
            </a:r>
            <a:r>
              <a:rPr lang="en-US" dirty="0" smtClean="0"/>
              <a:t> mainly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0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</a:rPr>
              <a:t>1. ANIMALS–HUMAN</a:t>
            </a:r>
            <a:r>
              <a:rPr lang="en-US" dirty="0" smtClean="0"/>
              <a:t>: </a:t>
            </a: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 smtClean="0"/>
              <a:t>          Bodily fluids </a:t>
            </a:r>
            <a:r>
              <a:rPr lang="en-US" dirty="0"/>
              <a:t>of infected </a:t>
            </a:r>
            <a:r>
              <a:rPr lang="en-US" dirty="0" smtClean="0"/>
              <a:t>animals: </a:t>
            </a:r>
            <a:r>
              <a:rPr lang="en-US" dirty="0"/>
              <a:t>blood</a:t>
            </a:r>
            <a:r>
              <a:rPr lang="en-US" dirty="0" smtClean="0"/>
              <a:t>, urine, f</a:t>
            </a:r>
            <a:r>
              <a:rPr lang="en-GB" dirty="0" err="1" smtClean="0"/>
              <a:t>aeces</a:t>
            </a:r>
            <a:r>
              <a:rPr lang="en-GB" dirty="0" smtClean="0"/>
              <a:t>, 	other</a:t>
            </a:r>
            <a:r>
              <a:rPr lang="en-US" dirty="0" smtClean="0"/>
              <a:t> secretions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dirty="0" smtClean="0"/>
              <a:t>Organs and other parts </a:t>
            </a:r>
            <a:r>
              <a:rPr lang="en-US" dirty="0"/>
              <a:t>of the </a:t>
            </a:r>
            <a:r>
              <a:rPr lang="en-US" dirty="0" smtClean="0"/>
              <a:t>Body of infected </a:t>
            </a:r>
            <a:r>
              <a:rPr lang="en-US" dirty="0"/>
              <a:t>animals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US" b="1" dirty="0" smtClean="0">
              <a:solidFill>
                <a:srgbClr val="FF0000"/>
              </a:solidFill>
            </a:endParaRPr>
          </a:p>
          <a:p>
            <a:pPr marL="855663" indent="-339725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</a:rPr>
              <a:t>2. HUMAN-HUMAN</a:t>
            </a:r>
            <a:r>
              <a:rPr lang="en-US" dirty="0" smtClean="0"/>
              <a:t>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 smtClean="0"/>
              <a:t>          </a:t>
            </a:r>
            <a:r>
              <a:rPr lang="en-US" b="1" u="sng" dirty="0" smtClean="0"/>
              <a:t>Direct</a:t>
            </a:r>
            <a:r>
              <a:rPr lang="en-US" dirty="0" smtClean="0"/>
              <a:t>: (through broken skin or mucous membranes) </a:t>
            </a:r>
            <a:r>
              <a:rPr lang="en-US" dirty="0"/>
              <a:t>	 </a:t>
            </a:r>
            <a:r>
              <a:rPr lang="en-US" dirty="0" smtClean="0"/>
              <a:t>	Bodily fluids </a:t>
            </a:r>
            <a:r>
              <a:rPr lang="en-US" dirty="0"/>
              <a:t>of infected </a:t>
            </a:r>
            <a:r>
              <a:rPr lang="en-US" dirty="0" smtClean="0"/>
              <a:t>people: blood, urine </a:t>
            </a:r>
            <a:r>
              <a:rPr lang="en-GB" dirty="0" smtClean="0"/>
              <a:t>faeces</a:t>
            </a:r>
            <a:r>
              <a:rPr lang="en-US" dirty="0" smtClean="0"/>
              <a:t>, 	saliva, sweat, semen</a:t>
            </a:r>
            <a:r>
              <a:rPr lang="en-US" dirty="0"/>
              <a:t>, </a:t>
            </a:r>
            <a:r>
              <a:rPr lang="en-US" dirty="0" smtClean="0"/>
              <a:t>vaginal secretions, other 	secretions, organs or other body parts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dirty="0" smtClean="0"/>
              <a:t>Semen  (Ebola virus present in semen, even 7 </a:t>
            </a:r>
            <a:r>
              <a:rPr lang="en-US" dirty="0"/>
              <a:t>weeks after </a:t>
            </a:r>
            <a:r>
              <a:rPr lang="en-US" dirty="0" smtClean="0"/>
              <a:t> 	recovery </a:t>
            </a:r>
            <a:r>
              <a:rPr lang="en-US" dirty="0"/>
              <a:t>from illness)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dirty="0" smtClean="0"/>
              <a:t>Vaginal </a:t>
            </a:r>
            <a:r>
              <a:rPr lang="en-US" dirty="0"/>
              <a:t>Secretions</a:t>
            </a:r>
            <a:r>
              <a:rPr lang="en-US" dirty="0" smtClean="0"/>
              <a:t>????????????</a:t>
            </a:r>
          </a:p>
          <a:p>
            <a:pPr marL="0" indent="0">
              <a:lnSpc>
                <a:spcPct val="90000"/>
              </a:lnSpc>
              <a:buNone/>
            </a:pPr>
            <a:endParaRPr lang="en-US" b="1" u="sng" dirty="0" smtClean="0"/>
          </a:p>
          <a:p>
            <a:pPr marL="457200" indent="-457200">
              <a:lnSpc>
                <a:spcPct val="90000"/>
              </a:lnSpc>
            </a:pPr>
            <a:r>
              <a:rPr lang="en-US" b="1" dirty="0" smtClean="0"/>
              <a:t>     </a:t>
            </a:r>
            <a:r>
              <a:rPr lang="en-US" b="1" u="sng" dirty="0" smtClean="0"/>
              <a:t>Indirect</a:t>
            </a:r>
            <a:r>
              <a:rPr lang="en-US" dirty="0" smtClean="0"/>
              <a:t>: (contaminated environments/ items)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 smtClean="0"/>
              <a:t>	Burial ceremonies &amp; Sites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767820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7722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6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94360"/>
          </a:xfrm>
        </p:spPr>
        <p:txBody>
          <a:bodyPr/>
          <a:lstStyle/>
          <a:p>
            <a:r>
              <a:rPr lang="en-US" dirty="0"/>
              <a:t>TRANSMISSION OF EBOLA 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772400" cy="484632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Nosocomial transmission</a:t>
            </a:r>
          </a:p>
          <a:p>
            <a:pPr marL="292608" lvl="1" indent="0">
              <a:lnSpc>
                <a:spcPct val="90000"/>
              </a:lnSpc>
              <a:buNone/>
            </a:pPr>
            <a:endParaRPr lang="en-US" dirty="0" smtClean="0"/>
          </a:p>
          <a:p>
            <a:pPr marL="512064" lvl="2" indent="-27432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Contact </a:t>
            </a:r>
            <a:r>
              <a:rPr lang="en-US" dirty="0" smtClean="0">
                <a:latin typeface="Arial Black" pitchFamily="34" charset="0"/>
              </a:rPr>
              <a:t>- Direct &amp; Indirect</a:t>
            </a:r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512064" lvl="2" indent="-27432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Laboratory </a:t>
            </a:r>
            <a:r>
              <a:rPr lang="en-US" dirty="0"/>
              <a:t>Air borne transmission (Aerosol generation)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05264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42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0"/>
            <a:ext cx="6096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7242048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	NOSOCOMIAL TRANSMISSION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" y="1905000"/>
            <a:ext cx="3048000" cy="4191000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AutoNum type="arabicPeriod"/>
            </a:pPr>
            <a:endParaRPr lang="en-US" dirty="0" smtClean="0"/>
          </a:p>
          <a:p>
            <a:pPr>
              <a:buFontTx/>
              <a:buAutoNum type="arabicPeriod"/>
            </a:pPr>
            <a:r>
              <a:rPr lang="en-US" dirty="0" smtClean="0"/>
              <a:t>Contact with contaminated Hospital Equipment</a:t>
            </a:r>
          </a:p>
          <a:p>
            <a:pPr>
              <a:buFontTx/>
              <a:buAutoNum type="arabicPeriod"/>
            </a:pPr>
            <a:endParaRPr lang="en-US" dirty="0" smtClean="0"/>
          </a:p>
          <a:p>
            <a:pPr>
              <a:buFontTx/>
              <a:buAutoNum type="arabicPeriod"/>
            </a:pPr>
            <a:endParaRPr lang="en-US" dirty="0" smtClean="0"/>
          </a:p>
          <a:p>
            <a:pPr>
              <a:buFontTx/>
              <a:buAutoNum type="arabicPeriod"/>
            </a:pPr>
            <a:r>
              <a:rPr lang="en-US" dirty="0" smtClean="0"/>
              <a:t>Contact with Infected tissues, Bodily fluids, hospital wastes</a:t>
            </a:r>
          </a:p>
          <a:p>
            <a:pPr lvl="1"/>
            <a:endParaRPr lang="en-US" dirty="0" smtClean="0"/>
          </a:p>
          <a:p>
            <a:pPr>
              <a:buFontTx/>
              <a:buAutoNum type="arabicPeriod"/>
            </a:pPr>
            <a:endParaRPr lang="en-US" dirty="0" smtClean="0"/>
          </a:p>
          <a:p>
            <a:pPr>
              <a:buFontTx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CONTACT with Infected Patients         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" y="5715000"/>
            <a:ext cx="798513" cy="99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448" y="5792498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7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thumbs.dreamstime.com/z/doctor-checking-patient-heat-fever-244153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"/>
            <a:ext cx="4876801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5791200" cy="762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Early SYMPTOMS</a:t>
            </a:r>
            <a:endParaRPr lang="en-US" sz="1800" b="1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915400" cy="5181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Fever </a:t>
            </a:r>
            <a:r>
              <a:rPr lang="en-US" dirty="0">
                <a:solidFill>
                  <a:srgbClr val="C00000"/>
                </a:solidFill>
              </a:rPr>
              <a:t>of Sudden </a:t>
            </a:r>
            <a:r>
              <a:rPr lang="en-US" dirty="0" smtClean="0">
                <a:solidFill>
                  <a:srgbClr val="C00000"/>
                </a:solidFill>
              </a:rPr>
              <a:t>onset 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Intense weakness 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Muscle pain 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Headache 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Sore throat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50000"/>
              </a:lnSpc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50000"/>
              </a:lnSpc>
            </a:pPr>
            <a:endParaRPr lang="en-US" sz="2400" dirty="0" smtClean="0">
              <a:latin typeface="Arial" charset="0"/>
            </a:endParaRPr>
          </a:p>
          <a:p>
            <a:pPr lvl="1" eaLnBrk="1" hangingPunct="1">
              <a:lnSpc>
                <a:spcPct val="130000"/>
              </a:lnSpc>
            </a:pPr>
            <a:endParaRPr lang="en-US" sz="2000" dirty="0" smtClean="0">
              <a:latin typeface="Arial" charset="0"/>
            </a:endParaRPr>
          </a:p>
          <a:p>
            <a:pPr lvl="1" eaLnBrk="1" hangingPunct="1">
              <a:lnSpc>
                <a:spcPct val="130000"/>
              </a:lnSpc>
              <a:buFontTx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50000"/>
              </a:lnSpc>
            </a:pPr>
            <a:endParaRPr lang="en-US" sz="2400" dirty="0" smtClean="0">
              <a:latin typeface="Arial" charset="0"/>
            </a:endParaRPr>
          </a:p>
        </p:txBody>
      </p:sp>
      <p:pic>
        <p:nvPicPr>
          <p:cNvPr id="8" name="Picture 7" descr="http://news.bbcimg.co.uk/media/images/75931000/jpg/_75931214_msb8358_medium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0"/>
            <a:ext cx="48768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0"/>
            <a:ext cx="3124200" cy="220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Mature man with sore throat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2500313" cy="225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static.squarespace.com/static/51129112e4b081e5ce23bdcd/t/518d3cd4e4b09b064abca5fc/1369078764975/leg%20cramps_C.F.-05.10.1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2895600" cy="220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53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320040"/>
            <a:ext cx="6076528" cy="1143000"/>
          </a:xfrm>
        </p:spPr>
        <p:txBody>
          <a:bodyPr/>
          <a:lstStyle/>
          <a:p>
            <a:r>
              <a:rPr lang="en-GB" dirty="0" smtClean="0"/>
              <a:t>Risk Groups?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Patients</a:t>
            </a:r>
          </a:p>
          <a:p>
            <a:endParaRPr lang="en-GB" dirty="0" smtClean="0"/>
          </a:p>
          <a:p>
            <a:r>
              <a:rPr lang="en-GB" dirty="0" smtClean="0"/>
              <a:t>Patients Relatives</a:t>
            </a:r>
          </a:p>
          <a:p>
            <a:endParaRPr lang="en-GB" dirty="0" smtClean="0"/>
          </a:p>
          <a:p>
            <a:r>
              <a:rPr lang="en-GB" dirty="0" smtClean="0"/>
              <a:t>Hospital Staff</a:t>
            </a:r>
          </a:p>
          <a:p>
            <a:pPr lvl="1"/>
            <a:r>
              <a:rPr lang="en-GB" dirty="0" smtClean="0"/>
              <a:t>Clinical</a:t>
            </a:r>
          </a:p>
          <a:p>
            <a:pPr lvl="1"/>
            <a:r>
              <a:rPr lang="en-GB" dirty="0" smtClean="0"/>
              <a:t>Administrative</a:t>
            </a:r>
          </a:p>
          <a:p>
            <a:endParaRPr lang="en-GB" dirty="0" smtClean="0"/>
          </a:p>
          <a:p>
            <a:r>
              <a:rPr lang="en-GB" dirty="0" smtClean="0"/>
              <a:t>Visitors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85259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SYMPTOMS:</a:t>
            </a:r>
            <a:r>
              <a:rPr lang="en-US" dirty="0"/>
              <a:t> </a:t>
            </a:r>
            <a:r>
              <a:rPr lang="en-US" sz="2800" dirty="0"/>
              <a:t>Later Acute symptoms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3505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5943600"/>
            <a:ext cx="3886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Vomiting  &amp; </a:t>
            </a:r>
            <a:r>
              <a:rPr lang="en-GB" sz="2800" dirty="0" smtClean="0">
                <a:solidFill>
                  <a:srgbClr val="C00000"/>
                </a:solidFill>
              </a:rPr>
              <a:t>Diarrhoea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4800" y="5943600"/>
            <a:ext cx="3886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Abdominal pain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191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06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727575"/>
            <a:ext cx="2476500" cy="208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1"/>
            <a:ext cx="35433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4958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"/>
            <a:ext cx="4495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609600"/>
          </a:xfrm>
        </p:spPr>
        <p:txBody>
          <a:bodyPr>
            <a:noAutofit/>
          </a:bodyPr>
          <a:lstStyle/>
          <a:p>
            <a:r>
              <a:rPr lang="en-US" sz="3600" dirty="0"/>
              <a:t>SYMPTOMS:</a:t>
            </a:r>
            <a:r>
              <a:rPr lang="en-US" sz="2400" dirty="0"/>
              <a:t> Later Acute </a:t>
            </a:r>
            <a:r>
              <a:rPr lang="en-US" sz="2400" dirty="0" smtClean="0"/>
              <a:t>symptoms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16280"/>
            <a:ext cx="7543800" cy="484632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Bleeding </a:t>
            </a:r>
            <a:endParaRPr lang="en-US" dirty="0" smtClean="0">
              <a:solidFill>
                <a:srgbClr val="C00000"/>
              </a:solidFill>
            </a:endParaRPr>
          </a:p>
          <a:p>
            <a:pPr marL="855663" indent="0">
              <a:buNone/>
            </a:pPr>
            <a:r>
              <a:rPr lang="en-US" dirty="0" smtClean="0">
                <a:latin typeface="Arial" charset="0"/>
              </a:rPr>
              <a:t>red eyes </a:t>
            </a:r>
          </a:p>
          <a:p>
            <a:pPr marL="855663" indent="0">
              <a:buNone/>
            </a:pPr>
            <a:r>
              <a:rPr lang="en-US" dirty="0" smtClean="0">
                <a:latin typeface="Arial" charset="0"/>
              </a:rPr>
              <a:t>skin </a:t>
            </a:r>
            <a:r>
              <a:rPr lang="en-US" dirty="0">
                <a:latin typeface="Arial" charset="0"/>
              </a:rPr>
              <a:t>rash </a:t>
            </a:r>
            <a:r>
              <a:rPr lang="en-US" dirty="0" smtClean="0">
                <a:latin typeface="Arial" charset="0"/>
              </a:rPr>
              <a:t> </a:t>
            </a:r>
          </a:p>
          <a:p>
            <a:pPr marL="855663" indent="0">
              <a:buNone/>
            </a:pPr>
            <a:r>
              <a:rPr lang="en-US" dirty="0" smtClean="0">
                <a:latin typeface="Arial" charset="0"/>
              </a:rPr>
              <a:t>Bleeding from skin </a:t>
            </a:r>
          </a:p>
          <a:p>
            <a:pPr marL="855663" indent="0">
              <a:buNone/>
            </a:pPr>
            <a:r>
              <a:rPr lang="en-US" dirty="0" smtClean="0">
                <a:latin typeface="Arial" charset="0"/>
              </a:rPr>
              <a:t>Mouth bleeding or </a:t>
            </a:r>
            <a:r>
              <a:rPr lang="en-US" b="1" dirty="0" smtClean="0">
                <a:solidFill>
                  <a:srgbClr val="C00000"/>
                </a:solidFill>
                <a:latin typeface="Arial" charset="0"/>
              </a:rPr>
              <a:t>vomiting </a:t>
            </a:r>
            <a:r>
              <a:rPr lang="en-US" b="1" dirty="0">
                <a:solidFill>
                  <a:srgbClr val="C00000"/>
                </a:solidFill>
                <a:latin typeface="Arial" charset="0"/>
              </a:rPr>
              <a:t>blood</a:t>
            </a:r>
            <a:r>
              <a:rPr lang="en-US" dirty="0">
                <a:latin typeface="Arial" charset="0"/>
              </a:rPr>
              <a:t>, </a:t>
            </a:r>
            <a:endParaRPr lang="en-US" dirty="0" smtClean="0">
              <a:latin typeface="Arial" charset="0"/>
            </a:endParaRPr>
          </a:p>
          <a:p>
            <a:pPr marL="855663" indent="0">
              <a:buNone/>
            </a:pPr>
            <a:r>
              <a:rPr lang="en-US" dirty="0" smtClean="0">
                <a:latin typeface="Arial" charset="0"/>
              </a:rPr>
              <a:t>Bloody stool</a:t>
            </a:r>
          </a:p>
          <a:p>
            <a:pPr marL="855663" indent="0">
              <a:buNone/>
            </a:pPr>
            <a:r>
              <a:rPr lang="en-US" dirty="0" smtClean="0">
                <a:latin typeface="Arial" charset="0"/>
              </a:rPr>
              <a:t>Bloody urine </a:t>
            </a:r>
          </a:p>
          <a:p>
            <a:pPr marL="855663" indent="0">
              <a:buNone/>
            </a:pPr>
            <a:r>
              <a:rPr lang="en-US" dirty="0" smtClean="0">
                <a:latin typeface="Arial" charset="0"/>
              </a:rPr>
              <a:t>Nose &amp; </a:t>
            </a:r>
            <a:r>
              <a:rPr lang="en-US" dirty="0">
                <a:latin typeface="Arial" charset="0"/>
              </a:rPr>
              <a:t>ear bleeding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endParaRPr lang="en-US" dirty="0" smtClean="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smtClean="0"/>
              <a:t>…</a:t>
            </a:r>
            <a:r>
              <a:rPr lang="en-US" b="1" dirty="0">
                <a:solidFill>
                  <a:srgbClr val="FF0000"/>
                </a:solidFill>
              </a:rPr>
              <a:t>INDICATIVE OF NEG PROGNOSIS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27575"/>
            <a:ext cx="2819400" cy="210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39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7239000" cy="1143000"/>
          </a:xfrm>
        </p:spPr>
        <p:txBody>
          <a:bodyPr>
            <a:normAutofit/>
          </a:bodyPr>
          <a:lstStyle/>
          <a:p>
            <a:pPr marL="342900" indent="-342900" algn="ctr"/>
            <a:r>
              <a:rPr lang="en-US" dirty="0"/>
              <a:t>DIAGNOSIS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9" y="5857875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87" y="5870575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1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381000"/>
            <a:ext cx="7239000" cy="1143000"/>
          </a:xfrm>
        </p:spPr>
        <p:txBody>
          <a:bodyPr/>
          <a:lstStyle/>
          <a:p>
            <a:r>
              <a:rPr lang="en-US" b="1" dirty="0" smtClean="0"/>
              <a:t>CLINICAL 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9416"/>
            <a:ext cx="8287543" cy="4846320"/>
          </a:xfrm>
        </p:spPr>
        <p:txBody>
          <a:bodyPr/>
          <a:lstStyle/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Watch for Symptoms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Most important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clinical indicator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is Medical history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History of travel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Occupational history </a:t>
            </a:r>
          </a:p>
          <a:p>
            <a:pPr marL="1089025" indent="-1089025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Exposure to wildlife</a:t>
            </a:r>
          </a:p>
          <a:p>
            <a:pPr marL="1089025" indent="-1089025"/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Exposure to infected patients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87" y="5870575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49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239000" cy="609600"/>
          </a:xfrm>
        </p:spPr>
        <p:txBody>
          <a:bodyPr>
            <a:normAutofit/>
          </a:bodyPr>
          <a:lstStyle/>
          <a:p>
            <a:r>
              <a:rPr lang="en-US" b="1" dirty="0" smtClean="0"/>
              <a:t>CASE DEFINITION </a:t>
            </a:r>
            <a:r>
              <a:rPr lang="en-US" sz="2000" b="1" dirty="0" smtClean="0"/>
              <a:t>for clinic use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762001"/>
            <a:ext cx="7239000" cy="6324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PERSON UNDER INVESTIGATION: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No s/s, positive history of 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travel or </a:t>
            </a:r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contact</a:t>
            </a:r>
          </a:p>
          <a:p>
            <a:endParaRPr lang="en-US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SUSPECTED </a:t>
            </a:r>
            <a:r>
              <a:rPr lang="en-US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CASE </a:t>
            </a:r>
            <a:r>
              <a:rPr lang="en-US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s/s </a:t>
            </a:r>
            <a:r>
              <a:rPr lang="en-US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plus history of travel or contact</a:t>
            </a:r>
            <a:br>
              <a:rPr lang="en-US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PROBABLE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CASE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s/s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plus history of contact with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death of the 	contact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CONFIRMED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CASE</a:t>
            </a:r>
            <a:r>
              <a:rPr lang="en-US" dirty="0">
                <a:solidFill>
                  <a:srgbClr val="C00000"/>
                </a:solidFill>
              </a:rPr>
              <a:t>: </a:t>
            </a:r>
            <a:endParaRPr lang="en-US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after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lab diagnosis</a:t>
            </a:r>
            <a:r>
              <a:rPr lang="en-US" dirty="0">
                <a:solidFill>
                  <a:srgbClr val="C00000"/>
                </a:solidFill>
              </a:rPr>
              <a:t> 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" y="5638800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87" y="5870575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0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1066800"/>
          </a:xfrm>
        </p:spPr>
        <p:txBody>
          <a:bodyPr/>
          <a:lstStyle/>
          <a:p>
            <a:r>
              <a:rPr lang="en-US" b="1" dirty="0" smtClean="0"/>
              <a:t>DIFFERENTIAL DIAGNOSIS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46021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Malaria </a:t>
            </a:r>
          </a:p>
          <a:p>
            <a:r>
              <a:rPr lang="en-US" dirty="0" smtClean="0"/>
              <a:t>Typhoid fever </a:t>
            </a:r>
          </a:p>
          <a:p>
            <a:r>
              <a:rPr lang="en-US" dirty="0" smtClean="0"/>
              <a:t>Shigellosis</a:t>
            </a:r>
          </a:p>
          <a:p>
            <a:r>
              <a:rPr lang="en-US" dirty="0" smtClean="0"/>
              <a:t>Cholera</a:t>
            </a:r>
            <a:endParaRPr lang="en-US" dirty="0"/>
          </a:p>
          <a:p>
            <a:r>
              <a:rPr lang="en-US" dirty="0" smtClean="0"/>
              <a:t>Meningitis </a:t>
            </a:r>
          </a:p>
          <a:p>
            <a:r>
              <a:rPr lang="en-US" dirty="0" smtClean="0"/>
              <a:t>Hepatitis </a:t>
            </a:r>
          </a:p>
          <a:p>
            <a:r>
              <a:rPr lang="en-US" dirty="0" smtClean="0"/>
              <a:t>Other VHFs… LASSA FEVER, MARBURG, CONGO-CRIMEAN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000"/>
            <a:ext cx="798513" cy="99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87" y="5870575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20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Definitive </a:t>
            </a:r>
            <a:r>
              <a:rPr lang="en-US" sz="4000" dirty="0" smtClean="0"/>
              <a:t>LAB. </a:t>
            </a:r>
            <a:r>
              <a:rPr lang="en-US" sz="4000" dirty="0"/>
              <a:t>DIAGNOSIS of </a:t>
            </a:r>
            <a:r>
              <a:rPr lang="en-US" sz="4000" dirty="0" err="1"/>
              <a:t>evd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7239000" cy="6019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Categories of tests for definitive diagnosis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A. Electron microscopy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	B. ELISA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 smtClean="0"/>
              <a:t>	(1). Antigen capture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 smtClean="0"/>
              <a:t>	(2). Antibody capture (</a:t>
            </a:r>
            <a:r>
              <a:rPr lang="en-US" dirty="0" err="1" smtClean="0"/>
              <a:t>IgM</a:t>
            </a:r>
            <a:r>
              <a:rPr lang="en-US" dirty="0" smtClean="0"/>
              <a:t>, </a:t>
            </a:r>
            <a:r>
              <a:rPr lang="en-US" dirty="0" err="1" smtClean="0"/>
              <a:t>IgG</a:t>
            </a:r>
            <a:r>
              <a:rPr lang="en-US" dirty="0" smtClean="0"/>
              <a:t>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B. Serum neutralization tests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	C.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Immunohistochemistry testing</a:t>
            </a:r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 marR="0" lvl="0" indent="0">
              <a:lnSpc>
                <a:spcPct val="170000"/>
              </a:lnSpc>
              <a:spcBef>
                <a:spcPts val="840"/>
              </a:spcBef>
              <a:spcAft>
                <a:spcPts val="840"/>
              </a:spcAft>
              <a:buSzPts val="1000"/>
              <a:buNone/>
              <a:tabLst>
                <a:tab pos="457200" algn="l"/>
              </a:tabLst>
            </a:pP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		D.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Viral isolation by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culture</a:t>
            </a:r>
            <a:endParaRPr lang="en-US" dirty="0">
              <a:solidFill>
                <a:srgbClr val="FF0000"/>
              </a:solidFill>
              <a:latin typeface="Arial Black" pitchFamily="34" charset="0"/>
            </a:endParaRPr>
          </a:p>
          <a:p>
            <a:pPr marL="0" marR="0" lvl="0" indent="0">
              <a:lnSpc>
                <a:spcPct val="170000"/>
              </a:lnSpc>
              <a:spcBef>
                <a:spcPts val="840"/>
              </a:spcBef>
              <a:spcAft>
                <a:spcPts val="840"/>
              </a:spcAft>
              <a:buSzPts val="1000"/>
              <a:buNone/>
              <a:tabLst>
                <a:tab pos="457200" algn="l"/>
              </a:tabLst>
            </a:pP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		E. </a:t>
            </a:r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PCR (RT-PCR) </a:t>
            </a:r>
            <a:endParaRPr lang="en-US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7272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94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76200"/>
            <a:ext cx="72390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Definitive LABORATORY </a:t>
            </a:r>
            <a:r>
              <a:rPr lang="en-US" sz="3600" dirty="0"/>
              <a:t>DIAGNOSIS </a:t>
            </a:r>
            <a:r>
              <a:rPr lang="en-US" sz="3600" dirty="0" smtClean="0"/>
              <a:t>of </a:t>
            </a:r>
            <a:r>
              <a:rPr lang="en-US" sz="3600" dirty="0" err="1" smtClean="0"/>
              <a:t>evd</a:t>
            </a:r>
            <a:r>
              <a:rPr lang="en-US" sz="3600" dirty="0" smtClean="0"/>
              <a:t> </a:t>
            </a:r>
            <a:r>
              <a:rPr lang="en-US" sz="1400" u="sng" dirty="0" smtClean="0">
                <a:hlinkClick r:id="rId2"/>
              </a:rPr>
              <a:t>Http://Www.Cdc.Gov/Vhf/Ebola/Diagnosis/Index.Html</a:t>
            </a:r>
            <a:endParaRPr lang="en-US" sz="28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5480577"/>
              </p:ext>
            </p:extLst>
          </p:nvPr>
        </p:nvGraphicFramePr>
        <p:xfrm>
          <a:off x="152400" y="1447801"/>
          <a:ext cx="8839200" cy="525790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29000"/>
                <a:gridCol w="5410200"/>
              </a:tblGrid>
              <a:tr h="4975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TIMELINE OF INFECTION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30" marR="24130" marT="24130" marB="241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DIAGNOSTIC TESTS AVAILABLE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30" marR="24130" marT="24130" marB="24130" anchor="ctr"/>
                </a:tc>
              </a:tr>
              <a:tr h="24655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Within </a:t>
                      </a:r>
                      <a:r>
                        <a:rPr lang="en-US" sz="2000" dirty="0">
                          <a:effectLst/>
                        </a:rPr>
                        <a:t>a few days after symptoms begin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30" marR="24130" marT="24130" marB="2413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Antigen-capture enzyme-linked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immunosorbent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assay (ELISA) testing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IgM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ELISA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Polymerase chain reaction (PCR)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Virus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isolation/ culture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24130" marR="24130" marT="24130" marB="24130" anchor="ctr"/>
                </a:tc>
              </a:tr>
              <a:tr h="7491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Later in disease course or after recovery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30" marR="24130" marT="24130" marB="2413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IgM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and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IgG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antibodies assay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24130" marR="24130" marT="24130" marB="24130" anchor="ctr"/>
                </a:tc>
              </a:tr>
              <a:tr h="15454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Retrospectively </a:t>
                      </a:r>
                      <a:r>
                        <a:rPr lang="en-US" sz="2000" dirty="0">
                          <a:effectLst/>
                        </a:rPr>
                        <a:t>in deceased patients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30" marR="24130" marT="24130" marB="2413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Immunohistochemistry testing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PCR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84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Virus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isolation/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culture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24130" marR="24130" marT="24130" marB="24130" anchor="ctr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" y="76199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76200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55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"/>
            <a:ext cx="7772400" cy="9906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TREATMENT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382000" cy="4906963"/>
          </a:xfrm>
        </p:spPr>
        <p:txBody>
          <a:bodyPr>
            <a:normAutofit/>
          </a:bodyPr>
          <a:lstStyle/>
          <a:p>
            <a:endParaRPr lang="en-US" sz="2400" b="1" u="sng" dirty="0">
              <a:sym typeface="Wingdings"/>
            </a:endParaRPr>
          </a:p>
          <a:p>
            <a:endParaRPr lang="en-US" b="1" dirty="0" smtClean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sz="7200" b="1" dirty="0" smtClean="0">
                <a:solidFill>
                  <a:srgbClr val="C00000"/>
                </a:solidFill>
              </a:rPr>
              <a:t>NO CURE !!!!!!!!!</a:t>
            </a:r>
          </a:p>
          <a:p>
            <a:endParaRPr lang="en-US" sz="2400" b="1" u="sng" dirty="0" smtClean="0">
              <a:sym typeface="Wingding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4" y="5860473"/>
            <a:ext cx="798513" cy="99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87" y="5870575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95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7848600" cy="1005840"/>
          </a:xfrm>
        </p:spPr>
        <p:txBody>
          <a:bodyPr>
            <a:normAutofit/>
          </a:bodyPr>
          <a:lstStyle/>
          <a:p>
            <a:r>
              <a:rPr lang="en-US" sz="4800" dirty="0"/>
              <a:t>Prevention: vaccination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9416"/>
            <a:ext cx="8686800" cy="4846320"/>
          </a:xfrm>
        </p:spPr>
        <p:txBody>
          <a:bodyPr/>
          <a:lstStyle/>
          <a:p>
            <a:endParaRPr lang="en-US" b="1" dirty="0" smtClean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sz="6600" b="1" dirty="0" smtClean="0">
                <a:solidFill>
                  <a:srgbClr val="C00000"/>
                </a:solidFill>
              </a:rPr>
              <a:t>NO </a:t>
            </a:r>
            <a:r>
              <a:rPr lang="en-US" sz="6600" b="1" dirty="0">
                <a:solidFill>
                  <a:srgbClr val="C00000"/>
                </a:solidFill>
              </a:rPr>
              <a:t>VACCINE!!!!!!!!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05264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53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CHAIN OF INFECTION </a:t>
            </a:r>
            <a:r>
              <a:rPr lang="en-GB" sz="2200" dirty="0" smtClean="0"/>
              <a:t>(</a:t>
            </a:r>
            <a:r>
              <a:rPr lang="en-GB" sz="2200" dirty="0"/>
              <a:t>http://assets.cambridge.org/97805216/87010/excerpt/9780521687010_excerpt.pdf)</a:t>
            </a:r>
            <a:endParaRPr lang="en-GB" dirty="0" smtClean="0"/>
          </a:p>
        </p:txBody>
      </p:sp>
      <p:sp>
        <p:nvSpPr>
          <p:cNvPr id="921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 l="27088" t="17456" r="24038" b="11168"/>
          <a:stretch>
            <a:fillRect/>
          </a:stretch>
        </p:blipFill>
        <p:spPr bwMode="auto">
          <a:xfrm>
            <a:off x="0" y="1412776"/>
            <a:ext cx="8143900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7848600" cy="685800"/>
          </a:xfrm>
        </p:spPr>
        <p:txBody>
          <a:bodyPr>
            <a:normAutofit/>
          </a:bodyPr>
          <a:lstStyle/>
          <a:p>
            <a:r>
              <a:rPr lang="en-US" sz="4400" dirty="0"/>
              <a:t>Prevention: Containment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02960"/>
            <a:ext cx="8763000" cy="484632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TRAINING  &amp; RE-TRAINING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SAFETY </a:t>
            </a:r>
            <a:r>
              <a:rPr lang="en-US" b="1" dirty="0">
                <a:solidFill>
                  <a:srgbClr val="FF0000"/>
                </a:solidFill>
              </a:rPr>
              <a:t>precaution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 PPE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 Proper handling &amp; disposal (wastes &amp; corpse)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 Sterilization &amp; Disinfection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 Hand hygiene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     hand washing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     hand sanitizing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ISOLATION precaution (Isolation, Quarantine</a:t>
            </a:r>
            <a:r>
              <a:rPr lang="en-US" b="1" dirty="0">
                <a:solidFill>
                  <a:srgbClr val="FF0000"/>
                </a:solidFill>
              </a:rPr>
              <a:t>, Contact tracing)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" y="5805054"/>
            <a:ext cx="798513" cy="99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87" y="5870575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2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95525" y="-457200"/>
            <a:ext cx="425767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latin typeface="Baskerville Old Face" pitchFamily="18" charset="0"/>
              </a:rPr>
              <a:t>PPE (</a:t>
            </a:r>
            <a:r>
              <a:rPr lang="en-US" sz="3200" dirty="0" smtClean="0">
                <a:solidFill>
                  <a:srgbClr val="FF0000"/>
                </a:solidFill>
                <a:latin typeface="Baskerville Old Face" pitchFamily="18" charset="0"/>
              </a:rPr>
              <a:t>waterproof</a:t>
            </a:r>
            <a:r>
              <a:rPr lang="en-US" sz="3200" dirty="0" smtClean="0">
                <a:latin typeface="Baskerville Old Face" pitchFamily="18" charset="0"/>
              </a:rPr>
              <a:t>)</a:t>
            </a: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7213"/>
            <a:ext cx="3589337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Gloves</a:t>
            </a: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Gowns</a:t>
            </a: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Caps</a:t>
            </a: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Shoe covers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latin typeface="Californian FB" pitchFamily="18" charset="0"/>
            </a:endParaRPr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783263" y="1827213"/>
            <a:ext cx="3589337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Masks</a:t>
            </a: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Respirators</a:t>
            </a: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Goggles</a:t>
            </a:r>
          </a:p>
          <a:p>
            <a:pPr eaLnBrk="1" hangingPunct="1">
              <a:lnSpc>
                <a:spcPct val="90000"/>
              </a:lnSpc>
            </a:pPr>
            <a:r>
              <a:rPr lang="en-US" sz="3300" dirty="0" smtClean="0">
                <a:latin typeface="Californian FB" pitchFamily="18" charset="0"/>
              </a:rPr>
              <a:t>Face shields</a:t>
            </a:r>
          </a:p>
          <a:p>
            <a:pPr eaLnBrk="1" hangingPunct="1">
              <a:lnSpc>
                <a:spcPct val="90000"/>
              </a:lnSpc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300" dirty="0" smtClean="0">
              <a:latin typeface="Californian FB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300" dirty="0" smtClean="0">
              <a:latin typeface="Californian FB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62001"/>
            <a:ext cx="3124200" cy="28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46513"/>
            <a:ext cx="3124200" cy="294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20574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0"/>
            <a:ext cx="3200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667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imag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1600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11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9220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239000" cy="6152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 hygiene &amp; precautions?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" y="5860473"/>
            <a:ext cx="798513" cy="99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87" y="5870575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4.bp.blogspot.com/-6GOBkExIgNE/T-gcm1ESS4I/AAAAAAAABYo/RyFISXgypbE/s640/washing_han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93096"/>
            <a:ext cx="2895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55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155700" y="381000"/>
            <a:ext cx="7239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b="1" dirty="0" smtClean="0"/>
              <a:t>Isolation precaution: Isolators in open wards?</a:t>
            </a:r>
            <a:r>
              <a:rPr lang="en-GB" dirty="0" smtClean="0"/>
              <a:t> </a:t>
            </a:r>
            <a:br>
              <a:rPr lang="en-GB" dirty="0" smtClean="0"/>
            </a:br>
            <a:endParaRPr lang="en-GB" dirty="0" smtClean="0"/>
          </a:p>
        </p:txBody>
      </p:sp>
      <p:pic>
        <p:nvPicPr>
          <p:cNvPr id="23556" name="Picture 2" descr="C:\Users\Dr Rasaq\Pictures\hospital ward\img_pro4_1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219200"/>
            <a:ext cx="35179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012" y="3962400"/>
            <a:ext cx="34559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" y="1219200"/>
            <a:ext cx="3455988" cy="268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Dr Rasaq\Pictures\hospital ward\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76800" y="4071937"/>
            <a:ext cx="3517900" cy="2709863"/>
          </a:xfr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" y="6069013"/>
            <a:ext cx="7985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87" y="5794375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79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Institutional consideration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696200" cy="51723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Ebola Response Committee</a:t>
            </a:r>
          </a:p>
          <a:p>
            <a:pPr marL="914400" indent="-176213"/>
            <a:r>
              <a:rPr lang="en-US" dirty="0" smtClean="0"/>
              <a:t>Strategic framework</a:t>
            </a:r>
          </a:p>
          <a:p>
            <a:pPr marL="914400" indent="-176213"/>
            <a:r>
              <a:rPr lang="en-US" dirty="0" smtClean="0"/>
              <a:t>Surveillance</a:t>
            </a:r>
          </a:p>
          <a:p>
            <a:pPr marL="796925" indent="-103188"/>
            <a:r>
              <a:rPr lang="en-US" dirty="0" smtClean="0"/>
              <a:t>Ebola Rapid Response Team</a:t>
            </a:r>
          </a:p>
          <a:p>
            <a:pPr marL="796925" indent="-103188"/>
            <a:r>
              <a:rPr lang="en-US" dirty="0" smtClean="0"/>
              <a:t>Triaging</a:t>
            </a:r>
          </a:p>
          <a:p>
            <a:pPr marL="796925" indent="-103188"/>
            <a:r>
              <a:rPr lang="en-US" dirty="0" smtClean="0"/>
              <a:t>SOP</a:t>
            </a:r>
          </a:p>
          <a:p>
            <a:pPr marL="796925" indent="-103188"/>
            <a:r>
              <a:rPr lang="en-US" dirty="0" smtClean="0"/>
              <a:t>Checklist</a:t>
            </a:r>
          </a:p>
          <a:p>
            <a:pPr marL="796925" indent="-103188"/>
            <a:r>
              <a:rPr lang="en-US" dirty="0" smtClean="0"/>
              <a:t>Collaborations</a:t>
            </a:r>
          </a:p>
          <a:p>
            <a:pPr marL="796925" indent="-103188"/>
            <a:r>
              <a:rPr lang="en-US" dirty="0" smtClean="0"/>
              <a:t>Containment</a:t>
            </a:r>
          </a:p>
          <a:p>
            <a:pPr marL="796925" indent="-103188"/>
            <a:r>
              <a:rPr lang="en-US" dirty="0" smtClean="0"/>
              <a:t>Health Care Giver’s Safety </a:t>
            </a:r>
          </a:p>
          <a:p>
            <a:pPr marL="1887538" indent="-176213"/>
            <a:r>
              <a:rPr lang="en-US" b="1" dirty="0" smtClean="0">
                <a:solidFill>
                  <a:srgbClr val="0070C0"/>
                </a:solidFill>
              </a:rPr>
              <a:t>PPE </a:t>
            </a:r>
          </a:p>
          <a:p>
            <a:pPr marL="1887538" indent="-176213"/>
            <a:r>
              <a:rPr lang="en-US" b="1" dirty="0" smtClean="0">
                <a:solidFill>
                  <a:srgbClr val="0070C0"/>
                </a:solidFill>
              </a:rPr>
              <a:t>Training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01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608630"/>
          </a:xfrm>
        </p:spPr>
        <p:txBody>
          <a:bodyPr/>
          <a:lstStyle/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62150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HCAI</a:t>
            </a:r>
            <a:endParaRPr lang="en-US" sz="2800" b="1" u="sng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>
              <a:buNone/>
            </a:pPr>
            <a:endParaRPr lang="en-US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1371600" indent="-1371600" algn="ctr">
              <a:buNone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COMPLEX!</a:t>
            </a:r>
          </a:p>
          <a:p>
            <a:pPr marL="1371600" indent="-1371600" algn="ctr">
              <a:buNone/>
            </a:pP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1371600" indent="-1371600" algn="ctr">
              <a:buNone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CONTRIBUTORY TO HUMAN MORBIDITY &amp; MORTALITY!</a:t>
            </a:r>
          </a:p>
          <a:p>
            <a:pPr marL="1371600" indent="-1371600" algn="ctr">
              <a:buNone/>
            </a:pPr>
            <a:endParaRPr lang="en-US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1371600" indent="-1371600" algn="ctr">
              <a:buNone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CONTROL CAPITAL INTENSIVE!!</a:t>
            </a:r>
          </a:p>
          <a:p>
            <a:pPr marL="1371600" indent="-1371600" algn="ctr">
              <a:buNone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&amp;</a:t>
            </a:r>
          </a:p>
          <a:p>
            <a:pPr marL="1371600" indent="-1371600" algn="ctr">
              <a:buNone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Dependent on HCW’s </a:t>
            </a:r>
          </a:p>
          <a:p>
            <a:pPr marL="1371600" indent="-1371600" algn="ctr">
              <a:buNone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KNOWLEDGE</a:t>
            </a:r>
          </a:p>
          <a:p>
            <a:pPr marL="1371600" indent="-1371600" algn="ctr">
              <a:buNone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PERCEPTION &amp; </a:t>
            </a:r>
          </a:p>
          <a:p>
            <a:pPr marL="1371600" indent="-1371600" algn="ctr">
              <a:buNone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ATTITUDE !!!</a:t>
            </a:r>
          </a:p>
          <a:p>
            <a:pPr algn="ctr">
              <a:buNone/>
            </a:pPr>
            <a:endParaRPr lang="en-US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25" name="WordArt 1"/>
          <p:cNvSpPr>
            <a:spLocks noChangeArrowheads="1" noChangeShapeType="1" noTextEdit="1"/>
          </p:cNvSpPr>
          <p:nvPr/>
        </p:nvSpPr>
        <p:spPr bwMode="auto">
          <a:xfrm>
            <a:off x="285720" y="285728"/>
            <a:ext cx="8643998" cy="6215106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 fromWordArt="1">
            <a:prstTxWarp prst="textWave1">
              <a:avLst>
                <a:gd name="adj1" fmla="val 13005"/>
                <a:gd name="adj2" fmla="val -8516"/>
              </a:avLst>
            </a:prstTxWarp>
          </a:bodyPr>
          <a:lstStyle/>
          <a:p>
            <a:pPr algn="ctr" rtl="0"/>
            <a:r>
              <a:rPr lang="en-GB" sz="3600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Thank you!</a:t>
            </a:r>
          </a:p>
          <a:p>
            <a:pPr algn="ctr" rtl="0"/>
            <a:r>
              <a:rPr lang="en-GB" sz="3600" kern="10" dirty="0" err="1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Nagode</a:t>
            </a:r>
            <a:r>
              <a:rPr lang="en-GB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  <a:p>
            <a:pPr algn="ctr" rtl="0"/>
            <a:r>
              <a:rPr lang="en-GB" sz="3600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E se </a:t>
            </a:r>
            <a:r>
              <a:rPr lang="en-GB" sz="3600" kern="10" spc="0" dirty="0" err="1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gan</a:t>
            </a:r>
            <a:r>
              <a:rPr lang="en-GB" sz="3600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GB" sz="3600" kern="10" spc="0" dirty="0" err="1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ni</a:t>
            </a:r>
            <a:r>
              <a:rPr lang="en-GB" sz="3600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  <a:p>
            <a:pPr algn="ctr" rtl="0"/>
            <a:r>
              <a:rPr lang="en-GB" sz="3600" kern="10" dirty="0" err="1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Daalu</a:t>
            </a:r>
            <a:r>
              <a:rPr lang="en-GB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GB" sz="3600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" y="5638800"/>
            <a:ext cx="798513" cy="99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5575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47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239000" cy="666304"/>
          </a:xfrm>
        </p:spPr>
        <p:txBody>
          <a:bodyPr>
            <a:normAutofit/>
          </a:bodyPr>
          <a:lstStyle/>
          <a:p>
            <a:r>
              <a:rPr lang="en-GB" dirty="0" smtClean="0"/>
              <a:t>How is HCAI Transmitted?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692696"/>
            <a:ext cx="8435280" cy="5976664"/>
          </a:xfrm>
        </p:spPr>
        <p:txBody>
          <a:bodyPr>
            <a:normAutofit fontScale="92500" lnSpcReduction="10000"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Contact</a:t>
            </a:r>
          </a:p>
          <a:p>
            <a:pPr marL="1618488" lvl="3" indent="-457200">
              <a:buFont typeface="+mj-lt"/>
              <a:buAutoNum type="alphaLcParenR"/>
            </a:pPr>
            <a:r>
              <a:rPr lang="en-GB" dirty="0" smtClean="0"/>
              <a:t>Direct (hands of health care personnel) </a:t>
            </a:r>
          </a:p>
          <a:p>
            <a:pPr marL="1618488" lvl="3" indent="-457200">
              <a:buFont typeface="+mj-lt"/>
              <a:buAutoNum type="alphaLcParenR"/>
            </a:pPr>
            <a:r>
              <a:rPr lang="en-GB" dirty="0" smtClean="0"/>
              <a:t>Indirect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Droplet</a:t>
            </a:r>
          </a:p>
          <a:p>
            <a:pPr lvl="4"/>
            <a:r>
              <a:rPr lang="en-GB" dirty="0" smtClean="0"/>
              <a:t>large particle droplets (&gt; 5 microns) generated during coughing, sneezing, talking or tracheal suctioning, </a:t>
            </a:r>
          </a:p>
          <a:p>
            <a:pPr lvl="4"/>
            <a:r>
              <a:rPr lang="en-GB" dirty="0" smtClean="0"/>
              <a:t>pneumonias, pertussis, diphtheria, influenza type B, mumps, and meningitis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Airborne</a:t>
            </a:r>
          </a:p>
          <a:p>
            <a:pPr lvl="4"/>
            <a:r>
              <a:rPr lang="en-GB" dirty="0" smtClean="0"/>
              <a:t>Evaporated droplet &lt;5 micron, remain suspended in the air for long periods of time</a:t>
            </a:r>
          </a:p>
          <a:p>
            <a:pPr lvl="4"/>
            <a:r>
              <a:rPr lang="en-GB" dirty="0" smtClean="0"/>
              <a:t>Pulmonary tuberculosis (TB), measles, chicken pox, pulmonary plague and haemorrhagic fever with pneumonia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Common vehicle transmission</a:t>
            </a:r>
          </a:p>
          <a:p>
            <a:pPr marL="1209294" lvl="2" indent="-514350">
              <a:buNone/>
            </a:pPr>
            <a:r>
              <a:rPr lang="en-GB" dirty="0" smtClean="0"/>
              <a:t>	food, water, devices, equipment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83709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37093"/>
            <a:ext cx="7985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23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899592" y="304800"/>
            <a:ext cx="734481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11178F"/>
                </a:solidFill>
                <a:latin typeface="Calibri" pitchFamily="34" charset="0"/>
              </a:rPr>
              <a:t>Transmission </a:t>
            </a:r>
            <a:r>
              <a:rPr lang="en-US" sz="4400" dirty="0" smtClean="0">
                <a:solidFill>
                  <a:srgbClr val="11178F"/>
                </a:solidFill>
                <a:latin typeface="Calibri" pitchFamily="34" charset="0"/>
              </a:rPr>
              <a:t>by Direct Contact</a:t>
            </a:r>
            <a:endParaRPr lang="en-US" sz="3200" dirty="0">
              <a:solidFill>
                <a:srgbClr val="11178F"/>
              </a:solidFill>
              <a:latin typeface="Calibri" pitchFamily="34" charset="0"/>
            </a:endParaRPr>
          </a:p>
        </p:txBody>
      </p:sp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2" cstate="print"/>
          <a:srcRect t="15625" b="12500"/>
          <a:stretch>
            <a:fillRect/>
          </a:stretch>
        </p:blipFill>
        <p:spPr bwMode="auto">
          <a:xfrm>
            <a:off x="762000" y="1556792"/>
            <a:ext cx="6762328" cy="38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62000" y="5733256"/>
            <a:ext cx="66903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HAVE YOU DONE THIS TODAY?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055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Air borne </a:t>
            </a:r>
            <a:r>
              <a:rPr lang="en-GB" dirty="0"/>
              <a:t>transmission </a:t>
            </a:r>
            <a:r>
              <a:rPr lang="en-GB" sz="2700" dirty="0"/>
              <a:t>(http://</a:t>
            </a:r>
            <a:r>
              <a:rPr lang="en-GB" sz="2700" dirty="0" smtClean="0"/>
              <a:t>en.wikipedia.org/wiki/Sneeze)</a:t>
            </a:r>
            <a:endParaRPr lang="en-GB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00174"/>
            <a:ext cx="814390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73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993</TotalTime>
  <Words>1794</Words>
  <Application>Microsoft Office PowerPoint</Application>
  <PresentationFormat>On-screen Show (4:3)</PresentationFormat>
  <Paragraphs>616</Paragraphs>
  <Slides>66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Opulent</vt:lpstr>
      <vt:lpstr>Hospital acquired Infections:</vt:lpstr>
      <vt:lpstr>Hospital acquired infections? ( www.who.int/gpsc/country_work/burden, 2011)</vt:lpstr>
      <vt:lpstr>Hospital acquired infections?</vt:lpstr>
      <vt:lpstr>Hospital acquired infections?</vt:lpstr>
      <vt:lpstr>Risk Groups?</vt:lpstr>
      <vt:lpstr>CHAIN OF INFECTION (http://assets.cambridge.org/97805216/87010/excerpt/9780521687010_excerpt.pdf)</vt:lpstr>
      <vt:lpstr>How is HCAI Transmitted?</vt:lpstr>
      <vt:lpstr>PowerPoint Presentation</vt:lpstr>
      <vt:lpstr>Air borne transmission (http://en.wikipedia.org/wiki/Sneeze)</vt:lpstr>
      <vt:lpstr>Indirect Spread by Droplets</vt:lpstr>
      <vt:lpstr>Indirect Spread by Droplets</vt:lpstr>
      <vt:lpstr>     the Indirect Route of Transmission of agents of HCAI</vt:lpstr>
      <vt:lpstr>agents of HCAI? (WHO SEARO Regional Publication No. 41, 2011) </vt:lpstr>
      <vt:lpstr>Sources of the agents of HCAI </vt:lpstr>
      <vt:lpstr>PowerPoint Presentation</vt:lpstr>
      <vt:lpstr>the Burden of HCAI?  (WHO/Patient Safety/ save lives, 2011)</vt:lpstr>
      <vt:lpstr>the Burden of HCAI?  (WHO/Patient Safety/ save lives, 2011)</vt:lpstr>
      <vt:lpstr>the Burden of HCAI? (WHO/Patient Safety/ save lives, 2011)</vt:lpstr>
      <vt:lpstr>the impact of HCAI? (WHO/Patient Safety/ save lives, 2011)</vt:lpstr>
      <vt:lpstr>the impact of HCAI? (WHO/Patient Safety/ save lives, 2011)</vt:lpstr>
      <vt:lpstr>Risk Factors for hcai (http://www.who.int/gpsc/country_work/gpsc_ccisc_fact_sheet_en.pdf)</vt:lpstr>
      <vt:lpstr>PowerPoint Presentation</vt:lpstr>
      <vt:lpstr>PowerPoint Presentation</vt:lpstr>
      <vt:lpstr>HCAI Control?</vt:lpstr>
      <vt:lpstr>Approach to HCAI Control  (WHO SEARO Regional Publication No. 41, 2011)</vt:lpstr>
      <vt:lpstr>Five pillars of infection control (http://assets.cambridge.org/97805216/87010/excerpt/9780521687010_excerpt.pdf)</vt:lpstr>
      <vt:lpstr>Practical HCAI Control measures (WHO SEARO Regional Publication No. 41, 2011)</vt:lpstr>
      <vt:lpstr>Practical HCAI Control measures  (WHO SEARO Regional Publication No. 41, 2011)</vt:lpstr>
      <vt:lpstr>Practical HCAI Control measures  (WHO SEARO Regional Publication No. 41, 2011)</vt:lpstr>
      <vt:lpstr>Standard precaution components</vt:lpstr>
      <vt:lpstr>Additional precautions</vt:lpstr>
      <vt:lpstr>PowerPoint Presentation</vt:lpstr>
      <vt:lpstr>PPE</vt:lpstr>
      <vt:lpstr>Ebola virus as HCAI agent</vt:lpstr>
      <vt:lpstr>The Ebola virus</vt:lpstr>
      <vt:lpstr>PowerPoint Presentation</vt:lpstr>
      <vt:lpstr>previous outbreaks of evd</vt:lpstr>
      <vt:lpstr>PowerPoint Presentation</vt:lpstr>
      <vt:lpstr>Current outbreak of evd:  situation report</vt:lpstr>
      <vt:lpstr>PowerPoint Presentation</vt:lpstr>
      <vt:lpstr>Total Number of Ebola cases and deaths per country (http://www.cdc.gov/vhf/ebola/outbreaks/2014-west-africa/case-counts.html) NOV 11</vt:lpstr>
      <vt:lpstr>Cumulative deaths- up to 11 November (http://www.bbc.com/news/world-africa-28755033)</vt:lpstr>
      <vt:lpstr>CFR (as of 11TH NOVEMBER) </vt:lpstr>
      <vt:lpstr>Number of Ebola cases and deaths reported in healthcare workers in West Africa-ECDPC, Oct. 2014 (http://ec.europa.eu/health/preparedness_response/docs/ebola_riskassessment_en.pdf)</vt:lpstr>
      <vt:lpstr>PowerPoint Presentation</vt:lpstr>
      <vt:lpstr>TRANSMISSION OF EBOLA VIRUS</vt:lpstr>
      <vt:lpstr>TRANSMISSION OF EBOLA VIRUS</vt:lpstr>
      <vt:lpstr> NOSOCOMIAL TRANSMISSION</vt:lpstr>
      <vt:lpstr>Early SYMPTOMS</vt:lpstr>
      <vt:lpstr>SYMPTOMS: Later Acute symptoms</vt:lpstr>
      <vt:lpstr>SYMPTOMS: Later Acute symptoms</vt:lpstr>
      <vt:lpstr>DIAGNOSIS</vt:lpstr>
      <vt:lpstr>CLINICAL DIAGNOSIS</vt:lpstr>
      <vt:lpstr>CASE DEFINITION for clinic use</vt:lpstr>
      <vt:lpstr>DIFFERENTIAL DIAGNOSIS </vt:lpstr>
      <vt:lpstr>Definitive LAB. DIAGNOSIS of evd</vt:lpstr>
      <vt:lpstr>Definitive LABORATORY DIAGNOSIS of evd Http://Www.Cdc.Gov/Vhf/Ebola/Diagnosis/Index.Html</vt:lpstr>
      <vt:lpstr>TREATMENT</vt:lpstr>
      <vt:lpstr>Prevention: vaccination</vt:lpstr>
      <vt:lpstr>Prevention: Containment</vt:lpstr>
      <vt:lpstr>PPE (waterproof)</vt:lpstr>
      <vt:lpstr>Hand hygiene &amp; precautions?</vt:lpstr>
      <vt:lpstr>Isolation precaution: Isolators in open wards?  </vt:lpstr>
      <vt:lpstr>Institutional consideration</vt:lpstr>
      <vt:lpstr>conclusion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Health care associated Infections &amp; Control</dc:title>
  <dc:creator>DR. FADEYI ABAYOMI</dc:creator>
  <cp:lastModifiedBy>Charles Okah</cp:lastModifiedBy>
  <cp:revision>180</cp:revision>
  <dcterms:created xsi:type="dcterms:W3CDTF">2011-07-12T15:28:05Z</dcterms:created>
  <dcterms:modified xsi:type="dcterms:W3CDTF">2014-11-26T07:35:34Z</dcterms:modified>
</cp:coreProperties>
</file>