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3"/>
  </p:notesMasterIdLst>
  <p:sldIdLst>
    <p:sldId id="256" r:id="rId2"/>
    <p:sldId id="314" r:id="rId3"/>
    <p:sldId id="297" r:id="rId4"/>
    <p:sldId id="330" r:id="rId5"/>
    <p:sldId id="275" r:id="rId6"/>
    <p:sldId id="310" r:id="rId7"/>
    <p:sldId id="313" r:id="rId8"/>
    <p:sldId id="331" r:id="rId9"/>
    <p:sldId id="282" r:id="rId10"/>
    <p:sldId id="312" r:id="rId11"/>
    <p:sldId id="335" r:id="rId12"/>
    <p:sldId id="329" r:id="rId13"/>
    <p:sldId id="325" r:id="rId14"/>
    <p:sldId id="326" r:id="rId15"/>
    <p:sldId id="323" r:id="rId16"/>
    <p:sldId id="324" r:id="rId17"/>
    <p:sldId id="336" r:id="rId18"/>
    <p:sldId id="316" r:id="rId19"/>
    <p:sldId id="302" r:id="rId20"/>
    <p:sldId id="303" r:id="rId21"/>
    <p:sldId id="304" r:id="rId22"/>
    <p:sldId id="305" r:id="rId23"/>
    <p:sldId id="327" r:id="rId24"/>
    <p:sldId id="332" r:id="rId25"/>
    <p:sldId id="334" r:id="rId26"/>
    <p:sldId id="300" r:id="rId27"/>
    <p:sldId id="333" r:id="rId28"/>
    <p:sldId id="328" r:id="rId29"/>
    <p:sldId id="307" r:id="rId30"/>
    <p:sldId id="306" r:id="rId31"/>
    <p:sldId id="311"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677" autoAdjust="0"/>
  </p:normalViewPr>
  <p:slideViewPr>
    <p:cSldViewPr snapToGrid="0" snapToObjects="1">
      <p:cViewPr varScale="1">
        <p:scale>
          <a:sx n="70" d="100"/>
          <a:sy n="70" d="100"/>
        </p:scale>
        <p:origin x="-1608"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6B47CF-FE0D-8940-AEA1-2EB464C20D4C}" type="datetimeFigureOut">
              <a:rPr lang="en-US" smtClean="0"/>
              <a:t>09/10/2014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1D8A8F-39B6-B242-BBF4-3B71D091E064}" type="slidenum">
              <a:rPr lang="en-US" smtClean="0"/>
              <a:t>‹#›</a:t>
            </a:fld>
            <a:endParaRPr lang="en-US" dirty="0"/>
          </a:p>
        </p:txBody>
      </p:sp>
    </p:spTree>
    <p:extLst>
      <p:ext uri="{BB962C8B-B14F-4D97-AF65-F5344CB8AC3E}">
        <p14:creationId xmlns:p14="http://schemas.microsoft.com/office/powerpoint/2010/main" val="154902898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Infectious Diseases Society of America (IDSA) has also recognized the value of the pharmacist’s expertise and recommends the inclusion of these healthcare professionals on antibiotic stewardship teams.6 The guidelines note</a:t>
            </a:r>
            <a:endParaRPr lang="en-US" dirty="0"/>
          </a:p>
        </p:txBody>
      </p:sp>
      <p:sp>
        <p:nvSpPr>
          <p:cNvPr id="4" name="Slide Number Placeholder 3"/>
          <p:cNvSpPr>
            <a:spLocks noGrp="1"/>
          </p:cNvSpPr>
          <p:nvPr>
            <p:ph type="sldNum" sz="quarter" idx="10"/>
          </p:nvPr>
        </p:nvSpPr>
        <p:spPr/>
        <p:txBody>
          <a:bodyPr/>
          <a:lstStyle/>
          <a:p>
            <a:fld id="{2F1D8A8F-39B6-B242-BBF4-3B71D091E064}" type="slidenum">
              <a:rPr lang="en-US" smtClean="0"/>
              <a:t>10</a:t>
            </a:fld>
            <a:endParaRPr lang="en-US" dirty="0"/>
          </a:p>
        </p:txBody>
      </p:sp>
    </p:spTree>
    <p:extLst>
      <p:ext uri="{BB962C8B-B14F-4D97-AF65-F5344CB8AC3E}">
        <p14:creationId xmlns:p14="http://schemas.microsoft.com/office/powerpoint/2010/main" val="850144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1D8A8F-39B6-B242-BBF4-3B71D091E064}" type="slidenum">
              <a:rPr lang="en-US" smtClean="0"/>
              <a:t>13</a:t>
            </a:fld>
            <a:endParaRPr lang="en-US" dirty="0"/>
          </a:p>
        </p:txBody>
      </p:sp>
    </p:spTree>
    <p:extLst>
      <p:ext uri="{BB962C8B-B14F-4D97-AF65-F5344CB8AC3E}">
        <p14:creationId xmlns:p14="http://schemas.microsoft.com/office/powerpoint/2010/main" val="3225274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Universal protection,</a:t>
            </a:r>
            <a:r>
              <a:rPr lang="en-US" baseline="0" dirty="0" smtClean="0"/>
              <a:t> cleaning</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F1D8A8F-39B6-B242-BBF4-3B71D091E064}" type="slidenum">
              <a:rPr lang="en-US" smtClean="0"/>
              <a:t>30</a:t>
            </a:fld>
            <a:endParaRPr lang="en-US" dirty="0"/>
          </a:p>
        </p:txBody>
      </p:sp>
    </p:spTree>
    <p:extLst>
      <p:ext uri="{BB962C8B-B14F-4D97-AF65-F5344CB8AC3E}">
        <p14:creationId xmlns:p14="http://schemas.microsoft.com/office/powerpoint/2010/main" val="3240612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GB"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GB" smtClean="0"/>
              <a:t>Click to edit Master subtitle style</a:t>
            </a:r>
            <a:endParaRPr kumimoji="0" lang="en-US"/>
          </a:p>
        </p:txBody>
      </p:sp>
      <p:sp>
        <p:nvSpPr>
          <p:cNvPr id="30" name="Date Placeholder 29"/>
          <p:cNvSpPr>
            <a:spLocks noGrp="1"/>
          </p:cNvSpPr>
          <p:nvPr>
            <p:ph type="dt" sz="half" idx="10"/>
          </p:nvPr>
        </p:nvSpPr>
        <p:spPr/>
        <p:txBody>
          <a:bodyPr/>
          <a:lstStyle/>
          <a:p>
            <a:fld id="{F10A9DFC-1B17-CD43-8451-65B85AC4A69E}" type="datetimeFigureOut">
              <a:rPr lang="en-US" smtClean="0"/>
              <a:t>09/10/2014</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0DDBC32A-8EE1-EE4F-A5A0-6D8667C76F69}"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transition xmlns:p14="http://schemas.microsoft.com/office/powerpoint/2010/mai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Date Placeholder 3"/>
          <p:cNvSpPr>
            <a:spLocks noGrp="1"/>
          </p:cNvSpPr>
          <p:nvPr>
            <p:ph type="dt" sz="half" idx="10"/>
          </p:nvPr>
        </p:nvSpPr>
        <p:spPr/>
        <p:txBody>
          <a:bodyPr/>
          <a:lstStyle/>
          <a:p>
            <a:fld id="{F10A9DFC-1B17-CD43-8451-65B85AC4A69E}" type="datetimeFigureOut">
              <a:rPr lang="en-US" smtClean="0"/>
              <a:t>09/10/2014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DBC32A-8EE1-EE4F-A5A0-6D8667C76F69}" type="slidenum">
              <a:rPr lang="en-US" smtClean="0"/>
              <a:t>‹#›</a:t>
            </a:fld>
            <a:endParaRPr lang="en-US" dirty="0"/>
          </a:p>
        </p:txBody>
      </p:sp>
    </p:spTree>
  </p:cSld>
  <p:clrMapOvr>
    <a:masterClrMapping/>
  </p:clrMapOvr>
  <p:transition xmlns:p14="http://schemas.microsoft.com/office/powerpoint/2010/mai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GB"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Date Placeholder 3"/>
          <p:cNvSpPr>
            <a:spLocks noGrp="1"/>
          </p:cNvSpPr>
          <p:nvPr>
            <p:ph type="dt" sz="half" idx="10"/>
          </p:nvPr>
        </p:nvSpPr>
        <p:spPr/>
        <p:txBody>
          <a:bodyPr/>
          <a:lstStyle/>
          <a:p>
            <a:fld id="{F10A9DFC-1B17-CD43-8451-65B85AC4A69E}" type="datetimeFigureOut">
              <a:rPr lang="en-US" smtClean="0"/>
              <a:t>09/10/2014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DBC32A-8EE1-EE4F-A5A0-6D8667C76F69}" type="slidenum">
              <a:rPr lang="en-US" smtClean="0"/>
              <a:t>‹#›</a:t>
            </a:fld>
            <a:endParaRPr lang="en-US" dirty="0"/>
          </a:p>
        </p:txBody>
      </p:sp>
    </p:spTree>
  </p:cSld>
  <p:clrMapOvr>
    <a:masterClrMapping/>
  </p:clrMapOvr>
  <p:transition xmlns:p14="http://schemas.microsoft.com/office/powerpoint/2010/mai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Date Placeholder 3"/>
          <p:cNvSpPr>
            <a:spLocks noGrp="1"/>
          </p:cNvSpPr>
          <p:nvPr>
            <p:ph type="dt" sz="half" idx="10"/>
          </p:nvPr>
        </p:nvSpPr>
        <p:spPr/>
        <p:txBody>
          <a:bodyPr/>
          <a:lstStyle/>
          <a:p>
            <a:fld id="{F10A9DFC-1B17-CD43-8451-65B85AC4A69E}" type="datetimeFigureOut">
              <a:rPr lang="en-US" smtClean="0"/>
              <a:t>09/10/2014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DBC32A-8EE1-EE4F-A5A0-6D8667C76F69}" type="slidenum">
              <a:rPr lang="en-US" smtClean="0"/>
              <a:t>‹#›</a:t>
            </a:fld>
            <a:endParaRPr lang="en-US" dirty="0"/>
          </a:p>
        </p:txBody>
      </p:sp>
    </p:spTree>
  </p:cSld>
  <p:clrMapOvr>
    <a:masterClrMapping/>
  </p:clrMapOvr>
  <p:transition xmlns:p14="http://schemas.microsoft.com/office/powerpoint/2010/mai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GB"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GB" smtClean="0"/>
              <a:t>Click to edit Master text styles</a:t>
            </a:r>
          </a:p>
        </p:txBody>
      </p:sp>
      <p:sp>
        <p:nvSpPr>
          <p:cNvPr id="4" name="Date Placeholder 3"/>
          <p:cNvSpPr>
            <a:spLocks noGrp="1"/>
          </p:cNvSpPr>
          <p:nvPr>
            <p:ph type="dt" sz="half" idx="10"/>
          </p:nvPr>
        </p:nvSpPr>
        <p:spPr/>
        <p:txBody>
          <a:bodyPr/>
          <a:lstStyle/>
          <a:p>
            <a:fld id="{F10A9DFC-1B17-CD43-8451-65B85AC4A69E}" type="datetimeFigureOut">
              <a:rPr lang="en-US" smtClean="0"/>
              <a:t>09/10/2014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DBC32A-8EE1-EE4F-A5A0-6D8667C76F69}"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transition xmlns:p14="http://schemas.microsoft.com/office/powerpoint/2010/mai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GB"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5" name="Date Placeholder 4"/>
          <p:cNvSpPr>
            <a:spLocks noGrp="1"/>
          </p:cNvSpPr>
          <p:nvPr>
            <p:ph type="dt" sz="half" idx="10"/>
          </p:nvPr>
        </p:nvSpPr>
        <p:spPr/>
        <p:txBody>
          <a:bodyPr/>
          <a:lstStyle/>
          <a:p>
            <a:fld id="{F10A9DFC-1B17-CD43-8451-65B85AC4A69E}" type="datetimeFigureOut">
              <a:rPr lang="en-US" smtClean="0"/>
              <a:t>09/10/2014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DDBC32A-8EE1-EE4F-A5A0-6D8667C76F69}" type="slidenum">
              <a:rPr lang="en-US" smtClean="0"/>
              <a:t>‹#›</a:t>
            </a:fld>
            <a:endParaRPr lang="en-US" dirty="0"/>
          </a:p>
        </p:txBody>
      </p:sp>
    </p:spTree>
  </p:cSld>
  <p:clrMapOvr>
    <a:masterClrMapping/>
  </p:clrMapOvr>
  <p:transition xmlns:p14="http://schemas.microsoft.com/office/powerpoint/2010/mai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GB"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GB"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GB"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7" name="Date Placeholder 6"/>
          <p:cNvSpPr>
            <a:spLocks noGrp="1"/>
          </p:cNvSpPr>
          <p:nvPr>
            <p:ph type="dt" sz="half" idx="10"/>
          </p:nvPr>
        </p:nvSpPr>
        <p:spPr/>
        <p:txBody>
          <a:bodyPr/>
          <a:lstStyle/>
          <a:p>
            <a:fld id="{F10A9DFC-1B17-CD43-8451-65B85AC4A69E}" type="datetimeFigureOut">
              <a:rPr lang="en-US" smtClean="0"/>
              <a:t>09/10/2014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DDBC32A-8EE1-EE4F-A5A0-6D8667C76F69}" type="slidenum">
              <a:rPr lang="en-US" smtClean="0"/>
              <a:t>‹#›</a:t>
            </a:fld>
            <a:endParaRPr lang="en-US" dirty="0"/>
          </a:p>
        </p:txBody>
      </p:sp>
    </p:spTree>
  </p:cSld>
  <p:clrMapOvr>
    <a:masterClrMapping/>
  </p:clrMapOvr>
  <p:transition xmlns:p14="http://schemas.microsoft.com/office/powerpoint/2010/mai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GB" smtClean="0"/>
              <a:t>Click to edit Master title style</a:t>
            </a:r>
            <a:endParaRPr kumimoji="0" lang="en-US"/>
          </a:p>
        </p:txBody>
      </p:sp>
      <p:sp>
        <p:nvSpPr>
          <p:cNvPr id="3" name="Date Placeholder 2"/>
          <p:cNvSpPr>
            <a:spLocks noGrp="1"/>
          </p:cNvSpPr>
          <p:nvPr>
            <p:ph type="dt" sz="half" idx="10"/>
          </p:nvPr>
        </p:nvSpPr>
        <p:spPr/>
        <p:txBody>
          <a:bodyPr/>
          <a:lstStyle/>
          <a:p>
            <a:fld id="{F10A9DFC-1B17-CD43-8451-65B85AC4A69E}" type="datetimeFigureOut">
              <a:rPr lang="en-US" smtClean="0"/>
              <a:t>09/10/2014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DDBC32A-8EE1-EE4F-A5A0-6D8667C76F69}" type="slidenum">
              <a:rPr lang="en-US" smtClean="0"/>
              <a:t>‹#›</a:t>
            </a:fld>
            <a:endParaRPr lang="en-US" dirty="0"/>
          </a:p>
        </p:txBody>
      </p:sp>
    </p:spTree>
  </p:cSld>
  <p:clrMapOvr>
    <a:masterClrMapping/>
  </p:clrMapOvr>
  <p:transition xmlns:p14="http://schemas.microsoft.com/office/powerpoint/2010/mai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A9DFC-1B17-CD43-8451-65B85AC4A69E}" type="datetimeFigureOut">
              <a:rPr lang="en-US" smtClean="0"/>
              <a:t>09/10/2014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DDBC32A-8EE1-EE4F-A5A0-6D8667C76F69}" type="slidenum">
              <a:rPr lang="en-US" smtClean="0"/>
              <a:t>‹#›</a:t>
            </a:fld>
            <a:endParaRPr lang="en-US" dirty="0"/>
          </a:p>
        </p:txBody>
      </p:sp>
    </p:spTree>
  </p:cSld>
  <p:clrMapOvr>
    <a:masterClrMapping/>
  </p:clrMapOvr>
  <p:transition xmlns:p14="http://schemas.microsoft.com/office/powerpoint/2010/mai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GB"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GB"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5" name="Date Placeholder 4"/>
          <p:cNvSpPr>
            <a:spLocks noGrp="1"/>
          </p:cNvSpPr>
          <p:nvPr>
            <p:ph type="dt" sz="half" idx="10"/>
          </p:nvPr>
        </p:nvSpPr>
        <p:spPr/>
        <p:txBody>
          <a:bodyPr/>
          <a:lstStyle/>
          <a:p>
            <a:fld id="{F10A9DFC-1B17-CD43-8451-65B85AC4A69E}" type="datetimeFigureOut">
              <a:rPr lang="en-US" smtClean="0"/>
              <a:t>09/10/2014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DDBC32A-8EE1-EE4F-A5A0-6D8667C76F69}" type="slidenum">
              <a:rPr lang="en-US" smtClean="0"/>
              <a:t>‹#›</a:t>
            </a:fld>
            <a:endParaRPr lang="en-US" dirty="0"/>
          </a:p>
        </p:txBody>
      </p:sp>
    </p:spTree>
  </p:cSld>
  <p:clrMapOvr>
    <a:masterClrMapping/>
  </p:clrMapOvr>
  <p:transition xmlns:p14="http://schemas.microsoft.com/office/powerpoint/2010/mai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GB"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GB" smtClean="0"/>
              <a:t>Click to edit Master text styles</a:t>
            </a:r>
          </a:p>
        </p:txBody>
      </p:sp>
      <p:sp>
        <p:nvSpPr>
          <p:cNvPr id="5" name="Date Placeholder 4"/>
          <p:cNvSpPr>
            <a:spLocks noGrp="1"/>
          </p:cNvSpPr>
          <p:nvPr>
            <p:ph type="dt" sz="half" idx="10"/>
          </p:nvPr>
        </p:nvSpPr>
        <p:spPr/>
        <p:txBody>
          <a:bodyPr/>
          <a:lstStyle/>
          <a:p>
            <a:fld id="{F10A9DFC-1B17-CD43-8451-65B85AC4A69E}" type="datetimeFigureOut">
              <a:rPr lang="en-US" smtClean="0"/>
              <a:t>09/10/2014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0DDBC32A-8EE1-EE4F-A5A0-6D8667C76F69}" type="slidenum">
              <a:rPr lang="en-US" smtClean="0"/>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GB" dirty="0" smtClean="0"/>
              <a:t>Drag picture to placeholder or click icon to add</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transition xmlns:p14="http://schemas.microsoft.com/office/powerpoint/2010/main">
    <p:dissolv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GB"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GB" smtClean="0"/>
              <a:t>Click to edit Master text styles</a:t>
            </a:r>
          </a:p>
          <a:p>
            <a:pPr lvl="1" eaLnBrk="1" latinLnBrk="0" hangingPunct="1"/>
            <a:r>
              <a:rPr kumimoji="0" lang="en-GB" smtClean="0"/>
              <a:t>Second level</a:t>
            </a:r>
          </a:p>
          <a:p>
            <a:pPr lvl="2" eaLnBrk="1" latinLnBrk="0" hangingPunct="1"/>
            <a:r>
              <a:rPr kumimoji="0" lang="en-GB" smtClean="0"/>
              <a:t>Third level</a:t>
            </a:r>
          </a:p>
          <a:p>
            <a:pPr lvl="3" eaLnBrk="1" latinLnBrk="0" hangingPunct="1"/>
            <a:r>
              <a:rPr kumimoji="0" lang="en-GB" smtClean="0"/>
              <a:t>Fourth level</a:t>
            </a:r>
          </a:p>
          <a:p>
            <a:pPr lvl="4" eaLnBrk="1" latinLnBrk="0" hangingPunct="1"/>
            <a:r>
              <a:rPr kumimoji="0" lang="en-GB"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10A9DFC-1B17-CD43-8451-65B85AC4A69E}" type="datetimeFigureOut">
              <a:rPr lang="en-US" smtClean="0"/>
              <a:t>09/10/2014</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DDBC32A-8EE1-EE4F-A5A0-6D8667C76F69}" type="slidenum">
              <a:rPr lang="en-US" smtClean="0"/>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xmlns:p14="http://schemas.microsoft.com/office/powerpoint/2010/main">
    <p:dissolve/>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 Id="rId3"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5.png"/><Relationship Id="rId3"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gi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Infection Control</a:t>
            </a:r>
            <a:br>
              <a:rPr lang="en-US" dirty="0" smtClean="0"/>
            </a:br>
            <a:r>
              <a:rPr lang="en-US" dirty="0" smtClean="0"/>
              <a:t>Clinical Pharmacy and Patient Safety</a:t>
            </a:r>
            <a:endParaRPr lang="en-US" dirty="0"/>
          </a:p>
        </p:txBody>
      </p:sp>
      <p:sp>
        <p:nvSpPr>
          <p:cNvPr id="3" name="Subtitle 2"/>
          <p:cNvSpPr>
            <a:spLocks noGrp="1"/>
          </p:cNvSpPr>
          <p:nvPr>
            <p:ph type="subTitle" idx="1"/>
          </p:nvPr>
        </p:nvSpPr>
        <p:spPr>
          <a:xfrm>
            <a:off x="533400" y="3809107"/>
            <a:ext cx="7854696" cy="1752600"/>
          </a:xfrm>
        </p:spPr>
        <p:txBody>
          <a:bodyPr/>
          <a:lstStyle/>
          <a:p>
            <a:r>
              <a:rPr lang="en-US" sz="3200" dirty="0" smtClean="0"/>
              <a:t>Pharm </a:t>
            </a:r>
            <a:r>
              <a:rPr lang="en-US" sz="3200" dirty="0" smtClean="0"/>
              <a:t>Onyekachi</a:t>
            </a:r>
            <a:r>
              <a:rPr lang="en-US" sz="3200" dirty="0" smtClean="0"/>
              <a:t> Estelle </a:t>
            </a:r>
            <a:r>
              <a:rPr lang="en-US" sz="3200" dirty="0" smtClean="0"/>
              <a:t>Mbadiwe</a:t>
            </a:r>
            <a:r>
              <a:rPr lang="en-US" dirty="0" smtClean="0"/>
              <a:t>,</a:t>
            </a:r>
          </a:p>
          <a:p>
            <a:r>
              <a:rPr lang="en-US" sz="2000" dirty="0" smtClean="0"/>
              <a:t>Mpharm</a:t>
            </a:r>
            <a:r>
              <a:rPr lang="en-US" sz="2000" dirty="0" smtClean="0"/>
              <a:t>, MSc</a:t>
            </a:r>
          </a:p>
        </p:txBody>
      </p:sp>
    </p:spTree>
    <p:extLst>
      <p:ext uri="{BB962C8B-B14F-4D97-AF65-F5344CB8AC3E}">
        <p14:creationId xmlns:p14="http://schemas.microsoft.com/office/powerpoint/2010/main" val="8009242"/>
      </p:ext>
    </p:extLst>
  </p:cSld>
  <p:clrMapOvr>
    <a:masterClrMapping/>
  </p:clrMapOvr>
  <p:transition xmlns:p14="http://schemas.microsoft.com/office/powerpoint/2010/main" advTm="40654">
    <p:dissolv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6942"/>
            <a:ext cx="8229600" cy="1143000"/>
          </a:xfrm>
        </p:spPr>
        <p:txBody>
          <a:bodyPr>
            <a:normAutofit fontScale="90000"/>
          </a:bodyPr>
          <a:lstStyle/>
          <a:p>
            <a:pPr algn="ctr"/>
            <a:r>
              <a:rPr lang="en-US" b="1" dirty="0" smtClean="0"/>
              <a:t>Antimicrobial Stewardship Team</a:t>
            </a:r>
            <a:endParaRPr lang="en-US" b="1" dirty="0"/>
          </a:p>
        </p:txBody>
      </p:sp>
      <p:sp>
        <p:nvSpPr>
          <p:cNvPr id="3" name="Content Placeholder 2"/>
          <p:cNvSpPr>
            <a:spLocks noGrp="1"/>
          </p:cNvSpPr>
          <p:nvPr>
            <p:ph idx="1"/>
          </p:nvPr>
        </p:nvSpPr>
        <p:spPr>
          <a:xfrm>
            <a:off x="457200" y="4107377"/>
            <a:ext cx="8229600" cy="2018786"/>
          </a:xfrm>
        </p:spPr>
        <p:txBody>
          <a:bodyPr>
            <a:normAutofit lnSpcReduction="10000"/>
          </a:bodyPr>
          <a:lstStyle/>
          <a:p>
            <a:pPr marL="0" indent="0">
              <a:buNone/>
            </a:pPr>
            <a:r>
              <a:rPr lang="en-US" b="1" dirty="0" smtClean="0"/>
              <a:t>“</a:t>
            </a:r>
            <a:r>
              <a:rPr lang="en-US" b="1" dirty="0"/>
              <a:t>Core members of </a:t>
            </a:r>
            <a:r>
              <a:rPr lang="en-US" b="1" dirty="0" smtClean="0"/>
              <a:t>the </a:t>
            </a:r>
            <a:r>
              <a:rPr lang="en-US" b="1" dirty="0" smtClean="0"/>
              <a:t>team </a:t>
            </a:r>
            <a:r>
              <a:rPr lang="en-US" b="1" dirty="0"/>
              <a:t>include an infectious diseases </a:t>
            </a:r>
            <a:r>
              <a:rPr lang="en-US" b="1" dirty="0" smtClean="0"/>
              <a:t>physician, a </a:t>
            </a:r>
            <a:r>
              <a:rPr lang="en-US" b="1" dirty="0"/>
              <a:t>clinical pharmacist with infectious diseases </a:t>
            </a:r>
            <a:r>
              <a:rPr lang="en-US" b="1" dirty="0" smtClean="0"/>
              <a:t>training, </a:t>
            </a:r>
            <a:r>
              <a:rPr lang="en-US" b="1" dirty="0"/>
              <a:t>a clinical </a:t>
            </a:r>
            <a:r>
              <a:rPr lang="en-US" b="1" dirty="0" smtClean="0"/>
              <a:t>microbiologist, </a:t>
            </a:r>
            <a:r>
              <a:rPr lang="en-US" b="1" dirty="0"/>
              <a:t>an infection control professional, and hospital epidemiologist being </a:t>
            </a:r>
            <a:r>
              <a:rPr lang="en-US" b="1" dirty="0" smtClean="0"/>
              <a:t>optimal” </a:t>
            </a:r>
            <a:endParaRPr lang="en-US" b="1" dirty="0"/>
          </a:p>
        </p:txBody>
      </p:sp>
      <p:pic>
        <p:nvPicPr>
          <p:cNvPr id="10" name="Picture 9"/>
          <p:cNvPicPr>
            <a:picLocks noChangeAspect="1"/>
          </p:cNvPicPr>
          <p:nvPr/>
        </p:nvPicPr>
        <p:blipFill>
          <a:blip r:embed="rId3"/>
          <a:stretch>
            <a:fillRect/>
          </a:stretch>
        </p:blipFill>
        <p:spPr>
          <a:xfrm>
            <a:off x="2226725" y="1302169"/>
            <a:ext cx="5426608" cy="2527300"/>
          </a:xfrm>
          <a:prstGeom prst="rect">
            <a:avLst/>
          </a:prstGeom>
        </p:spPr>
      </p:pic>
    </p:spTree>
    <p:extLst>
      <p:ext uri="{BB962C8B-B14F-4D97-AF65-F5344CB8AC3E}">
        <p14:creationId xmlns:p14="http://schemas.microsoft.com/office/powerpoint/2010/main" val="3789873283"/>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71714" y="395288"/>
            <a:ext cx="8229600" cy="1143000"/>
          </a:xfrm>
        </p:spPr>
        <p:txBody>
          <a:bodyPr>
            <a:normAutofit/>
          </a:bodyPr>
          <a:lstStyle/>
          <a:p>
            <a:pPr algn="ctr"/>
            <a:r>
              <a:rPr lang="en-US" dirty="0" smtClean="0"/>
              <a:t>Antimicrobial Stewardship Goal</a:t>
            </a:r>
            <a:endParaRPr lang="en-US" dirty="0"/>
          </a:p>
        </p:txBody>
      </p:sp>
      <p:sp>
        <p:nvSpPr>
          <p:cNvPr id="3" name="Content Placeholder 2"/>
          <p:cNvSpPr>
            <a:spLocks noGrp="1"/>
          </p:cNvSpPr>
          <p:nvPr>
            <p:ph idx="4294967295"/>
          </p:nvPr>
        </p:nvSpPr>
        <p:spPr>
          <a:xfrm>
            <a:off x="616858" y="1935163"/>
            <a:ext cx="8229600" cy="4389437"/>
          </a:xfrm>
        </p:spPr>
        <p:txBody>
          <a:bodyPr/>
          <a:lstStyle/>
          <a:p>
            <a:pPr marL="0" indent="0" algn="ctr">
              <a:buNone/>
            </a:pPr>
            <a:r>
              <a:rPr lang="en-US" sz="2800" b="1" dirty="0" smtClean="0">
                <a:solidFill>
                  <a:srgbClr val="FF0000"/>
                </a:solidFill>
              </a:rPr>
              <a:t>Primary </a:t>
            </a:r>
            <a:r>
              <a:rPr lang="en-US" sz="2800" b="1" dirty="0">
                <a:solidFill>
                  <a:srgbClr val="FF0000"/>
                </a:solidFill>
              </a:rPr>
              <a:t>goal </a:t>
            </a:r>
            <a:endParaRPr lang="en-US" sz="2800" b="1" dirty="0" smtClean="0">
              <a:solidFill>
                <a:srgbClr val="FF0000"/>
              </a:solidFill>
            </a:endParaRPr>
          </a:p>
          <a:p>
            <a:pPr marL="0" indent="0">
              <a:buNone/>
            </a:pPr>
            <a:r>
              <a:rPr lang="en-US" dirty="0" smtClean="0"/>
              <a:t>To </a:t>
            </a:r>
            <a:r>
              <a:rPr lang="en-US" b="1" dirty="0"/>
              <a:t>optimize clinical out- comes </a:t>
            </a:r>
            <a:r>
              <a:rPr lang="en-US" dirty="0"/>
              <a:t>while </a:t>
            </a:r>
            <a:r>
              <a:rPr lang="en-US" b="1" dirty="0"/>
              <a:t>minimizing unintended consequences of antimicrobial use</a:t>
            </a:r>
            <a:r>
              <a:rPr lang="en-US" dirty="0"/>
              <a:t>, including toxicity, the selection of pathogenic </a:t>
            </a:r>
            <a:r>
              <a:rPr lang="en-US" dirty="0" smtClean="0"/>
              <a:t>organisms </a:t>
            </a:r>
            <a:r>
              <a:rPr lang="en-US" dirty="0"/>
              <a:t>and the </a:t>
            </a:r>
            <a:r>
              <a:rPr lang="en-US" b="1" dirty="0"/>
              <a:t>emergence of resistance. </a:t>
            </a:r>
            <a:endParaRPr lang="en-US" b="1" dirty="0"/>
          </a:p>
          <a:p>
            <a:pPr marL="0" indent="0">
              <a:buNone/>
            </a:pPr>
            <a:endParaRPr lang="en-US" dirty="0"/>
          </a:p>
        </p:txBody>
      </p:sp>
      <p:pic>
        <p:nvPicPr>
          <p:cNvPr id="4" name="Picture 3"/>
          <p:cNvPicPr>
            <a:picLocks noChangeAspect="1"/>
          </p:cNvPicPr>
          <p:nvPr/>
        </p:nvPicPr>
        <p:blipFill>
          <a:blip r:embed="rId2"/>
          <a:stretch>
            <a:fillRect/>
          </a:stretch>
        </p:blipFill>
        <p:spPr>
          <a:xfrm>
            <a:off x="0" y="4118429"/>
            <a:ext cx="9144000" cy="2739571"/>
          </a:xfrm>
          <a:prstGeom prst="rect">
            <a:avLst/>
          </a:prstGeom>
        </p:spPr>
      </p:pic>
    </p:spTree>
    <p:extLst>
      <p:ext uri="{BB962C8B-B14F-4D97-AF65-F5344CB8AC3E}">
        <p14:creationId xmlns:p14="http://schemas.microsoft.com/office/powerpoint/2010/main" val="2632822329"/>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03251" y="1866899"/>
            <a:ext cx="7921624" cy="4784725"/>
          </a:xfrm>
          <a:prstGeom prst="rect">
            <a:avLst/>
          </a:prstGeom>
        </p:spPr>
      </p:pic>
      <p:sp>
        <p:nvSpPr>
          <p:cNvPr id="4" name="Title 3"/>
          <p:cNvSpPr>
            <a:spLocks noGrp="1"/>
          </p:cNvSpPr>
          <p:nvPr>
            <p:ph type="title"/>
          </p:nvPr>
        </p:nvSpPr>
        <p:spPr>
          <a:xfrm>
            <a:off x="457200" y="308196"/>
            <a:ext cx="8305800" cy="1143000"/>
          </a:xfrm>
        </p:spPr>
        <p:txBody>
          <a:bodyPr>
            <a:normAutofit fontScale="90000"/>
          </a:bodyPr>
          <a:lstStyle/>
          <a:p>
            <a:pPr algn="ctr"/>
            <a:r>
              <a:rPr lang="en-US" b="1" dirty="0" smtClean="0"/>
              <a:t>Health Care Associated Infections </a:t>
            </a:r>
            <a:endParaRPr lang="en-US" b="1" dirty="0"/>
          </a:p>
        </p:txBody>
      </p:sp>
    </p:spTree>
    <p:extLst>
      <p:ext uri="{BB962C8B-B14F-4D97-AF65-F5344CB8AC3E}">
        <p14:creationId xmlns:p14="http://schemas.microsoft.com/office/powerpoint/2010/main" val="3215976302"/>
      </p:ext>
    </p:extLst>
  </p:cSld>
  <p:clrMapOvr>
    <a:masterClrMapping/>
  </p:clrMapOvr>
  <p:transition xmlns:p14="http://schemas.microsoft.com/office/powerpoint/2010/main" advTm="14124">
    <p:dissolv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 y="0"/>
            <a:ext cx="9144000" cy="6858000"/>
          </a:xfrm>
          <a:prstGeom prst="rect">
            <a:avLst/>
          </a:prstGeom>
        </p:spPr>
      </p:pic>
    </p:spTree>
    <p:extLst>
      <p:ext uri="{BB962C8B-B14F-4D97-AF65-F5344CB8AC3E}">
        <p14:creationId xmlns:p14="http://schemas.microsoft.com/office/powerpoint/2010/main" val="2646273154"/>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 y="1"/>
            <a:ext cx="9144000" cy="6858000"/>
          </a:xfrm>
          <a:prstGeom prst="rect">
            <a:avLst/>
          </a:prstGeom>
        </p:spPr>
      </p:pic>
    </p:spTree>
    <p:extLst>
      <p:ext uri="{BB962C8B-B14F-4D97-AF65-F5344CB8AC3E}">
        <p14:creationId xmlns:p14="http://schemas.microsoft.com/office/powerpoint/2010/main" val="1147189289"/>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48459"/>
            <a:ext cx="9144000" cy="6709541"/>
          </a:xfrm>
          <a:prstGeom prst="rect">
            <a:avLst/>
          </a:prstGeom>
        </p:spPr>
      </p:pic>
    </p:spTree>
    <p:extLst>
      <p:ext uri="{BB962C8B-B14F-4D97-AF65-F5344CB8AC3E}">
        <p14:creationId xmlns:p14="http://schemas.microsoft.com/office/powerpoint/2010/main" val="1822285046"/>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9144000" cy="6857999"/>
          </a:xfrm>
          <a:prstGeom prst="rect">
            <a:avLst/>
          </a:prstGeom>
        </p:spPr>
      </p:pic>
    </p:spTree>
    <p:extLst>
      <p:ext uri="{BB962C8B-B14F-4D97-AF65-F5344CB8AC3E}">
        <p14:creationId xmlns:p14="http://schemas.microsoft.com/office/powerpoint/2010/main" val="1662532394"/>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5588"/>
            <a:ext cx="8305800" cy="1143000"/>
          </a:xfrm>
        </p:spPr>
        <p:txBody>
          <a:bodyPr>
            <a:normAutofit fontScale="90000"/>
          </a:bodyPr>
          <a:lstStyle/>
          <a:p>
            <a:pPr algn="ctr"/>
            <a:r>
              <a:rPr lang="en-US" b="1" dirty="0" smtClean="0"/>
              <a:t>“Antibiotic Resistance - Bigger </a:t>
            </a:r>
            <a:r>
              <a:rPr lang="en-US" b="1" dirty="0"/>
              <a:t>C</a:t>
            </a:r>
            <a:r>
              <a:rPr lang="en-US" b="1" dirty="0" smtClean="0"/>
              <a:t>risis </a:t>
            </a:r>
            <a:r>
              <a:rPr lang="en-US" b="1" dirty="0"/>
              <a:t>T</a:t>
            </a:r>
            <a:r>
              <a:rPr lang="en-US" b="1" dirty="0" smtClean="0"/>
              <a:t>han AIDS. Death From </a:t>
            </a:r>
            <a:r>
              <a:rPr lang="en-US" b="1" dirty="0"/>
              <a:t>M</a:t>
            </a:r>
            <a:r>
              <a:rPr lang="en-US" b="1" dirty="0" smtClean="0"/>
              <a:t>inor Scratch a Possibility” </a:t>
            </a:r>
            <a:r>
              <a:rPr lang="en-US" sz="3600" b="1" dirty="0" smtClean="0"/>
              <a:t>WHO</a:t>
            </a:r>
            <a:endParaRPr lang="en-US" sz="3600" b="1" dirty="0"/>
          </a:p>
        </p:txBody>
      </p:sp>
      <p:pic>
        <p:nvPicPr>
          <p:cNvPr id="3" name="Picture 2"/>
          <p:cNvPicPr>
            <a:picLocks noChangeAspect="1"/>
          </p:cNvPicPr>
          <p:nvPr/>
        </p:nvPicPr>
        <p:blipFill>
          <a:blip r:embed="rId2"/>
          <a:stretch>
            <a:fillRect/>
          </a:stretch>
        </p:blipFill>
        <p:spPr>
          <a:xfrm>
            <a:off x="0" y="2594428"/>
            <a:ext cx="9143999" cy="4263571"/>
          </a:xfrm>
          <a:prstGeom prst="rect">
            <a:avLst/>
          </a:prstGeom>
        </p:spPr>
      </p:pic>
    </p:spTree>
    <p:extLst>
      <p:ext uri="{BB962C8B-B14F-4D97-AF65-F5344CB8AC3E}">
        <p14:creationId xmlns:p14="http://schemas.microsoft.com/office/powerpoint/2010/main" val="920475340"/>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14441"/>
            <a:ext cx="9143999" cy="7072441"/>
          </a:xfrm>
          <a:prstGeom prst="rect">
            <a:avLst/>
          </a:prstGeom>
        </p:spPr>
      </p:pic>
    </p:spTree>
    <p:extLst>
      <p:ext uri="{BB962C8B-B14F-4D97-AF65-F5344CB8AC3E}">
        <p14:creationId xmlns:p14="http://schemas.microsoft.com/office/powerpoint/2010/main" val="1099742282"/>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5588"/>
            <a:ext cx="8229600" cy="1143000"/>
          </a:xfrm>
        </p:spPr>
        <p:txBody>
          <a:bodyPr>
            <a:normAutofit fontScale="90000"/>
          </a:bodyPr>
          <a:lstStyle/>
          <a:p>
            <a:pPr algn="ctr"/>
            <a:r>
              <a:rPr lang="en-US" b="1" dirty="0" smtClean="0"/>
              <a:t>Pharmacist’s Role In </a:t>
            </a:r>
            <a:r>
              <a:rPr lang="en-US" b="1" dirty="0" smtClean="0"/>
              <a:t>Antimicrobial Stewardship</a:t>
            </a:r>
            <a:endParaRPr lang="en-US" b="1" dirty="0"/>
          </a:p>
        </p:txBody>
      </p:sp>
      <p:sp>
        <p:nvSpPr>
          <p:cNvPr id="3" name="Content Placeholder 2"/>
          <p:cNvSpPr>
            <a:spLocks noGrp="1"/>
          </p:cNvSpPr>
          <p:nvPr>
            <p:ph idx="1"/>
          </p:nvPr>
        </p:nvSpPr>
        <p:spPr>
          <a:xfrm>
            <a:off x="457200" y="2824480"/>
            <a:ext cx="8229600" cy="4389120"/>
          </a:xfrm>
        </p:spPr>
        <p:txBody>
          <a:bodyPr>
            <a:normAutofit/>
          </a:bodyPr>
          <a:lstStyle/>
          <a:p>
            <a:pPr marL="514350" indent="-514350">
              <a:buFont typeface="+mj-lt"/>
              <a:buAutoNum type="arabicPeriod"/>
            </a:pPr>
            <a:r>
              <a:rPr lang="en-US" sz="2800" dirty="0" smtClean="0"/>
              <a:t>R</a:t>
            </a:r>
            <a:r>
              <a:rPr lang="en-US" sz="2800" dirty="0" smtClean="0"/>
              <a:t>educing the transmission of infections,</a:t>
            </a:r>
          </a:p>
          <a:p>
            <a:pPr marL="514350" indent="-514350">
              <a:buFont typeface="+mj-lt"/>
              <a:buAutoNum type="arabicPeriod"/>
            </a:pPr>
            <a:r>
              <a:rPr lang="en-US" sz="2800" dirty="0" smtClean="0"/>
              <a:t>P</a:t>
            </a:r>
            <a:r>
              <a:rPr lang="en-US" sz="2800" dirty="0" smtClean="0"/>
              <a:t>romoting the </a:t>
            </a:r>
            <a:r>
              <a:rPr lang="en-US" sz="2800" b="1" dirty="0" smtClean="0"/>
              <a:t>rational </a:t>
            </a:r>
            <a:r>
              <a:rPr lang="en-US" sz="2800" dirty="0" smtClean="0"/>
              <a:t>use of antimicrobial agents</a:t>
            </a:r>
          </a:p>
          <a:p>
            <a:pPr marL="514350" indent="-514350">
              <a:buAutoNum type="arabicPeriod"/>
            </a:pPr>
            <a:r>
              <a:rPr lang="en-US" sz="2800" dirty="0" smtClean="0"/>
              <a:t>Educating </a:t>
            </a:r>
            <a:r>
              <a:rPr lang="en-US" sz="2800" dirty="0"/>
              <a:t>health professionals, patients, and the public. </a:t>
            </a:r>
            <a:endParaRPr lang="en-US" sz="2800" dirty="0" smtClean="0"/>
          </a:p>
          <a:p>
            <a:pPr marL="514350" indent="-514350">
              <a:buFont typeface="+mj-lt"/>
              <a:buAutoNum type="arabicPeriod"/>
            </a:pPr>
            <a:endParaRPr lang="en-US" sz="2800" dirty="0"/>
          </a:p>
        </p:txBody>
      </p:sp>
    </p:spTree>
    <p:extLst>
      <p:ext uri="{BB962C8B-B14F-4D97-AF65-F5344CB8AC3E}">
        <p14:creationId xmlns:p14="http://schemas.microsoft.com/office/powerpoint/2010/main" val="2531435866"/>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Summary</a:t>
            </a:r>
            <a:endParaRPr lang="en-US" b="1" dirty="0"/>
          </a:p>
        </p:txBody>
      </p:sp>
      <p:sp>
        <p:nvSpPr>
          <p:cNvPr id="3" name="Content Placeholder 2"/>
          <p:cNvSpPr>
            <a:spLocks noGrp="1"/>
          </p:cNvSpPr>
          <p:nvPr>
            <p:ph idx="1"/>
          </p:nvPr>
        </p:nvSpPr>
        <p:spPr/>
        <p:txBody>
          <a:bodyPr/>
          <a:lstStyle/>
          <a:p>
            <a:pPr>
              <a:buBlip>
                <a:blip r:embed="rId2"/>
              </a:buBlip>
            </a:pPr>
            <a:r>
              <a:rPr lang="en-US" dirty="0" smtClean="0"/>
              <a:t>Clinical Pharmacy</a:t>
            </a:r>
          </a:p>
          <a:p>
            <a:pPr>
              <a:buBlip>
                <a:blip r:embed="rId2"/>
              </a:buBlip>
            </a:pPr>
            <a:r>
              <a:rPr lang="en-US" dirty="0" smtClean="0"/>
              <a:t>Clinical Pharmacy &amp; Infection Control</a:t>
            </a:r>
          </a:p>
          <a:p>
            <a:pPr>
              <a:buBlip>
                <a:blip r:embed="rId2"/>
              </a:buBlip>
            </a:pPr>
            <a:r>
              <a:rPr lang="en-US" dirty="0" smtClean="0"/>
              <a:t>Infection Control </a:t>
            </a:r>
            <a:r>
              <a:rPr lang="en-US" dirty="0"/>
              <a:t>C</a:t>
            </a:r>
            <a:r>
              <a:rPr lang="en-US" dirty="0" smtClean="0"/>
              <a:t>ommittee</a:t>
            </a:r>
          </a:p>
          <a:p>
            <a:pPr>
              <a:buBlip>
                <a:blip r:embed="rId2"/>
              </a:buBlip>
            </a:pPr>
            <a:r>
              <a:rPr lang="en-US" dirty="0" smtClean="0"/>
              <a:t>Antimicrobial Stewardship </a:t>
            </a:r>
          </a:p>
          <a:p>
            <a:pPr>
              <a:buBlip>
                <a:blip r:embed="rId2"/>
              </a:buBlip>
            </a:pPr>
            <a:r>
              <a:rPr lang="en-US" dirty="0" smtClean="0"/>
              <a:t>Practical Tips</a:t>
            </a:r>
          </a:p>
          <a:p>
            <a:pPr>
              <a:buBlip>
                <a:blip r:embed="rId2"/>
              </a:buBlip>
            </a:pPr>
            <a:r>
              <a:rPr lang="en-US" dirty="0" smtClean="0"/>
              <a:t>Take Home Messages</a:t>
            </a:r>
          </a:p>
          <a:p>
            <a:pPr>
              <a:buBlip>
                <a:blip r:embed="rId2"/>
              </a:buBlip>
            </a:pPr>
            <a:endParaRPr lang="en-US" dirty="0" smtClean="0"/>
          </a:p>
          <a:p>
            <a:pPr>
              <a:buBlip>
                <a:blip r:embed="rId2"/>
              </a:buBlip>
            </a:pPr>
            <a:endParaRPr lang="en-US" dirty="0"/>
          </a:p>
        </p:txBody>
      </p:sp>
    </p:spTree>
    <p:extLst>
      <p:ext uri="{BB962C8B-B14F-4D97-AF65-F5344CB8AC3E}">
        <p14:creationId xmlns:p14="http://schemas.microsoft.com/office/powerpoint/2010/main" val="2940727138"/>
      </p:ext>
    </p:extLst>
  </p:cSld>
  <p:clrMapOvr>
    <a:masterClrMapping/>
  </p:clrMapOvr>
  <p:transition xmlns:p14="http://schemas.microsoft.com/office/powerpoint/2010/main" advTm="53838">
    <p:dissolv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89003"/>
            <a:ext cx="8229600" cy="1143000"/>
          </a:xfrm>
        </p:spPr>
        <p:txBody>
          <a:bodyPr>
            <a:normAutofit fontScale="90000"/>
          </a:bodyPr>
          <a:lstStyle/>
          <a:p>
            <a:pPr algn="ctr"/>
            <a:r>
              <a:rPr lang="en-US" b="1" i="1" dirty="0" smtClean="0"/>
              <a:t>1. Reducing </a:t>
            </a:r>
            <a:r>
              <a:rPr lang="en-US" b="1" i="1" dirty="0"/>
              <a:t>the Transmission of Infections. </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endParaRPr lang="en-US" b="1" dirty="0"/>
          </a:p>
          <a:p>
            <a:pPr>
              <a:buBlip>
                <a:blip r:embed="rId2"/>
              </a:buBlip>
            </a:pPr>
            <a:r>
              <a:rPr lang="en-US" b="1" dirty="0"/>
              <a:t>S</a:t>
            </a:r>
            <a:r>
              <a:rPr lang="en-US" b="1" dirty="0" smtClean="0"/>
              <a:t>election </a:t>
            </a:r>
            <a:r>
              <a:rPr lang="en-US" b="1" dirty="0"/>
              <a:t>and use of appropriate antiseptics, disinfectants, and </a:t>
            </a:r>
            <a:r>
              <a:rPr lang="en-US" b="1" dirty="0"/>
              <a:t>sterilants</a:t>
            </a:r>
            <a:r>
              <a:rPr lang="en-US" b="1" dirty="0"/>
              <a:t>. </a:t>
            </a:r>
          </a:p>
          <a:p>
            <a:pPr>
              <a:buBlip>
                <a:blip r:embed="rId2"/>
              </a:buBlip>
            </a:pPr>
            <a:r>
              <a:rPr lang="en-US" b="1" dirty="0"/>
              <a:t>I</a:t>
            </a:r>
            <a:r>
              <a:rPr lang="en-US" b="1" dirty="0" smtClean="0"/>
              <a:t>nternal </a:t>
            </a:r>
            <a:r>
              <a:rPr lang="en-US" b="1" dirty="0"/>
              <a:t>pharmacy policies, procedures, and quality control programs </a:t>
            </a:r>
            <a:endParaRPr lang="en-US" b="1" dirty="0" smtClean="0"/>
          </a:p>
          <a:p>
            <a:pPr>
              <a:buBlip>
                <a:blip r:embed="rId2"/>
              </a:buBlip>
            </a:pPr>
            <a:r>
              <a:rPr lang="en-US" dirty="0" smtClean="0"/>
              <a:t>Developing </a:t>
            </a:r>
            <a:r>
              <a:rPr lang="en-US" dirty="0"/>
              <a:t>guidelines for risk assessment, treatment, and monitoring of patients and health care workers who have been in contact with persons with a </a:t>
            </a:r>
            <a:r>
              <a:rPr lang="en-US" dirty="0" smtClean="0"/>
              <a:t>transmissible </a:t>
            </a:r>
            <a:r>
              <a:rPr lang="en-US" dirty="0"/>
              <a:t>infectious disease. </a:t>
            </a:r>
            <a:endParaRPr lang="en-US" dirty="0" smtClean="0"/>
          </a:p>
          <a:p>
            <a:pPr>
              <a:buBlip>
                <a:blip r:embed="rId2"/>
              </a:buBlip>
            </a:pPr>
            <a:r>
              <a:rPr lang="en-US" dirty="0"/>
              <a:t>Recommending policies </a:t>
            </a:r>
            <a:r>
              <a:rPr lang="en-US" b="1" dirty="0"/>
              <a:t>for the frequency of changing ventilator tubing and other noninvasive patient devices </a:t>
            </a:r>
            <a:r>
              <a:rPr lang="en-US" dirty="0"/>
              <a:t>that may serve as sources of infection. </a:t>
            </a:r>
          </a:p>
          <a:p>
            <a:pPr>
              <a:buBlip>
                <a:blip r:embed="rId2"/>
              </a:buBlip>
            </a:pPr>
            <a:endParaRPr lang="en-US" dirty="0" smtClean="0"/>
          </a:p>
          <a:p>
            <a:pPr marL="0"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4193496604"/>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63980"/>
            <a:ext cx="8229600" cy="1143000"/>
          </a:xfrm>
        </p:spPr>
        <p:txBody>
          <a:bodyPr>
            <a:normAutofit fontScale="90000"/>
          </a:bodyPr>
          <a:lstStyle/>
          <a:p>
            <a:pPr algn="ctr"/>
            <a:r>
              <a:rPr lang="en-US" b="1" i="1" dirty="0" smtClean="0"/>
              <a:t>2. Promoting Rational Use of Antimicrobial Agents </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pPr>
              <a:buBlip>
                <a:blip r:embed="rId2"/>
              </a:buBlip>
            </a:pPr>
            <a:r>
              <a:rPr lang="en-US" dirty="0"/>
              <a:t>M</a:t>
            </a:r>
            <a:r>
              <a:rPr lang="en-US" dirty="0" smtClean="0"/>
              <a:t>inimizing </a:t>
            </a:r>
            <a:r>
              <a:rPr lang="en-US" dirty="0"/>
              <a:t>the development of resistant strains of </a:t>
            </a:r>
            <a:r>
              <a:rPr lang="en-US" dirty="0" smtClean="0"/>
              <a:t>micro</a:t>
            </a:r>
            <a:r>
              <a:rPr lang="en-US" dirty="0" smtClean="0"/>
              <a:t>-organisms</a:t>
            </a:r>
            <a:endParaRPr lang="en-US" dirty="0" smtClean="0"/>
          </a:p>
          <a:p>
            <a:pPr>
              <a:buBlip>
                <a:blip r:embed="rId2"/>
              </a:buBlip>
            </a:pPr>
            <a:r>
              <a:rPr lang="en-US" b="1" dirty="0"/>
              <a:t>Antibiotic </a:t>
            </a:r>
            <a:r>
              <a:rPr lang="en-US" b="1" dirty="0" smtClean="0"/>
              <a:t>therapy</a:t>
            </a:r>
            <a:r>
              <a:rPr lang="en-US" b="1" dirty="0"/>
              <a:t> </a:t>
            </a:r>
            <a:r>
              <a:rPr lang="en-US" b="1" dirty="0" smtClean="0"/>
              <a:t>guidance </a:t>
            </a:r>
          </a:p>
          <a:p>
            <a:pPr marL="0" indent="0">
              <a:buNone/>
            </a:pPr>
            <a:r>
              <a:rPr lang="en-US" dirty="0"/>
              <a:t>	</a:t>
            </a:r>
            <a:r>
              <a:rPr lang="en-US" dirty="0" smtClean="0"/>
              <a:t>– </a:t>
            </a:r>
            <a:r>
              <a:rPr lang="en-US" dirty="0"/>
              <a:t>Choice of drug</a:t>
            </a:r>
            <a:br>
              <a:rPr lang="en-US" dirty="0"/>
            </a:br>
            <a:r>
              <a:rPr lang="en-US" dirty="0" smtClean="0"/>
              <a:t>	– </a:t>
            </a:r>
            <a:r>
              <a:rPr lang="en-US" dirty="0"/>
              <a:t>Dosing</a:t>
            </a:r>
            <a:r>
              <a:rPr lang="en-US" dirty="0" smtClean="0"/>
              <a:t>, </a:t>
            </a:r>
            <a:r>
              <a:rPr lang="en-US" dirty="0"/>
              <a:t>Step-down therapy </a:t>
            </a:r>
          </a:p>
          <a:p>
            <a:pPr>
              <a:buBlip>
                <a:blip r:embed="rId2"/>
              </a:buBlip>
            </a:pPr>
            <a:r>
              <a:rPr lang="en-US" b="1" dirty="0" smtClean="0"/>
              <a:t>Restricted </a:t>
            </a:r>
            <a:r>
              <a:rPr lang="en-US" b="1" dirty="0"/>
              <a:t>antimicrobial-use procedures, therapeutic </a:t>
            </a:r>
            <a:r>
              <a:rPr lang="en-US" b="1" dirty="0" smtClean="0"/>
              <a:t>interchange and </a:t>
            </a:r>
            <a:r>
              <a:rPr lang="en-US" b="1" dirty="0"/>
              <a:t>clinical care plans</a:t>
            </a:r>
            <a:r>
              <a:rPr lang="en-US" b="1" dirty="0" smtClean="0"/>
              <a:t>.</a:t>
            </a:r>
            <a:endParaRPr lang="en-US" b="1" dirty="0"/>
          </a:p>
          <a:p>
            <a:pPr>
              <a:buBlip>
                <a:blip r:embed="rId2"/>
              </a:buBlip>
            </a:pPr>
            <a:r>
              <a:rPr lang="en-US" dirty="0"/>
              <a:t>Working with the </a:t>
            </a:r>
            <a:r>
              <a:rPr lang="en-US" b="1" dirty="0"/>
              <a:t>microbiology laboratory </a:t>
            </a:r>
            <a:r>
              <a:rPr lang="en-US" dirty="0"/>
              <a:t>to ensure </a:t>
            </a:r>
            <a:r>
              <a:rPr lang="en-US" dirty="0" smtClean="0"/>
              <a:t>appropriate </a:t>
            </a:r>
            <a:r>
              <a:rPr lang="en-US" dirty="0"/>
              <a:t>microbial susceptibility </a:t>
            </a:r>
            <a:r>
              <a:rPr lang="en-US" dirty="0" smtClean="0"/>
              <a:t>tests </a:t>
            </a:r>
            <a:endParaRPr lang="en-US" dirty="0"/>
          </a:p>
          <a:p>
            <a:pPr>
              <a:buBlip>
                <a:blip r:embed="rId2"/>
              </a:buBlip>
            </a:pPr>
            <a:endParaRPr lang="en-US" dirty="0" smtClean="0"/>
          </a:p>
          <a:p>
            <a:pPr>
              <a:buBlip>
                <a:blip r:embed="rId2"/>
              </a:buBlip>
            </a:pPr>
            <a:endParaRPr lang="en-US" dirty="0"/>
          </a:p>
        </p:txBody>
      </p:sp>
    </p:spTree>
    <p:extLst>
      <p:ext uri="{BB962C8B-B14F-4D97-AF65-F5344CB8AC3E}">
        <p14:creationId xmlns:p14="http://schemas.microsoft.com/office/powerpoint/2010/main" val="2420285730"/>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i="1" dirty="0" smtClean="0"/>
              <a:t>3. Educational </a:t>
            </a:r>
            <a:r>
              <a:rPr lang="en-US" b="1" i="1" dirty="0"/>
              <a:t>Activities. </a:t>
            </a:r>
            <a:r>
              <a:rPr lang="en-US" b="1" dirty="0" smtClean="0"/>
              <a:t/>
            </a:r>
            <a:br>
              <a:rPr lang="en-US" b="1" dirty="0" smtClean="0"/>
            </a:br>
            <a:endParaRPr lang="en-US" b="1" dirty="0"/>
          </a:p>
        </p:txBody>
      </p:sp>
      <p:sp>
        <p:nvSpPr>
          <p:cNvPr id="3" name="Content Placeholder 2"/>
          <p:cNvSpPr>
            <a:spLocks noGrp="1"/>
          </p:cNvSpPr>
          <p:nvPr>
            <p:ph idx="1"/>
          </p:nvPr>
        </p:nvSpPr>
        <p:spPr/>
        <p:txBody>
          <a:bodyPr>
            <a:normAutofit/>
          </a:bodyPr>
          <a:lstStyle/>
          <a:p>
            <a:pPr>
              <a:buBlip>
                <a:blip r:embed="rId2"/>
              </a:buBlip>
            </a:pPr>
            <a:r>
              <a:rPr lang="en-US" dirty="0" smtClean="0"/>
              <a:t>Educating health </a:t>
            </a:r>
            <a:r>
              <a:rPr lang="en-US" dirty="0"/>
              <a:t>professionals, patients, and members of the public </a:t>
            </a:r>
            <a:endParaRPr lang="en-US" dirty="0" smtClean="0"/>
          </a:p>
          <a:p>
            <a:pPr>
              <a:buBlip>
                <a:blip r:embed="rId2"/>
              </a:buBlip>
            </a:pPr>
            <a:r>
              <a:rPr lang="en-US" b="1" dirty="0"/>
              <a:t>A</a:t>
            </a:r>
            <a:r>
              <a:rPr lang="en-US" b="1" dirty="0" smtClean="0"/>
              <a:t>ntimicrobial </a:t>
            </a:r>
            <a:r>
              <a:rPr lang="en-US" b="1" dirty="0"/>
              <a:t>use and resistance, decontaminating agents (disinfectants, antiseptics, and </a:t>
            </a:r>
            <a:r>
              <a:rPr lang="en-US" b="1" dirty="0"/>
              <a:t>sterilants</a:t>
            </a:r>
            <a:r>
              <a:rPr lang="en-US" b="1" dirty="0"/>
              <a:t>), aseptic technique and procedures, and sterilization methods. </a:t>
            </a:r>
          </a:p>
          <a:p>
            <a:pPr>
              <a:buBlip>
                <a:blip r:embed="rId2"/>
              </a:buBlip>
            </a:pPr>
            <a:r>
              <a:rPr lang="en-US" b="1" dirty="0" smtClean="0"/>
              <a:t>C</a:t>
            </a:r>
            <a:r>
              <a:rPr lang="en-US" b="1" dirty="0" smtClean="0"/>
              <a:t>ounseling </a:t>
            </a:r>
            <a:r>
              <a:rPr lang="en-US" b="1" dirty="0" smtClean="0"/>
              <a:t>on adherence </a:t>
            </a:r>
            <a:r>
              <a:rPr lang="en-US" b="1" dirty="0"/>
              <a:t>to prescribed </a:t>
            </a:r>
            <a:r>
              <a:rPr lang="en-US" b="1" dirty="0" smtClean="0"/>
              <a:t>antimicrobials</a:t>
            </a:r>
            <a:endParaRPr lang="en-US" b="1" dirty="0" smtClean="0"/>
          </a:p>
          <a:p>
            <a:pPr>
              <a:buBlip>
                <a:blip r:embed="rId2"/>
              </a:buBlip>
            </a:pPr>
            <a:r>
              <a:rPr lang="en-US" dirty="0"/>
              <a:t>P</a:t>
            </a:r>
            <a:r>
              <a:rPr lang="en-US" dirty="0" smtClean="0"/>
              <a:t>ublic </a:t>
            </a:r>
            <a:r>
              <a:rPr lang="en-US" dirty="0"/>
              <a:t>health </a:t>
            </a:r>
            <a:r>
              <a:rPr lang="en-US" dirty="0" smtClean="0"/>
              <a:t>education campaigns</a:t>
            </a:r>
            <a:endParaRPr lang="en-US" dirty="0" smtClean="0"/>
          </a:p>
        </p:txBody>
      </p:sp>
    </p:spTree>
    <p:extLst>
      <p:ext uri="{BB962C8B-B14F-4D97-AF65-F5344CB8AC3E}">
        <p14:creationId xmlns:p14="http://schemas.microsoft.com/office/powerpoint/2010/main" val="596434842"/>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3757"/>
            <a:ext cx="8305800" cy="1143000"/>
          </a:xfrm>
        </p:spPr>
        <p:txBody>
          <a:bodyPr>
            <a:normAutofit fontScale="90000"/>
          </a:bodyPr>
          <a:lstStyle/>
          <a:p>
            <a:pPr algn="ctr"/>
            <a:r>
              <a:rPr lang="en-US" b="1" dirty="0" smtClean="0"/>
              <a:t>Antimicrobial Stewardship </a:t>
            </a:r>
            <a:br>
              <a:rPr lang="en-US" b="1" dirty="0" smtClean="0"/>
            </a:br>
            <a:r>
              <a:rPr lang="en-US" b="1" dirty="0" smtClean="0"/>
              <a:t>Practical Tips</a:t>
            </a:r>
            <a:endParaRPr lang="en-US" b="1" dirty="0"/>
          </a:p>
        </p:txBody>
      </p:sp>
      <p:pic>
        <p:nvPicPr>
          <p:cNvPr id="3" name="Picture 2"/>
          <p:cNvPicPr>
            <a:picLocks noChangeAspect="1"/>
          </p:cNvPicPr>
          <p:nvPr/>
        </p:nvPicPr>
        <p:blipFill>
          <a:blip r:embed="rId2"/>
          <a:stretch>
            <a:fillRect/>
          </a:stretch>
        </p:blipFill>
        <p:spPr>
          <a:xfrm>
            <a:off x="0" y="1977694"/>
            <a:ext cx="6502400" cy="4026663"/>
          </a:xfrm>
          <a:prstGeom prst="rect">
            <a:avLst/>
          </a:prstGeom>
        </p:spPr>
      </p:pic>
      <p:pic>
        <p:nvPicPr>
          <p:cNvPr id="6" name="Picture 5"/>
          <p:cNvPicPr>
            <a:picLocks noChangeAspect="1"/>
          </p:cNvPicPr>
          <p:nvPr/>
        </p:nvPicPr>
        <p:blipFill>
          <a:blip r:embed="rId3"/>
          <a:stretch>
            <a:fillRect/>
          </a:stretch>
        </p:blipFill>
        <p:spPr>
          <a:xfrm>
            <a:off x="5200120" y="1977695"/>
            <a:ext cx="3943880" cy="4026662"/>
          </a:xfrm>
          <a:prstGeom prst="rect">
            <a:avLst/>
          </a:prstGeom>
        </p:spPr>
      </p:pic>
    </p:spTree>
    <p:extLst>
      <p:ext uri="{BB962C8B-B14F-4D97-AF65-F5344CB8AC3E}">
        <p14:creationId xmlns:p14="http://schemas.microsoft.com/office/powerpoint/2010/main" val="3328893401"/>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428137459"/>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5588"/>
            <a:ext cx="8229600" cy="1143000"/>
          </a:xfrm>
        </p:spPr>
        <p:txBody>
          <a:bodyPr>
            <a:normAutofit fontScale="90000"/>
          </a:bodyPr>
          <a:lstStyle/>
          <a:p>
            <a:pPr algn="ctr"/>
            <a:r>
              <a:rPr lang="en-US" b="1" dirty="0"/>
              <a:t>Antimicrobials with Excellent Oral Bioavailability </a:t>
            </a:r>
            <a:r>
              <a:rPr lang="en-US" dirty="0"/>
              <a:t/>
            </a:r>
            <a:br>
              <a:rPr lang="en-US" dirty="0"/>
            </a:br>
            <a:endParaRPr lang="en-US" dirty="0"/>
          </a:p>
        </p:txBody>
      </p:sp>
      <p:sp>
        <p:nvSpPr>
          <p:cNvPr id="3" name="Content Placeholder 2"/>
          <p:cNvSpPr>
            <a:spLocks noGrp="1"/>
          </p:cNvSpPr>
          <p:nvPr>
            <p:ph idx="1"/>
          </p:nvPr>
        </p:nvSpPr>
        <p:spPr/>
        <p:txBody>
          <a:bodyPr/>
          <a:lstStyle/>
          <a:p>
            <a:pPr marL="0" indent="0">
              <a:buNone/>
            </a:pPr>
            <a:r>
              <a:rPr lang="en-US" b="1" dirty="0" smtClean="0"/>
              <a:t> </a:t>
            </a:r>
            <a:endParaRPr lang="en-US" dirty="0"/>
          </a:p>
          <a:p>
            <a:pPr>
              <a:buBlip>
                <a:blip r:embed="rId2"/>
              </a:buBlip>
            </a:pPr>
            <a:r>
              <a:rPr lang="en-US" dirty="0" smtClean="0"/>
              <a:t> Fluconazole </a:t>
            </a:r>
            <a:r>
              <a:rPr lang="en-US" dirty="0"/>
              <a:t>(&gt;90%</a:t>
            </a:r>
            <a:r>
              <a:rPr lang="en-US" dirty="0" smtClean="0"/>
              <a:t>)</a:t>
            </a:r>
          </a:p>
          <a:p>
            <a:pPr>
              <a:buBlip>
                <a:blip r:embed="rId2"/>
              </a:buBlip>
            </a:pPr>
            <a:r>
              <a:rPr lang="en-US" dirty="0" smtClean="0"/>
              <a:t> </a:t>
            </a:r>
            <a:r>
              <a:rPr lang="en-US" dirty="0"/>
              <a:t>Moxifloxacin</a:t>
            </a:r>
            <a:r>
              <a:rPr lang="en-US" dirty="0"/>
              <a:t> (~90%</a:t>
            </a:r>
            <a:r>
              <a:rPr lang="en-US" dirty="0" smtClean="0"/>
              <a:t>)</a:t>
            </a:r>
          </a:p>
          <a:p>
            <a:pPr>
              <a:buBlip>
                <a:blip r:embed="rId2"/>
              </a:buBlip>
            </a:pPr>
            <a:r>
              <a:rPr lang="en-US" dirty="0" smtClean="0"/>
              <a:t> </a:t>
            </a:r>
            <a:r>
              <a:rPr lang="en-US" dirty="0"/>
              <a:t>Ciprofloxacin (70‐80%</a:t>
            </a:r>
            <a:r>
              <a:rPr lang="en-US" dirty="0" smtClean="0"/>
              <a:t>)</a:t>
            </a:r>
          </a:p>
          <a:p>
            <a:pPr>
              <a:buBlip>
                <a:blip r:embed="rId2"/>
              </a:buBlip>
            </a:pPr>
            <a:r>
              <a:rPr lang="en-US" dirty="0" smtClean="0"/>
              <a:t> </a:t>
            </a:r>
            <a:r>
              <a:rPr lang="en-US" dirty="0"/>
              <a:t>Clindamycin (~90%) </a:t>
            </a:r>
            <a:endParaRPr lang="en-US" dirty="0" smtClean="0"/>
          </a:p>
          <a:p>
            <a:pPr>
              <a:buBlip>
                <a:blip r:embed="rId2"/>
              </a:buBlip>
            </a:pPr>
            <a:r>
              <a:rPr lang="en-US" dirty="0" smtClean="0"/>
              <a:t> Metronidazole </a:t>
            </a:r>
            <a:r>
              <a:rPr lang="en-US" dirty="0"/>
              <a:t>(&gt;95%) </a:t>
            </a:r>
            <a:endParaRPr lang="en-US" dirty="0"/>
          </a:p>
          <a:p>
            <a:endParaRPr lang="en-US" dirty="0"/>
          </a:p>
        </p:txBody>
      </p:sp>
    </p:spTree>
    <p:extLst>
      <p:ext uri="{BB962C8B-B14F-4D97-AF65-F5344CB8AC3E}">
        <p14:creationId xmlns:p14="http://schemas.microsoft.com/office/powerpoint/2010/main" val="1235626687"/>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2588"/>
            <a:ext cx="8305800" cy="1143000"/>
          </a:xfrm>
        </p:spPr>
        <p:txBody>
          <a:bodyPr>
            <a:normAutofit/>
          </a:bodyPr>
          <a:lstStyle/>
          <a:p>
            <a:pPr algn="ctr"/>
            <a:r>
              <a:rPr lang="en-US" b="1" dirty="0" smtClean="0"/>
              <a:t>Hand washing</a:t>
            </a:r>
            <a:endParaRPr lang="en-US" b="1" dirty="0"/>
          </a:p>
        </p:txBody>
      </p:sp>
      <p:pic>
        <p:nvPicPr>
          <p:cNvPr id="3" name="Picture 2"/>
          <p:cNvPicPr>
            <a:picLocks noChangeAspect="1"/>
          </p:cNvPicPr>
          <p:nvPr/>
        </p:nvPicPr>
        <p:blipFill>
          <a:blip r:embed="rId2"/>
          <a:stretch>
            <a:fillRect/>
          </a:stretch>
        </p:blipFill>
        <p:spPr>
          <a:xfrm>
            <a:off x="0" y="1516610"/>
            <a:ext cx="9144000" cy="4157839"/>
          </a:xfrm>
          <a:prstGeom prst="rect">
            <a:avLst/>
          </a:prstGeom>
        </p:spPr>
      </p:pic>
    </p:spTree>
    <p:extLst>
      <p:ext uri="{BB962C8B-B14F-4D97-AF65-F5344CB8AC3E}">
        <p14:creationId xmlns:p14="http://schemas.microsoft.com/office/powerpoint/2010/main" val="3093309425"/>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4"/>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811776295"/>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17463"/>
            <a:ext cx="8305800" cy="1143000"/>
          </a:xfrm>
        </p:spPr>
        <p:txBody>
          <a:bodyPr>
            <a:normAutofit/>
          </a:bodyPr>
          <a:lstStyle/>
          <a:p>
            <a:pPr algn="ctr"/>
            <a:endParaRPr lang="en-US" b="1" dirty="0"/>
          </a:p>
        </p:txBody>
      </p:sp>
      <p:pic>
        <p:nvPicPr>
          <p:cNvPr id="11" name="Picture 10"/>
          <p:cNvPicPr>
            <a:picLocks noChangeAspect="1"/>
          </p:cNvPicPr>
          <p:nvPr/>
        </p:nvPicPr>
        <p:blipFill>
          <a:blip r:embed="rId2"/>
          <a:stretch>
            <a:fillRect/>
          </a:stretch>
        </p:blipFill>
        <p:spPr>
          <a:xfrm>
            <a:off x="0" y="5311548"/>
            <a:ext cx="5684258" cy="1546452"/>
          </a:xfrm>
          <a:prstGeom prst="rect">
            <a:avLst/>
          </a:prstGeom>
        </p:spPr>
      </p:pic>
      <p:pic>
        <p:nvPicPr>
          <p:cNvPr id="13" name="Picture 12"/>
          <p:cNvPicPr>
            <a:picLocks noChangeAspect="1"/>
          </p:cNvPicPr>
          <p:nvPr/>
        </p:nvPicPr>
        <p:blipFill>
          <a:blip r:embed="rId3"/>
          <a:stretch>
            <a:fillRect/>
          </a:stretch>
        </p:blipFill>
        <p:spPr>
          <a:xfrm>
            <a:off x="5684258" y="2738251"/>
            <a:ext cx="3459742" cy="4119749"/>
          </a:xfrm>
          <a:prstGeom prst="rect">
            <a:avLst/>
          </a:prstGeom>
        </p:spPr>
      </p:pic>
      <p:pic>
        <p:nvPicPr>
          <p:cNvPr id="6" name="Picture 5"/>
          <p:cNvPicPr>
            <a:picLocks noChangeAspect="1"/>
          </p:cNvPicPr>
          <p:nvPr/>
        </p:nvPicPr>
        <p:blipFill>
          <a:blip r:embed="rId4"/>
          <a:stretch>
            <a:fillRect/>
          </a:stretch>
        </p:blipFill>
        <p:spPr>
          <a:xfrm>
            <a:off x="-1" y="346406"/>
            <a:ext cx="3809771" cy="2589791"/>
          </a:xfrm>
          <a:prstGeom prst="rect">
            <a:avLst/>
          </a:prstGeom>
        </p:spPr>
      </p:pic>
      <p:pic>
        <p:nvPicPr>
          <p:cNvPr id="7" name="Picture 6"/>
          <p:cNvPicPr>
            <a:picLocks noChangeAspect="1"/>
          </p:cNvPicPr>
          <p:nvPr/>
        </p:nvPicPr>
        <p:blipFill>
          <a:blip r:embed="rId5"/>
          <a:stretch>
            <a:fillRect/>
          </a:stretch>
        </p:blipFill>
        <p:spPr>
          <a:xfrm>
            <a:off x="0" y="2926435"/>
            <a:ext cx="5470865" cy="2286000"/>
          </a:xfrm>
          <a:prstGeom prst="rect">
            <a:avLst/>
          </a:prstGeom>
        </p:spPr>
      </p:pic>
      <p:pic>
        <p:nvPicPr>
          <p:cNvPr id="9" name="Picture 8"/>
          <p:cNvPicPr>
            <a:picLocks noChangeAspect="1"/>
          </p:cNvPicPr>
          <p:nvPr/>
        </p:nvPicPr>
        <p:blipFill>
          <a:blip r:embed="rId6"/>
          <a:stretch>
            <a:fillRect/>
          </a:stretch>
        </p:blipFill>
        <p:spPr>
          <a:xfrm>
            <a:off x="3809771" y="346406"/>
            <a:ext cx="5334229" cy="2391846"/>
          </a:xfrm>
          <a:prstGeom prst="rect">
            <a:avLst/>
          </a:prstGeom>
        </p:spPr>
      </p:pic>
    </p:spTree>
    <p:extLst>
      <p:ext uri="{BB962C8B-B14F-4D97-AF65-F5344CB8AC3E}">
        <p14:creationId xmlns:p14="http://schemas.microsoft.com/office/powerpoint/2010/main" val="3107495044"/>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9988"/>
            <a:ext cx="8229600" cy="1143000"/>
          </a:xfrm>
        </p:spPr>
        <p:txBody>
          <a:bodyPr>
            <a:normAutofit/>
          </a:bodyPr>
          <a:lstStyle/>
          <a:p>
            <a:pPr algn="ctr"/>
            <a:r>
              <a:rPr lang="en-US" b="1" dirty="0" smtClean="0"/>
              <a:t>Colour</a:t>
            </a:r>
            <a:r>
              <a:rPr lang="en-US" b="1" dirty="0" smtClean="0"/>
              <a:t> Zones– Practical Tips</a:t>
            </a:r>
            <a:endParaRPr lang="en-US" b="1" dirty="0"/>
          </a:p>
        </p:txBody>
      </p:sp>
      <p:sp>
        <p:nvSpPr>
          <p:cNvPr id="4" name="Content Placeholder 3"/>
          <p:cNvSpPr>
            <a:spLocks noGrp="1"/>
          </p:cNvSpPr>
          <p:nvPr>
            <p:ph sz="half" idx="1"/>
          </p:nvPr>
        </p:nvSpPr>
        <p:spPr/>
        <p:txBody>
          <a:bodyPr/>
          <a:lstStyle/>
          <a:p>
            <a:endParaRPr lang="en-US" dirty="0"/>
          </a:p>
        </p:txBody>
      </p:sp>
      <p:sp>
        <p:nvSpPr>
          <p:cNvPr id="8" name="Content Placeholder 7"/>
          <p:cNvSpPr>
            <a:spLocks noGrp="1"/>
          </p:cNvSpPr>
          <p:nvPr>
            <p:ph sz="half" idx="2"/>
          </p:nvPr>
        </p:nvSpPr>
        <p:spPr/>
        <p:txBody>
          <a:bodyPr/>
          <a:lstStyle/>
          <a:p>
            <a:endParaRPr lang="en-US" dirty="0"/>
          </a:p>
        </p:txBody>
      </p:sp>
      <p:pic>
        <p:nvPicPr>
          <p:cNvPr id="3" name="Picture 2"/>
          <p:cNvPicPr>
            <a:picLocks noChangeAspect="1"/>
          </p:cNvPicPr>
          <p:nvPr/>
        </p:nvPicPr>
        <p:blipFill>
          <a:blip r:embed="rId2"/>
          <a:stretch>
            <a:fillRect/>
          </a:stretch>
        </p:blipFill>
        <p:spPr>
          <a:xfrm>
            <a:off x="457200" y="1600200"/>
            <a:ext cx="4038600" cy="4754725"/>
          </a:xfrm>
          <a:prstGeom prst="rect">
            <a:avLst/>
          </a:prstGeom>
        </p:spPr>
      </p:pic>
      <p:pic>
        <p:nvPicPr>
          <p:cNvPr id="7" name="Picture 6"/>
          <p:cNvPicPr>
            <a:picLocks noChangeAspect="1"/>
          </p:cNvPicPr>
          <p:nvPr/>
        </p:nvPicPr>
        <p:blipFill>
          <a:blip r:embed="rId3"/>
          <a:stretch>
            <a:fillRect/>
          </a:stretch>
        </p:blipFill>
        <p:spPr>
          <a:xfrm>
            <a:off x="4648200" y="1600200"/>
            <a:ext cx="4038600" cy="4754725"/>
          </a:xfrm>
          <a:prstGeom prst="rect">
            <a:avLst/>
          </a:prstGeom>
        </p:spPr>
      </p:pic>
    </p:spTree>
    <p:extLst>
      <p:ext uri="{BB962C8B-B14F-4D97-AF65-F5344CB8AC3E}">
        <p14:creationId xmlns:p14="http://schemas.microsoft.com/office/powerpoint/2010/main" val="1618488246"/>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0919" y="1072206"/>
            <a:ext cx="8675975" cy="5802289"/>
          </a:xfrm>
          <a:prstGeom prst="rect">
            <a:avLst/>
          </a:prstGeom>
        </p:spPr>
      </p:pic>
      <p:sp>
        <p:nvSpPr>
          <p:cNvPr id="5" name="Title 4"/>
          <p:cNvSpPr>
            <a:spLocks noGrp="1"/>
          </p:cNvSpPr>
          <p:nvPr>
            <p:ph type="title"/>
          </p:nvPr>
        </p:nvSpPr>
        <p:spPr>
          <a:xfrm>
            <a:off x="457200" y="-296862"/>
            <a:ext cx="8229600" cy="1143000"/>
          </a:xfrm>
        </p:spPr>
        <p:txBody>
          <a:bodyPr>
            <a:normAutofit/>
          </a:bodyPr>
          <a:lstStyle/>
          <a:p>
            <a:pPr algn="ctr"/>
            <a:r>
              <a:rPr lang="en-US" b="1" dirty="0" smtClean="0"/>
              <a:t>Infection Control</a:t>
            </a:r>
            <a:endParaRPr lang="en-US" b="1" dirty="0"/>
          </a:p>
        </p:txBody>
      </p:sp>
    </p:spTree>
    <p:extLst>
      <p:ext uri="{BB962C8B-B14F-4D97-AF65-F5344CB8AC3E}">
        <p14:creationId xmlns:p14="http://schemas.microsoft.com/office/powerpoint/2010/main" val="4095143446"/>
      </p:ext>
    </p:extLst>
  </p:cSld>
  <p:clrMapOvr>
    <a:masterClrMapping/>
  </p:clrMapOvr>
  <p:transition xmlns:p14="http://schemas.microsoft.com/office/powerpoint/2010/main" advTm="35603">
    <p:dissolv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0160"/>
            <a:ext cx="8229600" cy="1143000"/>
          </a:xfrm>
        </p:spPr>
        <p:txBody>
          <a:bodyPr/>
          <a:lstStyle/>
          <a:p>
            <a:pPr algn="ctr"/>
            <a:r>
              <a:rPr lang="en-US" b="1" dirty="0" smtClean="0"/>
              <a:t>Take Home Messages</a:t>
            </a:r>
            <a:r>
              <a:rPr lang="en-US" b="1" dirty="0" smtClean="0"/>
              <a:t> </a:t>
            </a:r>
            <a:endParaRPr lang="en-US" b="1" dirty="0"/>
          </a:p>
        </p:txBody>
      </p:sp>
      <p:sp>
        <p:nvSpPr>
          <p:cNvPr id="3" name="Content Placeholder 2"/>
          <p:cNvSpPr>
            <a:spLocks noGrp="1"/>
          </p:cNvSpPr>
          <p:nvPr>
            <p:ph idx="1"/>
          </p:nvPr>
        </p:nvSpPr>
        <p:spPr/>
        <p:txBody>
          <a:bodyPr/>
          <a:lstStyle/>
          <a:p>
            <a:pPr>
              <a:buBlip>
                <a:blip r:embed="rId3"/>
              </a:buBlip>
            </a:pPr>
            <a:r>
              <a:rPr lang="en-US" dirty="0" smtClean="0"/>
              <a:t>Clinical Pharmacy</a:t>
            </a:r>
          </a:p>
          <a:p>
            <a:pPr>
              <a:buBlip>
                <a:blip r:embed="rId3"/>
              </a:buBlip>
            </a:pPr>
            <a:r>
              <a:rPr lang="en-US" dirty="0" smtClean="0"/>
              <a:t>Set up / review infection control committee</a:t>
            </a:r>
          </a:p>
          <a:p>
            <a:pPr>
              <a:buBlip>
                <a:blip r:embed="rId3"/>
              </a:buBlip>
            </a:pPr>
            <a:r>
              <a:rPr lang="en-US" dirty="0" smtClean="0"/>
              <a:t>Antimicrobial stewardship</a:t>
            </a:r>
          </a:p>
          <a:p>
            <a:pPr>
              <a:buBlip>
                <a:blip r:embed="rId3"/>
              </a:buBlip>
            </a:pPr>
            <a:r>
              <a:rPr lang="en-US" dirty="0" smtClean="0"/>
              <a:t>Review processes and procedures</a:t>
            </a:r>
          </a:p>
          <a:p>
            <a:pPr>
              <a:buBlip>
                <a:blip r:embed="rId3"/>
              </a:buBlip>
            </a:pPr>
            <a:r>
              <a:rPr lang="en-US" dirty="0" smtClean="0"/>
              <a:t>Colour</a:t>
            </a:r>
            <a:r>
              <a:rPr lang="en-US" dirty="0" smtClean="0"/>
              <a:t> code infection control zones </a:t>
            </a:r>
          </a:p>
          <a:p>
            <a:pPr>
              <a:buBlip>
                <a:blip r:embed="rId3"/>
              </a:buBlip>
            </a:pPr>
            <a:r>
              <a:rPr lang="en-US" dirty="0" smtClean="0"/>
              <a:t>Staff training</a:t>
            </a:r>
          </a:p>
          <a:p>
            <a:pPr>
              <a:buBlip>
                <a:blip r:embed="rId3"/>
              </a:buBlip>
            </a:pPr>
            <a:r>
              <a:rPr lang="en-US" dirty="0" smtClean="0"/>
              <a:t>Benchmark then audit staff and procedures</a:t>
            </a:r>
            <a:endParaRPr lang="en-US" dirty="0" smtClean="0"/>
          </a:p>
          <a:p>
            <a:pPr>
              <a:buBlip>
                <a:blip r:embed="rId3"/>
              </a:buBlip>
            </a:pPr>
            <a:r>
              <a:rPr lang="en-US" dirty="0" smtClean="0"/>
              <a:t>Infection control week </a:t>
            </a:r>
          </a:p>
          <a:p>
            <a:pPr>
              <a:buBlip>
                <a:blip r:embed="rId3"/>
              </a:buBlip>
            </a:pPr>
            <a:r>
              <a:rPr lang="en-US" dirty="0" smtClean="0"/>
              <a:t>Infection control champions</a:t>
            </a:r>
            <a:endParaRPr lang="en-US" dirty="0"/>
          </a:p>
        </p:txBody>
      </p:sp>
    </p:spTree>
    <p:extLst>
      <p:ext uri="{BB962C8B-B14F-4D97-AF65-F5344CB8AC3E}">
        <p14:creationId xmlns:p14="http://schemas.microsoft.com/office/powerpoint/2010/main" val="1540827746"/>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44463"/>
            <a:ext cx="9144000" cy="1143000"/>
          </a:xfrm>
        </p:spPr>
        <p:txBody>
          <a:bodyPr>
            <a:normAutofit fontScale="90000"/>
          </a:bodyPr>
          <a:lstStyle/>
          <a:p>
            <a:pPr algn="ctr"/>
            <a:r>
              <a:rPr lang="en-US" dirty="0" smtClean="0"/>
              <a:t/>
            </a:r>
            <a:br>
              <a:rPr lang="en-US" dirty="0" smtClean="0"/>
            </a:br>
            <a:r>
              <a:rPr lang="en-US" sz="6000" b="1" dirty="0" smtClean="0"/>
              <a:t>Thank </a:t>
            </a:r>
            <a:r>
              <a:rPr lang="en-US" sz="6000" b="1" dirty="0" smtClean="0"/>
              <a:t>You</a:t>
            </a:r>
            <a:endParaRPr lang="en-US" sz="6000" b="1" dirty="0"/>
          </a:p>
        </p:txBody>
      </p:sp>
      <p:pic>
        <p:nvPicPr>
          <p:cNvPr id="8" name="Picture 7"/>
          <p:cNvPicPr>
            <a:picLocks noChangeAspect="1"/>
          </p:cNvPicPr>
          <p:nvPr/>
        </p:nvPicPr>
        <p:blipFill>
          <a:blip r:embed="rId2"/>
          <a:stretch>
            <a:fillRect/>
          </a:stretch>
        </p:blipFill>
        <p:spPr>
          <a:xfrm>
            <a:off x="0" y="1478712"/>
            <a:ext cx="9144000" cy="5408213"/>
          </a:xfrm>
          <a:prstGeom prst="rect">
            <a:avLst/>
          </a:prstGeom>
        </p:spPr>
      </p:pic>
    </p:spTree>
    <p:extLst>
      <p:ext uri="{BB962C8B-B14F-4D97-AF65-F5344CB8AC3E}">
        <p14:creationId xmlns:p14="http://schemas.microsoft.com/office/powerpoint/2010/main" val="44572075"/>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0674"/>
            <a:ext cx="8229600" cy="1143000"/>
          </a:xfrm>
        </p:spPr>
        <p:txBody>
          <a:bodyPr/>
          <a:lstStyle/>
          <a:p>
            <a:pPr algn="ctr"/>
            <a:r>
              <a:rPr lang="en-US" b="1" dirty="0" smtClean="0"/>
              <a:t>Key Definitions</a:t>
            </a:r>
            <a:endParaRPr lang="en-US" b="1" dirty="0"/>
          </a:p>
        </p:txBody>
      </p:sp>
      <p:sp>
        <p:nvSpPr>
          <p:cNvPr id="3" name="Content Placeholder 2"/>
          <p:cNvSpPr>
            <a:spLocks noGrp="1"/>
          </p:cNvSpPr>
          <p:nvPr>
            <p:ph idx="1"/>
          </p:nvPr>
        </p:nvSpPr>
        <p:spPr/>
        <p:txBody>
          <a:bodyPr/>
          <a:lstStyle/>
          <a:p>
            <a:pPr>
              <a:lnSpc>
                <a:spcPct val="90000"/>
              </a:lnSpc>
              <a:buBlip>
                <a:blip r:embed="rId2"/>
              </a:buBlip>
            </a:pPr>
            <a:r>
              <a:rPr lang="en-US" sz="2400" b="1" dirty="0">
                <a:latin typeface="Arial" charset="0"/>
              </a:rPr>
              <a:t>Infection Control</a:t>
            </a:r>
            <a:r>
              <a:rPr lang="en-US" sz="2400" b="1" dirty="0">
                <a:latin typeface="Arial" charset="0"/>
                <a:cs typeface="Arial" charset="0"/>
              </a:rPr>
              <a:t>—</a:t>
            </a:r>
            <a:r>
              <a:rPr lang="en-US" sz="2400" dirty="0">
                <a:latin typeface="Arial" charset="0"/>
              </a:rPr>
              <a:t>The process by which health care facilities develop and implement </a:t>
            </a:r>
            <a:r>
              <a:rPr lang="en-US" sz="2400" b="1" dirty="0">
                <a:latin typeface="Arial" charset="0"/>
              </a:rPr>
              <a:t>specific </a:t>
            </a:r>
            <a:r>
              <a:rPr lang="en-US" sz="2400" dirty="0">
                <a:latin typeface="Arial" charset="0"/>
              </a:rPr>
              <a:t>policies and procedures to prevent the spread of infections among health care staff and patients</a:t>
            </a:r>
          </a:p>
          <a:p>
            <a:pPr>
              <a:lnSpc>
                <a:spcPct val="90000"/>
              </a:lnSpc>
              <a:buBlip>
                <a:blip r:embed="rId2"/>
              </a:buBlip>
            </a:pPr>
            <a:endParaRPr lang="en-US" sz="2400" dirty="0">
              <a:latin typeface="Arial" charset="0"/>
            </a:endParaRPr>
          </a:p>
          <a:p>
            <a:pPr>
              <a:lnSpc>
                <a:spcPct val="90000"/>
              </a:lnSpc>
              <a:buBlip>
                <a:blip r:embed="rId2"/>
              </a:buBlip>
            </a:pPr>
            <a:r>
              <a:rPr lang="en-US" sz="2400" b="1" dirty="0">
                <a:latin typeface="Arial" charset="0"/>
              </a:rPr>
              <a:t>Nosocomial Infection</a:t>
            </a:r>
            <a:r>
              <a:rPr lang="en-US" sz="2400" b="1" dirty="0">
                <a:latin typeface="Arial" charset="0"/>
                <a:cs typeface="Arial" charset="0"/>
              </a:rPr>
              <a:t>—</a:t>
            </a:r>
            <a:r>
              <a:rPr lang="en-US" sz="2400" dirty="0">
                <a:latin typeface="Arial" charset="0"/>
              </a:rPr>
              <a:t>An infection contracted by a patient or staff member while in a hospital or health care facility (and not present or incubating on admission</a:t>
            </a:r>
            <a:r>
              <a:rPr lang="en-US" sz="2400" dirty="0" smtClean="0">
                <a:latin typeface="Arial" charset="0"/>
              </a:rPr>
              <a:t>). </a:t>
            </a:r>
            <a:r>
              <a:rPr lang="en-US" sz="2400" b="1" dirty="0" smtClean="0">
                <a:solidFill>
                  <a:srgbClr val="FF0000"/>
                </a:solidFill>
                <a:latin typeface="Arial" charset="0"/>
              </a:rPr>
              <a:t>Also called healthcare associated infections (HCAI)</a:t>
            </a:r>
            <a:endParaRPr lang="en-US" sz="2400" b="1" dirty="0">
              <a:solidFill>
                <a:srgbClr val="FF0000"/>
              </a:solidFill>
              <a:latin typeface="Arial" charset="0"/>
            </a:endParaRPr>
          </a:p>
          <a:p>
            <a:pPr marL="0" indent="0">
              <a:lnSpc>
                <a:spcPct val="90000"/>
              </a:lnSpc>
              <a:buNone/>
            </a:pPr>
            <a:endParaRPr lang="en-US" sz="2400" dirty="0">
              <a:latin typeface="Arial" charset="0"/>
            </a:endParaRPr>
          </a:p>
        </p:txBody>
      </p:sp>
    </p:spTree>
    <p:extLst>
      <p:ext uri="{BB962C8B-B14F-4D97-AF65-F5344CB8AC3E}">
        <p14:creationId xmlns:p14="http://schemas.microsoft.com/office/powerpoint/2010/main" val="708810538"/>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021"/>
            <a:ext cx="8229600" cy="1143000"/>
          </a:xfrm>
        </p:spPr>
        <p:txBody>
          <a:bodyPr/>
          <a:lstStyle/>
          <a:p>
            <a:pPr algn="ctr"/>
            <a:r>
              <a:rPr lang="en-US" b="1" dirty="0" smtClean="0"/>
              <a:t>Clinical Pharmacy </a:t>
            </a:r>
            <a:endParaRPr lang="en-US" b="1" dirty="0"/>
          </a:p>
        </p:txBody>
      </p:sp>
      <p:sp>
        <p:nvSpPr>
          <p:cNvPr id="3" name="Content Placeholder 2"/>
          <p:cNvSpPr>
            <a:spLocks noGrp="1"/>
          </p:cNvSpPr>
          <p:nvPr>
            <p:ph idx="1"/>
          </p:nvPr>
        </p:nvSpPr>
        <p:spPr>
          <a:xfrm>
            <a:off x="457200" y="1281980"/>
            <a:ext cx="8229600" cy="4733995"/>
          </a:xfrm>
        </p:spPr>
        <p:txBody>
          <a:bodyPr>
            <a:normAutofit fontScale="92500" lnSpcReduction="20000"/>
          </a:bodyPr>
          <a:lstStyle/>
          <a:p>
            <a:pPr>
              <a:buFont typeface="Wingdings" charset="0"/>
              <a:buNone/>
            </a:pPr>
            <a:r>
              <a:rPr lang="en-US" b="1" dirty="0" smtClean="0"/>
              <a:t>Definition:</a:t>
            </a:r>
            <a:endParaRPr lang="en-US" b="1" dirty="0">
              <a:solidFill>
                <a:srgbClr val="FF0000"/>
              </a:solidFill>
            </a:endParaRPr>
          </a:p>
          <a:p>
            <a:pPr>
              <a:buFont typeface="Wingdings" charset="0"/>
              <a:buNone/>
            </a:pPr>
            <a:r>
              <a:rPr lang="en-US" dirty="0" smtClean="0"/>
              <a:t>	The area </a:t>
            </a:r>
            <a:r>
              <a:rPr lang="en-US" dirty="0"/>
              <a:t>of pharmacy concerned with the science </a:t>
            </a:r>
            <a:r>
              <a:rPr lang="en-US" dirty="0" smtClean="0"/>
              <a:t>and </a:t>
            </a:r>
            <a:r>
              <a:rPr lang="en-US" dirty="0"/>
              <a:t>practice of </a:t>
            </a:r>
            <a:r>
              <a:rPr lang="en-US" b="1" dirty="0"/>
              <a:t>rational </a:t>
            </a:r>
            <a:r>
              <a:rPr lang="en-US" dirty="0"/>
              <a:t>medication </a:t>
            </a:r>
            <a:r>
              <a:rPr lang="en-US" dirty="0" smtClean="0"/>
              <a:t>use.</a:t>
            </a:r>
          </a:p>
          <a:p>
            <a:pPr>
              <a:buFont typeface="Wingdings" charset="0"/>
              <a:buNone/>
            </a:pPr>
            <a:endParaRPr lang="en-US" dirty="0" smtClean="0"/>
          </a:p>
          <a:p>
            <a:pPr>
              <a:buFont typeface="Wingdings" charset="0"/>
              <a:buNone/>
            </a:pPr>
            <a:r>
              <a:rPr lang="en-GB" dirty="0" smtClean="0">
                <a:solidFill>
                  <a:srgbClr val="FF0000"/>
                </a:solidFill>
              </a:rPr>
              <a:t>	</a:t>
            </a:r>
            <a:r>
              <a:rPr lang="en-GB" dirty="0" smtClean="0"/>
              <a:t>The </a:t>
            </a:r>
            <a:r>
              <a:rPr lang="en-GB" dirty="0"/>
              <a:t>term </a:t>
            </a:r>
            <a:r>
              <a:rPr lang="en-GB" b="1" dirty="0"/>
              <a:t>“clinical” </a:t>
            </a:r>
            <a:r>
              <a:rPr lang="en-GB" dirty="0"/>
              <a:t>does not necessarily imply an activity implemented in a hospital setting. </a:t>
            </a:r>
          </a:p>
          <a:p>
            <a:pPr>
              <a:buFont typeface="Wingdings" charset="0"/>
              <a:buNone/>
            </a:pPr>
            <a:endParaRPr lang="en-US" dirty="0" smtClean="0"/>
          </a:p>
          <a:p>
            <a:pPr>
              <a:buBlip>
                <a:blip r:embed="rId2"/>
              </a:buBlip>
            </a:pPr>
            <a:r>
              <a:rPr lang="en-US" dirty="0" smtClean="0"/>
              <a:t>It i</a:t>
            </a:r>
            <a:r>
              <a:rPr lang="en-GB" dirty="0" smtClean="0"/>
              <a:t>ncludes </a:t>
            </a:r>
            <a:r>
              <a:rPr lang="en-GB" dirty="0"/>
              <a:t>all the services performed by pharmacists practising in hospitals, community pharmacies, nursing homes, home-based care services, clinics and any other setting where medicines are prescribed and used. </a:t>
            </a:r>
            <a:endParaRPr lang="en-GB" dirty="0" smtClean="0"/>
          </a:p>
          <a:p>
            <a:pPr>
              <a:buBlip>
                <a:blip r:embed="rId2"/>
              </a:buBlip>
            </a:pPr>
            <a:r>
              <a:rPr lang="en-US" dirty="0"/>
              <a:t>H</a:t>
            </a:r>
            <a:r>
              <a:rPr lang="en-US" dirty="0" smtClean="0"/>
              <a:t>uge </a:t>
            </a:r>
            <a:r>
              <a:rPr lang="en-US" dirty="0"/>
              <a:t>potential </a:t>
            </a:r>
            <a:r>
              <a:rPr lang="en-US" dirty="0" smtClean="0"/>
              <a:t>to improve patient’s outcomes but unfortunately </a:t>
            </a:r>
            <a:r>
              <a:rPr lang="en-US" dirty="0"/>
              <a:t>its </a:t>
            </a:r>
            <a:r>
              <a:rPr lang="en-US" b="1" u="sng" dirty="0" smtClean="0"/>
              <a:t>not yet </a:t>
            </a:r>
            <a:r>
              <a:rPr lang="en-US" dirty="0" smtClean="0"/>
              <a:t>mainstay </a:t>
            </a:r>
            <a:r>
              <a:rPr lang="en-US" dirty="0"/>
              <a:t>in a lot of Nigerian </a:t>
            </a:r>
            <a:r>
              <a:rPr lang="en-US" dirty="0" smtClean="0"/>
              <a:t>healthcare establishments. </a:t>
            </a:r>
          </a:p>
          <a:p>
            <a:pPr>
              <a:buBlip>
                <a:blip r:embed="rId2"/>
              </a:buBlip>
            </a:pPr>
            <a:endParaRPr lang="en-US" dirty="0" smtClean="0"/>
          </a:p>
          <a:p>
            <a:pPr>
              <a:buBlip>
                <a:blip r:embed="rId2"/>
              </a:buBlip>
            </a:pPr>
            <a:endParaRPr lang="en-US" dirty="0"/>
          </a:p>
          <a:p>
            <a:pPr>
              <a:buBlip>
                <a:blip r:embed="rId2"/>
              </a:buBlip>
            </a:pPr>
            <a:endParaRPr lang="en-US" dirty="0"/>
          </a:p>
          <a:p>
            <a:pPr>
              <a:buBlip>
                <a:blip r:embed="rId2"/>
              </a:buBlip>
            </a:pPr>
            <a:endParaRPr lang="en-US" dirty="0"/>
          </a:p>
          <a:p>
            <a:pPr>
              <a:buFont typeface="Wingdings" charset="0"/>
              <a:buNone/>
            </a:pPr>
            <a:endParaRPr lang="en-US" dirty="0" smtClean="0"/>
          </a:p>
          <a:p>
            <a:pPr>
              <a:buFont typeface="Wingdings" charset="0"/>
              <a:buNone/>
            </a:pPr>
            <a:endParaRPr lang="en-US" dirty="0"/>
          </a:p>
          <a:p>
            <a:pPr>
              <a:buFont typeface="Wingdings" charset="0"/>
              <a:buNone/>
            </a:pPr>
            <a:endParaRPr lang="en-US" dirty="0" smtClean="0"/>
          </a:p>
          <a:p>
            <a:pPr>
              <a:buFont typeface="Wingdings" charset="0"/>
              <a:buNone/>
            </a:pPr>
            <a:endParaRPr lang="en-US" dirty="0"/>
          </a:p>
        </p:txBody>
      </p:sp>
    </p:spTree>
    <p:extLst>
      <p:ext uri="{BB962C8B-B14F-4D97-AF65-F5344CB8AC3E}">
        <p14:creationId xmlns:p14="http://schemas.microsoft.com/office/powerpoint/2010/main" val="2465029765"/>
      </p:ext>
    </p:extLst>
  </p:cSld>
  <p:clrMapOvr>
    <a:masterClrMapping/>
  </p:clrMapOvr>
  <p:transition xmlns:p14="http://schemas.microsoft.com/office/powerpoint/2010/main" advTm="47723">
    <p:dissolv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1187"/>
            <a:ext cx="8229600" cy="1143000"/>
          </a:xfrm>
        </p:spPr>
        <p:txBody>
          <a:bodyPr>
            <a:normAutofit fontScale="90000"/>
          </a:bodyPr>
          <a:lstStyle/>
          <a:p>
            <a:pPr algn="ctr"/>
            <a:r>
              <a:rPr lang="en-US" b="1" dirty="0" smtClean="0"/>
              <a:t>Infection Control </a:t>
            </a:r>
            <a:br>
              <a:rPr lang="en-US" b="1" dirty="0" smtClean="0"/>
            </a:br>
            <a:r>
              <a:rPr lang="en-US" b="1" dirty="0" smtClean="0"/>
              <a:t>Role of Pharmacist</a:t>
            </a:r>
            <a:endParaRPr lang="en-US" b="1" dirty="0"/>
          </a:p>
        </p:txBody>
      </p:sp>
      <p:sp>
        <p:nvSpPr>
          <p:cNvPr id="3" name="Content Placeholder 2"/>
          <p:cNvSpPr>
            <a:spLocks noGrp="1"/>
          </p:cNvSpPr>
          <p:nvPr>
            <p:ph idx="1"/>
          </p:nvPr>
        </p:nvSpPr>
        <p:spPr/>
        <p:txBody>
          <a:bodyPr>
            <a:normAutofit/>
          </a:bodyPr>
          <a:lstStyle/>
          <a:p>
            <a:pPr>
              <a:buBlip>
                <a:blip r:embed="rId2"/>
              </a:buBlip>
            </a:pPr>
            <a:r>
              <a:rPr lang="en-US" dirty="0" smtClean="0"/>
              <a:t>Multi</a:t>
            </a:r>
            <a:r>
              <a:rPr lang="en-US" dirty="0" smtClean="0"/>
              <a:t>-disciplinary team working</a:t>
            </a:r>
          </a:p>
          <a:p>
            <a:pPr>
              <a:buBlip>
                <a:blip r:embed="rId2"/>
              </a:buBlip>
            </a:pPr>
            <a:r>
              <a:rPr lang="en-US" dirty="0" smtClean="0"/>
              <a:t>Report to the Infection control</a:t>
            </a:r>
            <a:r>
              <a:rPr lang="en-US" dirty="0" smtClean="0"/>
              <a:t> </a:t>
            </a:r>
            <a:r>
              <a:rPr lang="en-US" dirty="0"/>
              <a:t>committees </a:t>
            </a:r>
            <a:r>
              <a:rPr lang="en-US" dirty="0" smtClean="0"/>
              <a:t>and antimicrobial stewardship</a:t>
            </a:r>
            <a:endParaRPr lang="en-US" dirty="0" smtClean="0"/>
          </a:p>
          <a:p>
            <a:pPr>
              <a:buBlip>
                <a:blip r:embed="rId2"/>
              </a:buBlip>
            </a:pPr>
            <a:r>
              <a:rPr lang="en-US" dirty="0"/>
              <a:t>M</a:t>
            </a:r>
            <a:r>
              <a:rPr lang="en-US" dirty="0" smtClean="0"/>
              <a:t>ultidisciplinary </a:t>
            </a:r>
            <a:r>
              <a:rPr lang="en-US" dirty="0"/>
              <a:t>infectious diseases patient reviews </a:t>
            </a:r>
          </a:p>
          <a:p>
            <a:pPr>
              <a:buBlip>
                <a:blip r:embed="rId2"/>
              </a:buBlip>
            </a:pPr>
            <a:r>
              <a:rPr lang="en-US" dirty="0" smtClean="0"/>
              <a:t>Audits on antimicrobial use  </a:t>
            </a:r>
            <a:endParaRPr lang="en-US" dirty="0"/>
          </a:p>
          <a:p>
            <a:pPr>
              <a:buBlip>
                <a:blip r:embed="rId2"/>
              </a:buBlip>
            </a:pPr>
            <a:r>
              <a:rPr lang="en-US" dirty="0" smtClean="0"/>
              <a:t>Hospital </a:t>
            </a:r>
            <a:r>
              <a:rPr lang="en-US" dirty="0" smtClean="0"/>
              <a:t>sterilisation</a:t>
            </a:r>
            <a:r>
              <a:rPr lang="en-US" dirty="0" smtClean="0"/>
              <a:t> and disinfection advice</a:t>
            </a:r>
          </a:p>
          <a:p>
            <a:pPr>
              <a:buBlip>
                <a:blip r:embed="rId2"/>
              </a:buBlip>
            </a:pPr>
            <a:r>
              <a:rPr lang="en-US" b="1" dirty="0" smtClean="0"/>
              <a:t>Rational </a:t>
            </a:r>
            <a:r>
              <a:rPr lang="en-US" dirty="0" smtClean="0"/>
              <a:t>use of  </a:t>
            </a:r>
            <a:r>
              <a:rPr lang="en-US" dirty="0"/>
              <a:t>a</a:t>
            </a:r>
            <a:r>
              <a:rPr lang="en-US" dirty="0" smtClean="0"/>
              <a:t>ntibiotic therapy</a:t>
            </a:r>
            <a:endParaRPr lang="en-US" dirty="0" smtClean="0"/>
          </a:p>
          <a:p>
            <a:endParaRPr lang="en-US" dirty="0"/>
          </a:p>
        </p:txBody>
      </p:sp>
    </p:spTree>
    <p:extLst>
      <p:ext uri="{BB962C8B-B14F-4D97-AF65-F5344CB8AC3E}">
        <p14:creationId xmlns:p14="http://schemas.microsoft.com/office/powerpoint/2010/main" val="1527660148"/>
      </p:ext>
    </p:extLst>
  </p:cSld>
  <p:clrMapOvr>
    <a:masterClrMapping/>
  </p:clrMapOvr>
  <p:transition xmlns:p14="http://schemas.microsoft.com/office/powerpoint/2010/main" advTm="42119">
    <p:dissolv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15468"/>
            <a:ext cx="8229600" cy="1143000"/>
          </a:xfrm>
        </p:spPr>
        <p:txBody>
          <a:bodyPr/>
          <a:lstStyle/>
          <a:p>
            <a:r>
              <a:rPr lang="en-US" dirty="0" smtClean="0"/>
              <a:t>Break the chain of Infection</a:t>
            </a:r>
            <a:endParaRPr lang="en-US" dirty="0"/>
          </a:p>
        </p:txBody>
      </p:sp>
      <p:sp>
        <p:nvSpPr>
          <p:cNvPr id="7" name="Content Placeholder 6"/>
          <p:cNvSpPr>
            <a:spLocks noGrp="1"/>
          </p:cNvSpPr>
          <p:nvPr>
            <p:ph idx="1"/>
          </p:nvPr>
        </p:nvSpPr>
        <p:spPr>
          <a:xfrm>
            <a:off x="457200" y="2468880"/>
            <a:ext cx="8229600" cy="4389120"/>
          </a:xfrm>
        </p:spPr>
        <p:txBody>
          <a:bodyPr>
            <a:normAutofit lnSpcReduction="1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pPr marL="0" indent="0" algn="ctr">
              <a:buNone/>
            </a:pPr>
            <a:r>
              <a:rPr lang="en-US" dirty="0" smtClean="0"/>
              <a:t>Pathogen, source, mode, entry, susceptible host</a:t>
            </a:r>
          </a:p>
          <a:p>
            <a:pPr marL="0" indent="0" algn="ctr">
              <a:buNone/>
            </a:pPr>
            <a:r>
              <a:rPr lang="en-US" b="1" dirty="0" smtClean="0">
                <a:solidFill>
                  <a:srgbClr val="FF0000"/>
                </a:solidFill>
              </a:rPr>
              <a:t>Break The </a:t>
            </a:r>
            <a:r>
              <a:rPr lang="en-US" b="1" dirty="0">
                <a:solidFill>
                  <a:srgbClr val="FF0000"/>
                </a:solidFill>
              </a:rPr>
              <a:t>C</a:t>
            </a:r>
            <a:r>
              <a:rPr lang="en-US" b="1" dirty="0" smtClean="0">
                <a:solidFill>
                  <a:srgbClr val="FF0000"/>
                </a:solidFill>
              </a:rPr>
              <a:t>hain of Infection</a:t>
            </a:r>
            <a:endParaRPr lang="en-US" b="1" dirty="0">
              <a:solidFill>
                <a:srgbClr val="FF0000"/>
              </a:solidFill>
            </a:endParaRPr>
          </a:p>
        </p:txBody>
      </p:sp>
      <p:pic>
        <p:nvPicPr>
          <p:cNvPr id="8" name="Content Placeholder 4"/>
          <p:cNvPicPr>
            <a:picLocks noChangeAspect="1"/>
          </p:cNvPicPr>
          <p:nvPr/>
        </p:nvPicPr>
        <p:blipFill>
          <a:blip r:embed="rId2"/>
          <a:srcRect t="13336" b="13336"/>
          <a:stretch>
            <a:fillRect/>
          </a:stretch>
        </p:blipFill>
        <p:spPr>
          <a:xfrm>
            <a:off x="0" y="0"/>
            <a:ext cx="9144000" cy="5641458"/>
          </a:xfrm>
          <a:prstGeom prst="rect">
            <a:avLst/>
          </a:prstGeom>
        </p:spPr>
      </p:pic>
    </p:spTree>
    <p:extLst>
      <p:ext uri="{BB962C8B-B14F-4D97-AF65-F5344CB8AC3E}">
        <p14:creationId xmlns:p14="http://schemas.microsoft.com/office/powerpoint/2010/main" val="2797089349"/>
      </p:ext>
    </p:extLst>
  </p:cSld>
  <p:clrMapOvr>
    <a:masterClrMapping/>
  </p:clrMapOvr>
  <p:transition xmlns:p14="http://schemas.microsoft.com/office/powerpoint/2010/main" advTm="17540">
    <p:dissolv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013" y="0"/>
            <a:ext cx="8229600" cy="1143000"/>
          </a:xfrm>
        </p:spPr>
        <p:txBody>
          <a:bodyPr/>
          <a:lstStyle/>
          <a:p>
            <a:pPr algn="ctr"/>
            <a:r>
              <a:rPr lang="en-US" b="1" dirty="0" smtClean="0"/>
              <a:t>Infection </a:t>
            </a:r>
            <a:r>
              <a:rPr lang="en-US" b="1" dirty="0"/>
              <a:t>C</a:t>
            </a:r>
            <a:r>
              <a:rPr lang="en-US" b="1" dirty="0" smtClean="0"/>
              <a:t>ontrol Committee</a:t>
            </a:r>
            <a:endParaRPr lang="en-US" b="1" dirty="0"/>
          </a:p>
        </p:txBody>
      </p:sp>
      <p:sp>
        <p:nvSpPr>
          <p:cNvPr id="3" name="Content Placeholder 2"/>
          <p:cNvSpPr>
            <a:spLocks noGrp="1"/>
          </p:cNvSpPr>
          <p:nvPr>
            <p:ph idx="1"/>
          </p:nvPr>
        </p:nvSpPr>
        <p:spPr>
          <a:xfrm>
            <a:off x="457200" y="1484595"/>
            <a:ext cx="8229600" cy="5196078"/>
          </a:xfrm>
        </p:spPr>
        <p:txBody>
          <a:bodyPr>
            <a:normAutofit fontScale="92500" lnSpcReduction="20000"/>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lgn="ctr">
              <a:buNone/>
            </a:pPr>
            <a:endParaRPr lang="en-US" i="1" dirty="0" smtClean="0">
              <a:solidFill>
                <a:srgbClr val="FF0000"/>
              </a:solidFill>
            </a:endParaRPr>
          </a:p>
          <a:p>
            <a:pPr marL="0" indent="0" algn="ctr">
              <a:buNone/>
            </a:pPr>
            <a:r>
              <a:rPr lang="en-US" b="1" i="1" dirty="0" smtClean="0">
                <a:solidFill>
                  <a:srgbClr val="FF0000"/>
                </a:solidFill>
              </a:rPr>
              <a:t>Who makes up the team ?</a:t>
            </a:r>
          </a:p>
          <a:p>
            <a:pPr>
              <a:buBlip>
                <a:blip r:embed="rId2"/>
              </a:buBlip>
            </a:pPr>
            <a:r>
              <a:rPr lang="en-US" dirty="0" smtClean="0"/>
              <a:t>Hospital Management</a:t>
            </a:r>
          </a:p>
          <a:p>
            <a:pPr>
              <a:buBlip>
                <a:blip r:embed="rId2"/>
              </a:buBlip>
            </a:pPr>
            <a:r>
              <a:rPr lang="en-US" dirty="0" smtClean="0"/>
              <a:t>Microbiologist (usually chairperson)</a:t>
            </a:r>
          </a:p>
          <a:p>
            <a:pPr>
              <a:buBlip>
                <a:blip r:embed="rId2"/>
              </a:buBlip>
            </a:pPr>
            <a:r>
              <a:rPr lang="en-US" dirty="0" smtClean="0"/>
              <a:t>Lead Nurse</a:t>
            </a:r>
          </a:p>
          <a:p>
            <a:pPr>
              <a:buBlip>
                <a:blip r:embed="rId2"/>
              </a:buBlip>
            </a:pPr>
            <a:r>
              <a:rPr lang="en-US" dirty="0" smtClean="0"/>
              <a:t>Clinician Representative from major clinical specialties</a:t>
            </a:r>
          </a:p>
          <a:p>
            <a:pPr>
              <a:buBlip>
                <a:blip r:embed="rId2"/>
              </a:buBlip>
            </a:pPr>
            <a:r>
              <a:rPr lang="en-US" dirty="0" smtClean="0"/>
              <a:t>Pharmacist</a:t>
            </a:r>
          </a:p>
          <a:p>
            <a:pPr>
              <a:buBlip>
                <a:blip r:embed="rId2"/>
              </a:buBlip>
            </a:pPr>
            <a:r>
              <a:rPr lang="en-US" dirty="0" smtClean="0"/>
              <a:t>Housekeeping / Maintenance</a:t>
            </a:r>
          </a:p>
          <a:p>
            <a:pPr marL="0" indent="0">
              <a:buNone/>
            </a:pPr>
            <a:endParaRPr lang="en-US" i="1" dirty="0">
              <a:solidFill>
                <a:srgbClr val="FF0000"/>
              </a:solidFill>
            </a:endParaRPr>
          </a:p>
        </p:txBody>
      </p:sp>
      <p:pic>
        <p:nvPicPr>
          <p:cNvPr id="5" name="Picture 4"/>
          <p:cNvPicPr>
            <a:picLocks noChangeAspect="1"/>
          </p:cNvPicPr>
          <p:nvPr/>
        </p:nvPicPr>
        <p:blipFill>
          <a:blip r:embed="rId3"/>
          <a:stretch>
            <a:fillRect/>
          </a:stretch>
        </p:blipFill>
        <p:spPr>
          <a:xfrm>
            <a:off x="214424" y="1143000"/>
            <a:ext cx="8774941" cy="2560638"/>
          </a:xfrm>
          <a:prstGeom prst="rect">
            <a:avLst/>
          </a:prstGeom>
        </p:spPr>
      </p:pic>
    </p:spTree>
    <p:extLst>
      <p:ext uri="{BB962C8B-B14F-4D97-AF65-F5344CB8AC3E}">
        <p14:creationId xmlns:p14="http://schemas.microsoft.com/office/powerpoint/2010/main" val="2999343367"/>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56740"/>
            <a:ext cx="9144000" cy="1022720"/>
          </a:xfrm>
        </p:spPr>
        <p:txBody>
          <a:bodyPr>
            <a:normAutofit fontScale="90000"/>
          </a:bodyPr>
          <a:lstStyle/>
          <a:p>
            <a:pPr algn="ctr"/>
            <a:r>
              <a:rPr lang="en-US" b="1" dirty="0" smtClean="0"/>
              <a:t>Infection Control Committee							</a:t>
            </a:r>
            <a:endParaRPr lang="en-US" b="1" dirty="0"/>
          </a:p>
        </p:txBody>
      </p:sp>
      <p:sp>
        <p:nvSpPr>
          <p:cNvPr id="4" name="Content Placeholder 3"/>
          <p:cNvSpPr>
            <a:spLocks noGrp="1"/>
          </p:cNvSpPr>
          <p:nvPr>
            <p:ph idx="1"/>
          </p:nvPr>
        </p:nvSpPr>
        <p:spPr>
          <a:xfrm>
            <a:off x="457200" y="1979460"/>
            <a:ext cx="8229600" cy="4297362"/>
          </a:xfrm>
        </p:spPr>
        <p:txBody>
          <a:bodyPr>
            <a:normAutofit/>
          </a:bodyPr>
          <a:lstStyle/>
          <a:p>
            <a:pPr marL="0" indent="0">
              <a:buNone/>
            </a:pPr>
            <a:r>
              <a:rPr lang="en-US" b="1" dirty="0" smtClean="0">
                <a:solidFill>
                  <a:srgbClr val="FF0000"/>
                </a:solidFill>
              </a:rPr>
              <a:t>Goal</a:t>
            </a:r>
            <a:r>
              <a:rPr lang="en-US" dirty="0" smtClean="0">
                <a:solidFill>
                  <a:srgbClr val="FF0000"/>
                </a:solidFill>
              </a:rPr>
              <a:t>: </a:t>
            </a:r>
            <a:r>
              <a:rPr lang="en-US" dirty="0" smtClean="0"/>
              <a:t>Prevent spread of infectious diseases</a:t>
            </a:r>
          </a:p>
          <a:p>
            <a:pPr marL="0" indent="0">
              <a:buNone/>
            </a:pPr>
            <a:endParaRPr lang="en-US" dirty="0" smtClean="0"/>
          </a:p>
          <a:p>
            <a:pPr>
              <a:buBlip>
                <a:blip r:embed="rId2"/>
              </a:buBlip>
            </a:pPr>
            <a:r>
              <a:rPr lang="en-US" dirty="0"/>
              <a:t>P</a:t>
            </a:r>
            <a:r>
              <a:rPr lang="en-US" dirty="0" smtClean="0"/>
              <a:t>olicies and Procedures</a:t>
            </a:r>
            <a:endParaRPr lang="en-US" dirty="0"/>
          </a:p>
          <a:p>
            <a:pPr>
              <a:buBlip>
                <a:blip r:embed="rId2"/>
              </a:buBlip>
            </a:pPr>
            <a:r>
              <a:rPr lang="en-US" dirty="0"/>
              <a:t>S</a:t>
            </a:r>
            <a:r>
              <a:rPr lang="en-US" dirty="0" smtClean="0"/>
              <a:t>pecialist Infection Prevention and Control advice</a:t>
            </a:r>
            <a:r>
              <a:rPr lang="en-US" dirty="0"/>
              <a:t>.</a:t>
            </a:r>
          </a:p>
          <a:p>
            <a:pPr>
              <a:buBlip>
                <a:blip r:embed="rId2"/>
              </a:buBlip>
            </a:pPr>
            <a:r>
              <a:rPr lang="en-US" dirty="0" smtClean="0"/>
              <a:t>Manage </a:t>
            </a:r>
            <a:r>
              <a:rPr lang="en-US" dirty="0"/>
              <a:t>outbreaks of infection</a:t>
            </a:r>
            <a:r>
              <a:rPr lang="en-US" dirty="0" smtClean="0"/>
              <a:t>.</a:t>
            </a:r>
          </a:p>
          <a:p>
            <a:pPr>
              <a:buBlip>
                <a:blip r:embed="rId2"/>
              </a:buBlip>
            </a:pPr>
            <a:r>
              <a:rPr lang="en-US" dirty="0" smtClean="0"/>
              <a:t>Education </a:t>
            </a:r>
            <a:r>
              <a:rPr lang="en-US" dirty="0"/>
              <a:t>and training </a:t>
            </a:r>
            <a:endParaRPr lang="en-US" dirty="0" smtClean="0"/>
          </a:p>
          <a:p>
            <a:pPr>
              <a:buBlip>
                <a:blip r:embed="rId2"/>
              </a:buBlip>
            </a:pPr>
            <a:r>
              <a:rPr lang="en-US" dirty="0" smtClean="0"/>
              <a:t>Advise </a:t>
            </a:r>
            <a:r>
              <a:rPr lang="en-US" dirty="0"/>
              <a:t>on </a:t>
            </a:r>
            <a:r>
              <a:rPr lang="en-US" dirty="0" smtClean="0"/>
              <a:t>issues </a:t>
            </a:r>
            <a:r>
              <a:rPr lang="en-US" dirty="0"/>
              <a:t>relating to new buildings or refurbishment works.</a:t>
            </a:r>
          </a:p>
          <a:p>
            <a:pPr>
              <a:buBlip>
                <a:blip r:embed="rId2"/>
              </a:buBlip>
            </a:pPr>
            <a:r>
              <a:rPr lang="en-US" dirty="0" smtClean="0"/>
              <a:t>Link </a:t>
            </a:r>
            <a:r>
              <a:rPr lang="en-US" dirty="0"/>
              <a:t>with </a:t>
            </a:r>
            <a:r>
              <a:rPr lang="en-US" dirty="0" smtClean="0"/>
              <a:t>external agencies.</a:t>
            </a:r>
          </a:p>
          <a:p>
            <a:pPr marL="0" indent="0">
              <a:buNone/>
            </a:pPr>
            <a:endParaRPr lang="en-US" dirty="0"/>
          </a:p>
        </p:txBody>
      </p:sp>
    </p:spTree>
    <p:extLst>
      <p:ext uri="{BB962C8B-B14F-4D97-AF65-F5344CB8AC3E}">
        <p14:creationId xmlns:p14="http://schemas.microsoft.com/office/powerpoint/2010/main" val="1990555570"/>
      </p:ext>
    </p:extLst>
  </p:cSld>
  <p:clrMapOvr>
    <a:masterClrMapping/>
  </p:clrMapOvr>
  <p:transition xmlns:p14="http://schemas.microsoft.com/office/powerpoint/2010/main" advTm="38809">
    <p:dissolve/>
  </p:transitio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dical">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Medical.thmx</Template>
  <TotalTime>21066</TotalTime>
  <Words>633</Words>
  <Application>Microsoft Macintosh PowerPoint</Application>
  <PresentationFormat>On-screen Show (4:3)</PresentationFormat>
  <Paragraphs>126</Paragraphs>
  <Slides>31</Slides>
  <Notes>3</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Medical</vt:lpstr>
      <vt:lpstr>Infection Control Clinical Pharmacy and Patient Safety</vt:lpstr>
      <vt:lpstr>Summary</vt:lpstr>
      <vt:lpstr>Infection Control</vt:lpstr>
      <vt:lpstr>Key Definitions</vt:lpstr>
      <vt:lpstr>Clinical Pharmacy </vt:lpstr>
      <vt:lpstr>Infection Control  Role of Pharmacist</vt:lpstr>
      <vt:lpstr>Break the chain of Infection</vt:lpstr>
      <vt:lpstr>Infection Control Committee</vt:lpstr>
      <vt:lpstr>Infection Control Committee       </vt:lpstr>
      <vt:lpstr>Antimicrobial Stewardship Team</vt:lpstr>
      <vt:lpstr>Antimicrobial Stewardship Goal</vt:lpstr>
      <vt:lpstr>Health Care Associated Infections </vt:lpstr>
      <vt:lpstr>PowerPoint Presentation</vt:lpstr>
      <vt:lpstr>PowerPoint Presentation</vt:lpstr>
      <vt:lpstr>PowerPoint Presentation</vt:lpstr>
      <vt:lpstr>PowerPoint Presentation</vt:lpstr>
      <vt:lpstr>“Antibiotic Resistance - Bigger Crisis Than AIDS. Death From Minor Scratch a Possibility” WHO</vt:lpstr>
      <vt:lpstr>PowerPoint Presentation</vt:lpstr>
      <vt:lpstr>Pharmacist’s Role In Antimicrobial Stewardship</vt:lpstr>
      <vt:lpstr>1. Reducing the Transmission of Infections.  </vt:lpstr>
      <vt:lpstr>2. Promoting Rational Use of Antimicrobial Agents  </vt:lpstr>
      <vt:lpstr>3. Educational Activities.  </vt:lpstr>
      <vt:lpstr>Antimicrobial Stewardship  Practical Tips</vt:lpstr>
      <vt:lpstr>PowerPoint Presentation</vt:lpstr>
      <vt:lpstr>Antimicrobials with Excellent Oral Bioavailability  </vt:lpstr>
      <vt:lpstr>Hand washing</vt:lpstr>
      <vt:lpstr>PowerPoint Presentation</vt:lpstr>
      <vt:lpstr>PowerPoint Presentation</vt:lpstr>
      <vt:lpstr>Colour Zones– Practical Tips</vt:lpstr>
      <vt:lpstr>Take Home Messages </vt:lpstr>
      <vt:lpstr> Thank You</vt:lpstr>
    </vt:vector>
  </TitlesOfParts>
  <Company>Bella Associates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Pharmacy and Patient Safety</dc:title>
  <dc:creator>Estelle Mbadiwe</dc:creator>
  <cp:lastModifiedBy>Estelle Mbadiwe</cp:lastModifiedBy>
  <cp:revision>84</cp:revision>
  <dcterms:created xsi:type="dcterms:W3CDTF">2014-09-28T13:26:10Z</dcterms:created>
  <dcterms:modified xsi:type="dcterms:W3CDTF">2014-10-16T06:18:33Z</dcterms:modified>
</cp:coreProperties>
</file>