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sldIdLst>
    <p:sldId id="256" r:id="rId2"/>
    <p:sldId id="280" r:id="rId3"/>
    <p:sldId id="257" r:id="rId4"/>
    <p:sldId id="258" r:id="rId5"/>
    <p:sldId id="262" r:id="rId6"/>
    <p:sldId id="263" r:id="rId7"/>
    <p:sldId id="259" r:id="rId8"/>
    <p:sldId id="260" r:id="rId9"/>
    <p:sldId id="261" r:id="rId10"/>
    <p:sldId id="264" r:id="rId11"/>
    <p:sldId id="283" r:id="rId12"/>
    <p:sldId id="292" r:id="rId13"/>
    <p:sldId id="293" r:id="rId14"/>
    <p:sldId id="294" r:id="rId15"/>
    <p:sldId id="287" r:id="rId16"/>
    <p:sldId id="284" r:id="rId17"/>
    <p:sldId id="285" r:id="rId18"/>
    <p:sldId id="286" r:id="rId19"/>
    <p:sldId id="265" r:id="rId20"/>
    <p:sldId id="266" r:id="rId21"/>
    <p:sldId id="267" r:id="rId22"/>
    <p:sldId id="268" r:id="rId23"/>
    <p:sldId id="269" r:id="rId24"/>
    <p:sldId id="288" r:id="rId25"/>
    <p:sldId id="270" r:id="rId26"/>
    <p:sldId id="271" r:id="rId27"/>
    <p:sldId id="296" r:id="rId28"/>
    <p:sldId id="297" r:id="rId29"/>
    <p:sldId id="298" r:id="rId30"/>
    <p:sldId id="273" r:id="rId31"/>
    <p:sldId id="274" r:id="rId32"/>
    <p:sldId id="275" r:id="rId33"/>
    <p:sldId id="276" r:id="rId34"/>
    <p:sldId id="277" r:id="rId35"/>
    <p:sldId id="278" r:id="rId36"/>
    <p:sldId id="290" r:id="rId37"/>
    <p:sldId id="291" r:id="rId38"/>
    <p:sldId id="279" r:id="rId39"/>
    <p:sldId id="289"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477" autoAdjust="0"/>
  </p:normalViewPr>
  <p:slideViewPr>
    <p:cSldViewPr>
      <p:cViewPr>
        <p:scale>
          <a:sx n="70" d="100"/>
          <a:sy n="70" d="100"/>
        </p:scale>
        <p:origin x="-1152" y="-66"/>
      </p:cViewPr>
      <p:guideLst>
        <p:guide orient="horz" pos="2160"/>
        <p:guide pos="2880"/>
      </p:guideLst>
    </p:cSldViewPr>
  </p:slideViewPr>
  <p:outlineViewPr>
    <p:cViewPr>
      <p:scale>
        <a:sx n="33" d="100"/>
        <a:sy n="33" d="100"/>
      </p:scale>
      <p:origin x="0" y="30936"/>
    </p:cViewPr>
  </p:outlineViewPr>
  <p:notesTextViewPr>
    <p:cViewPr>
      <p:scale>
        <a:sx n="1" d="1"/>
        <a:sy n="1" d="1"/>
      </p:scale>
      <p:origin x="0" y="0"/>
    </p:cViewPr>
  </p:notesTextViewPr>
  <p:sorterViewPr>
    <p:cViewPr>
      <p:scale>
        <a:sx n="100" d="100"/>
        <a:sy n="100" d="100"/>
      </p:scale>
      <p:origin x="0" y="57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E4D7AFF-03AC-4F93-B1D2-CD660CD3E0BD}" type="datetimeFigureOut">
              <a:rPr lang="en-GB" smtClean="0"/>
              <a:t>24/11/2014</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661A630-6025-43C7-80FC-6F859C897108}"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4D7AFF-03AC-4F93-B1D2-CD660CD3E0BD}"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61A630-6025-43C7-80FC-6F859C89710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E4D7AFF-03AC-4F93-B1D2-CD660CD3E0BD}" type="datetimeFigureOut">
              <a:rPr lang="en-GB" smtClean="0"/>
              <a:t>24/11/2014</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661A630-6025-43C7-80FC-6F859C897108}"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E4D7AFF-03AC-4F93-B1D2-CD660CD3E0BD}"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661A630-6025-43C7-80FC-6F859C897108}" type="slidenum">
              <a:rPr lang="en-GB" smtClean="0"/>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E4D7AFF-03AC-4F93-B1D2-CD660CD3E0BD}" type="datetimeFigureOut">
              <a:rPr lang="en-GB" smtClean="0"/>
              <a:t>24/11/2014</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661A630-6025-43C7-80FC-6F859C897108}"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E4D7AFF-03AC-4F93-B1D2-CD660CD3E0BD}" type="datetimeFigureOut">
              <a:rPr lang="en-GB" smtClean="0"/>
              <a:t>24/11/2014</a:t>
            </a:fld>
            <a:endParaRPr lang="en-GB"/>
          </a:p>
        </p:txBody>
      </p:sp>
      <p:sp>
        <p:nvSpPr>
          <p:cNvPr id="10" name="Slide Number Placeholder 9"/>
          <p:cNvSpPr>
            <a:spLocks noGrp="1"/>
          </p:cNvSpPr>
          <p:nvPr>
            <p:ph type="sldNum" sz="quarter" idx="16"/>
          </p:nvPr>
        </p:nvSpPr>
        <p:spPr/>
        <p:txBody>
          <a:bodyPr rtlCol="0"/>
          <a:lstStyle/>
          <a:p>
            <a:fld id="{0661A630-6025-43C7-80FC-6F859C897108}" type="slidenum">
              <a:rPr lang="en-GB" smtClean="0"/>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E4D7AFF-03AC-4F93-B1D2-CD660CD3E0BD}" type="datetimeFigureOut">
              <a:rPr lang="en-GB" smtClean="0"/>
              <a:t>24/11/2014</a:t>
            </a:fld>
            <a:endParaRPr lang="en-GB"/>
          </a:p>
        </p:txBody>
      </p:sp>
      <p:sp>
        <p:nvSpPr>
          <p:cNvPr id="12" name="Slide Number Placeholder 11"/>
          <p:cNvSpPr>
            <a:spLocks noGrp="1"/>
          </p:cNvSpPr>
          <p:nvPr>
            <p:ph type="sldNum" sz="quarter" idx="16"/>
          </p:nvPr>
        </p:nvSpPr>
        <p:spPr/>
        <p:txBody>
          <a:bodyPr rtlCol="0"/>
          <a:lstStyle/>
          <a:p>
            <a:fld id="{0661A630-6025-43C7-80FC-6F859C897108}" type="slidenum">
              <a:rPr lang="en-GB" smtClean="0"/>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4D7AFF-03AC-4F93-B1D2-CD660CD3E0BD}" type="datetimeFigureOut">
              <a:rPr lang="en-GB" smtClean="0"/>
              <a:t>24/11/2014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661A630-6025-43C7-80FC-6F859C89710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D7AFF-03AC-4F93-B1D2-CD660CD3E0BD}" type="datetimeFigureOut">
              <a:rPr lang="en-GB" smtClean="0"/>
              <a:t>24/11/2014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661A630-6025-43C7-80FC-6F859C89710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E4D7AFF-03AC-4F93-B1D2-CD660CD3E0BD}" type="datetimeFigureOut">
              <a:rPr lang="en-GB" smtClean="0"/>
              <a:t>24/11/2014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661A630-6025-43C7-80FC-6F859C897108}" type="slidenum">
              <a:rPr lang="en-GB" smtClean="0"/>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E4D7AFF-03AC-4F93-B1D2-CD660CD3E0BD}" type="datetimeFigureOut">
              <a:rPr lang="en-GB" smtClean="0"/>
              <a:t>24/11/2014</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661A630-6025-43C7-80FC-6F859C897108}" type="slidenum">
              <a:rPr lang="en-GB" smtClean="0"/>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E4D7AFF-03AC-4F93-B1D2-CD660CD3E0BD}" type="datetimeFigureOut">
              <a:rPr lang="en-GB" smtClean="0"/>
              <a:t>24/11/2014</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661A630-6025-43C7-80FC-6F859C89710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1944215"/>
          </a:xfrm>
        </p:spPr>
        <p:txBody>
          <a:bodyPr/>
          <a:lstStyle/>
          <a:p>
            <a:r>
              <a:rPr lang="en-GB" dirty="0" smtClean="0">
                <a:solidFill>
                  <a:schemeClr val="tx1"/>
                </a:solidFill>
              </a:rPr>
              <a:t>THE SCIENCE OF PATIENT SAFETY</a:t>
            </a:r>
            <a:endParaRPr lang="en-GB" dirty="0">
              <a:solidFill>
                <a:schemeClr val="tx1"/>
              </a:solidFill>
            </a:endParaRPr>
          </a:p>
        </p:txBody>
      </p:sp>
      <p:sp>
        <p:nvSpPr>
          <p:cNvPr id="3" name="Subtitle 2"/>
          <p:cNvSpPr>
            <a:spLocks noGrp="1"/>
          </p:cNvSpPr>
          <p:nvPr>
            <p:ph type="subTitle" idx="1"/>
          </p:nvPr>
        </p:nvSpPr>
        <p:spPr>
          <a:xfrm>
            <a:off x="539552" y="3717032"/>
            <a:ext cx="7272808" cy="1872208"/>
          </a:xfrm>
        </p:spPr>
        <p:txBody>
          <a:bodyPr>
            <a:normAutofit fontScale="92500" lnSpcReduction="20000"/>
          </a:bodyPr>
          <a:lstStyle/>
          <a:p>
            <a:r>
              <a:rPr lang="en-GB" dirty="0" smtClean="0">
                <a:solidFill>
                  <a:schemeClr val="tx1"/>
                </a:solidFill>
              </a:rPr>
              <a:t>Presented By:</a:t>
            </a:r>
          </a:p>
          <a:p>
            <a:r>
              <a:rPr lang="en-GB" dirty="0" smtClean="0">
                <a:solidFill>
                  <a:schemeClr val="tx1"/>
                </a:solidFill>
              </a:rPr>
              <a:t>Ehi </a:t>
            </a:r>
            <a:r>
              <a:rPr lang="en-GB" dirty="0" err="1" smtClean="0">
                <a:solidFill>
                  <a:schemeClr val="tx1"/>
                </a:solidFill>
              </a:rPr>
              <a:t>Iden</a:t>
            </a:r>
            <a:r>
              <a:rPr lang="en-GB" dirty="0" smtClean="0">
                <a:solidFill>
                  <a:schemeClr val="tx1"/>
                </a:solidFill>
              </a:rPr>
              <a:t> </a:t>
            </a:r>
            <a:endParaRPr lang="en-GB" sz="1900" dirty="0" smtClean="0">
              <a:solidFill>
                <a:schemeClr val="tx1"/>
              </a:solidFill>
            </a:endParaRPr>
          </a:p>
          <a:p>
            <a:r>
              <a:rPr lang="en-GB" i="1" dirty="0">
                <a:solidFill>
                  <a:schemeClr val="tx1"/>
                </a:solidFill>
              </a:rPr>
              <a:t>Occupational Health and Safety (OSHA), Society and Health (Harvard) Global Health (Geneva), Behavioural Medicine (Sweden)</a:t>
            </a:r>
          </a:p>
          <a:p>
            <a:endParaRPr lang="en-GB"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4572000" cy="90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1007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Building safety into the system</a:t>
            </a:r>
            <a:endParaRPr lang="en-GB" dirty="0"/>
          </a:p>
        </p:txBody>
      </p:sp>
      <p:sp>
        <p:nvSpPr>
          <p:cNvPr id="2" name="Content Placeholder 1"/>
          <p:cNvSpPr>
            <a:spLocks noGrp="1"/>
          </p:cNvSpPr>
          <p:nvPr>
            <p:ph sz="quarter" idx="1"/>
          </p:nvPr>
        </p:nvSpPr>
        <p:spPr/>
        <p:txBody>
          <a:bodyPr>
            <a:normAutofit/>
          </a:bodyPr>
          <a:lstStyle/>
          <a:p>
            <a:pPr algn="just"/>
            <a:r>
              <a:rPr lang="en-GB" dirty="0" smtClean="0"/>
              <a:t>Focus is on patient centred care (comprises of the principal patients and their family members)</a:t>
            </a:r>
          </a:p>
          <a:p>
            <a:pPr algn="just"/>
            <a:r>
              <a:rPr lang="en-GB" dirty="0" smtClean="0"/>
              <a:t>We must be trained to work as a team</a:t>
            </a:r>
          </a:p>
          <a:p>
            <a:pPr algn="just"/>
            <a:r>
              <a:rPr lang="en-GB" dirty="0" smtClean="0"/>
              <a:t>We must also be mindful that when we are changing or improving our systems, we might also be introducing new sets of risks</a:t>
            </a:r>
          </a:p>
          <a:p>
            <a:pPr marL="0" indent="0" algn="just">
              <a:buNone/>
            </a:pPr>
            <a:r>
              <a:rPr lang="en-GB" dirty="0" smtClean="0">
                <a:solidFill>
                  <a:srgbClr val="C00000"/>
                </a:solidFill>
              </a:rPr>
              <a:t>“Every improvement requires change and every change is definitely not an improvement”</a:t>
            </a:r>
            <a:endParaRPr lang="en-GB" dirty="0">
              <a:solidFill>
                <a:srgbClr val="C00000"/>
              </a:solidFill>
            </a:endParaRPr>
          </a:p>
        </p:txBody>
      </p:sp>
    </p:spTree>
    <p:extLst>
      <p:ext uri="{BB962C8B-B14F-4D97-AF65-F5344CB8AC3E}">
        <p14:creationId xmlns:p14="http://schemas.microsoft.com/office/powerpoint/2010/main" val="3117092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Patient Centred Care (PCC)</a:t>
            </a:r>
            <a:endParaRPr lang="en-GB" dirty="0"/>
          </a:p>
        </p:txBody>
      </p:sp>
      <p:sp>
        <p:nvSpPr>
          <p:cNvPr id="2" name="Content Placeholder 1"/>
          <p:cNvSpPr>
            <a:spLocks noGrp="1"/>
          </p:cNvSpPr>
          <p:nvPr>
            <p:ph sz="quarter" idx="1"/>
          </p:nvPr>
        </p:nvSpPr>
        <p:spPr>
          <a:xfrm>
            <a:off x="179512" y="1556792"/>
            <a:ext cx="8712967" cy="5112568"/>
          </a:xfrm>
        </p:spPr>
        <p:txBody>
          <a:bodyPr>
            <a:normAutofit fontScale="92500" lnSpcReduction="20000"/>
          </a:bodyPr>
          <a:lstStyle/>
          <a:p>
            <a:pPr algn="just"/>
            <a:r>
              <a:rPr lang="en-GB" dirty="0" smtClean="0"/>
              <a:t>The caregiver-patient relationship has often times been characterised as silencing the voice of the patients</a:t>
            </a:r>
          </a:p>
          <a:p>
            <a:pPr algn="just"/>
            <a:r>
              <a:rPr lang="en-GB" dirty="0"/>
              <a:t>It is now widely agreed that putting patients at the centre of </a:t>
            </a:r>
            <a:r>
              <a:rPr lang="en-GB" dirty="0" smtClean="0"/>
              <a:t>healthcare,</a:t>
            </a:r>
            <a:r>
              <a:rPr lang="en-GB" baseline="30000" dirty="0"/>
              <a:t> </a:t>
            </a:r>
            <a:r>
              <a:rPr lang="en-GB" dirty="0" smtClean="0"/>
              <a:t>by </a:t>
            </a:r>
            <a:r>
              <a:rPr lang="en-GB" dirty="0"/>
              <a:t>trying to provide a consistent, informative and respectful service to patients, will improve both outcomes and patient </a:t>
            </a:r>
            <a:r>
              <a:rPr lang="en-GB" dirty="0" smtClean="0"/>
              <a:t>satisfaction.</a:t>
            </a:r>
          </a:p>
          <a:p>
            <a:pPr algn="just"/>
            <a:r>
              <a:rPr lang="en-GB" dirty="0"/>
              <a:t>When patients are not at the centre of healthcare, when institutional procedures and targets eclipse local concerns, then patient neglect is possible</a:t>
            </a:r>
            <a:r>
              <a:rPr lang="en-GB" dirty="0" smtClean="0"/>
              <a:t>.</a:t>
            </a:r>
          </a:p>
          <a:p>
            <a:pPr algn="just"/>
            <a:r>
              <a:rPr lang="en-GB" dirty="0" smtClean="0"/>
              <a:t>There have been recommendations </a:t>
            </a:r>
            <a:r>
              <a:rPr lang="en-GB" dirty="0"/>
              <a:t>that the health service </a:t>
            </a:r>
            <a:r>
              <a:rPr lang="en-GB" dirty="0" smtClean="0"/>
              <a:t>puts </a:t>
            </a:r>
            <a:r>
              <a:rPr lang="en-GB" dirty="0"/>
              <a:t>patient experience at the heart of what it does, and especially, that the voice of patients </a:t>
            </a:r>
            <a:r>
              <a:rPr lang="en-GB" dirty="0" smtClean="0"/>
              <a:t>be </a:t>
            </a:r>
            <a:r>
              <a:rPr lang="en-GB" dirty="0"/>
              <a:t>heard loud and clear within the health services</a:t>
            </a:r>
          </a:p>
        </p:txBody>
      </p:sp>
    </p:spTree>
    <p:extLst>
      <p:ext uri="{BB962C8B-B14F-4D97-AF65-F5344CB8AC3E}">
        <p14:creationId xmlns:p14="http://schemas.microsoft.com/office/powerpoint/2010/main" val="4018287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712968" cy="990600"/>
          </a:xfrm>
        </p:spPr>
        <p:txBody>
          <a:bodyPr>
            <a:normAutofit fontScale="90000"/>
          </a:bodyPr>
          <a:lstStyle/>
          <a:p>
            <a:r>
              <a:rPr lang="en-GB" sz="3600" dirty="0" smtClean="0"/>
              <a:t>PCC: Healthcare through the patients’ eyes</a:t>
            </a:r>
            <a:endParaRPr lang="en-GB" sz="3600" dirty="0"/>
          </a:p>
        </p:txBody>
      </p:sp>
      <p:sp>
        <p:nvSpPr>
          <p:cNvPr id="3" name="Content Placeholder 2"/>
          <p:cNvSpPr>
            <a:spLocks noGrp="1"/>
          </p:cNvSpPr>
          <p:nvPr>
            <p:ph sz="quarter" idx="1"/>
          </p:nvPr>
        </p:nvSpPr>
        <p:spPr>
          <a:xfrm>
            <a:off x="251520" y="1700808"/>
            <a:ext cx="8784976" cy="4855840"/>
          </a:xfrm>
        </p:spPr>
        <p:txBody>
          <a:bodyPr>
            <a:normAutofit/>
          </a:bodyPr>
          <a:lstStyle/>
          <a:p>
            <a:pPr marL="0" indent="0">
              <a:buNone/>
            </a:pPr>
            <a:r>
              <a:rPr lang="en-GB" b="1" dirty="0" smtClean="0"/>
              <a:t>Multiple dimensions to PCC</a:t>
            </a:r>
          </a:p>
          <a:p>
            <a:pPr algn="just"/>
            <a:r>
              <a:rPr lang="en-GB" dirty="0" smtClean="0"/>
              <a:t>Respecting patients needs, values &amp; preferences</a:t>
            </a:r>
          </a:p>
          <a:p>
            <a:pPr algn="just"/>
            <a:r>
              <a:rPr lang="en-GB" dirty="0" smtClean="0"/>
              <a:t>Focus on the who person</a:t>
            </a:r>
          </a:p>
          <a:p>
            <a:pPr algn="just"/>
            <a:r>
              <a:rPr lang="en-GB" dirty="0" smtClean="0"/>
              <a:t>Offering emotional support and alleviating physical discomfort</a:t>
            </a:r>
          </a:p>
          <a:p>
            <a:pPr algn="just"/>
            <a:r>
              <a:rPr lang="en-GB" dirty="0" smtClean="0"/>
              <a:t>Communicating adequately, sharing information and providing education</a:t>
            </a:r>
          </a:p>
          <a:p>
            <a:pPr algn="just"/>
            <a:r>
              <a:rPr lang="en-GB" dirty="0" smtClean="0"/>
              <a:t>Strengthening patient-provider relationship by including family and friend</a:t>
            </a:r>
          </a:p>
          <a:p>
            <a:endParaRPr lang="en-GB" dirty="0" smtClean="0"/>
          </a:p>
          <a:p>
            <a:endParaRPr lang="en-GB" dirty="0"/>
          </a:p>
        </p:txBody>
      </p:sp>
    </p:spTree>
    <p:extLst>
      <p:ext uri="{BB962C8B-B14F-4D97-AF65-F5344CB8AC3E}">
        <p14:creationId xmlns:p14="http://schemas.microsoft.com/office/powerpoint/2010/main" val="3543157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712968" cy="990600"/>
          </a:xfrm>
        </p:spPr>
        <p:txBody>
          <a:bodyPr>
            <a:noAutofit/>
          </a:bodyPr>
          <a:lstStyle/>
          <a:p>
            <a:r>
              <a:rPr lang="en-GB" sz="3600" dirty="0" smtClean="0"/>
              <a:t>What does it take to meet a patient’s need</a:t>
            </a:r>
            <a:endParaRPr lang="en-GB" sz="3600" dirty="0"/>
          </a:p>
        </p:txBody>
      </p:sp>
      <p:sp>
        <p:nvSpPr>
          <p:cNvPr id="3" name="Content Placeholder 2"/>
          <p:cNvSpPr>
            <a:spLocks noGrp="1"/>
          </p:cNvSpPr>
          <p:nvPr>
            <p:ph sz="quarter" idx="1"/>
          </p:nvPr>
        </p:nvSpPr>
        <p:spPr>
          <a:xfrm>
            <a:off x="179512" y="1600200"/>
            <a:ext cx="8856984" cy="4997152"/>
          </a:xfrm>
        </p:spPr>
        <p:txBody>
          <a:bodyPr>
            <a:normAutofit fontScale="92500" lnSpcReduction="20000"/>
          </a:bodyPr>
          <a:lstStyle/>
          <a:p>
            <a:pPr algn="just"/>
            <a:r>
              <a:rPr lang="en-GB" dirty="0" smtClean="0"/>
              <a:t>Jonathan’ s story</a:t>
            </a:r>
          </a:p>
          <a:p>
            <a:pPr algn="just"/>
            <a:r>
              <a:rPr lang="en-GB" dirty="0" smtClean="0"/>
              <a:t>In the United States, patients pain had become a very significant part of healthcare delivery</a:t>
            </a:r>
          </a:p>
          <a:p>
            <a:pPr algn="just"/>
            <a:r>
              <a:rPr lang="en-GB" dirty="0" smtClean="0"/>
              <a:t>Pain assessment has not been classified as the sixth vital sign</a:t>
            </a:r>
          </a:p>
          <a:p>
            <a:pPr algn="just"/>
            <a:r>
              <a:rPr lang="en-GB" dirty="0" smtClean="0"/>
              <a:t>Failure to address patients needs can influence the patients’ ability to participate in their care delivery during hospitalization</a:t>
            </a:r>
          </a:p>
          <a:p>
            <a:pPr algn="just"/>
            <a:r>
              <a:rPr lang="en-GB" dirty="0" smtClean="0"/>
              <a:t>Care-traumatised patients do not end up with good treatment outcomes</a:t>
            </a:r>
          </a:p>
          <a:p>
            <a:pPr algn="just"/>
            <a:r>
              <a:rPr lang="en-GB" dirty="0" smtClean="0"/>
              <a:t>Patients are termed vulnerable in the hospital, it is important to provide them with both physical and emotional support</a:t>
            </a:r>
            <a:endParaRPr lang="en-GB" dirty="0"/>
          </a:p>
        </p:txBody>
      </p:sp>
    </p:spTree>
    <p:extLst>
      <p:ext uri="{BB962C8B-B14F-4D97-AF65-F5344CB8AC3E}">
        <p14:creationId xmlns:p14="http://schemas.microsoft.com/office/powerpoint/2010/main" val="3945966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 – to- Post hospitalization</a:t>
            </a:r>
            <a:endParaRPr lang="en-GB" dirty="0"/>
          </a:p>
        </p:txBody>
      </p:sp>
      <p:sp>
        <p:nvSpPr>
          <p:cNvPr id="3" name="Content Placeholder 2"/>
          <p:cNvSpPr>
            <a:spLocks noGrp="1"/>
          </p:cNvSpPr>
          <p:nvPr>
            <p:ph sz="quarter" idx="1"/>
          </p:nvPr>
        </p:nvSpPr>
        <p:spPr>
          <a:xfrm>
            <a:off x="179512" y="1600200"/>
            <a:ext cx="8784976" cy="4853136"/>
          </a:xfrm>
        </p:spPr>
        <p:txBody>
          <a:bodyPr>
            <a:normAutofit fontScale="85000" lnSpcReduction="10000"/>
          </a:bodyPr>
          <a:lstStyle/>
          <a:p>
            <a:pPr algn="just"/>
            <a:r>
              <a:rPr lang="en-GB" dirty="0" smtClean="0"/>
              <a:t>Prepare patients well enough for hospitalization</a:t>
            </a:r>
          </a:p>
          <a:p>
            <a:pPr algn="just"/>
            <a:r>
              <a:rPr lang="en-GB" dirty="0" smtClean="0"/>
              <a:t>Manage all patients needs, identified ownership of case</a:t>
            </a:r>
          </a:p>
          <a:p>
            <a:pPr algn="just"/>
            <a:r>
              <a:rPr lang="en-GB" dirty="0" smtClean="0"/>
              <a:t>Engage them in the management of their care</a:t>
            </a:r>
          </a:p>
          <a:p>
            <a:pPr algn="just"/>
            <a:r>
              <a:rPr lang="en-GB" dirty="0" smtClean="0"/>
              <a:t>Speak daily with them, discuss their care plan and goal for the day</a:t>
            </a:r>
          </a:p>
          <a:p>
            <a:pPr algn="just"/>
            <a:r>
              <a:rPr lang="en-GB" dirty="0" smtClean="0"/>
              <a:t>Take into account patients value and preference in the treatment plan</a:t>
            </a:r>
          </a:p>
          <a:p>
            <a:pPr algn="just"/>
            <a:r>
              <a:rPr lang="en-GB" dirty="0" smtClean="0"/>
              <a:t>Provide adequate information even at discharge to help patient recover well </a:t>
            </a:r>
          </a:p>
          <a:p>
            <a:pPr algn="just"/>
            <a:r>
              <a:rPr lang="en-GB" dirty="0" smtClean="0"/>
              <a:t>They need to be educated on the health conditions they were treated  for and let them know what to watch out for</a:t>
            </a:r>
          </a:p>
        </p:txBody>
      </p:sp>
    </p:spTree>
    <p:extLst>
      <p:ext uri="{BB962C8B-B14F-4D97-AF65-F5344CB8AC3E}">
        <p14:creationId xmlns:p14="http://schemas.microsoft.com/office/powerpoint/2010/main" val="599799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228600"/>
            <a:ext cx="8586536" cy="990600"/>
          </a:xfrm>
        </p:spPr>
        <p:txBody>
          <a:bodyPr>
            <a:normAutofit/>
          </a:bodyPr>
          <a:lstStyle/>
          <a:p>
            <a:r>
              <a:rPr lang="en-GB" sz="3600" dirty="0" smtClean="0"/>
              <a:t>Engaging patients’ relatives in direct care</a:t>
            </a:r>
            <a:endParaRPr lang="en-GB" sz="3600" dirty="0"/>
          </a:p>
        </p:txBody>
      </p:sp>
      <p:sp>
        <p:nvSpPr>
          <p:cNvPr id="2" name="Content Placeholder 1"/>
          <p:cNvSpPr>
            <a:spLocks noGrp="1"/>
          </p:cNvSpPr>
          <p:nvPr>
            <p:ph sz="quarter" idx="1"/>
          </p:nvPr>
        </p:nvSpPr>
        <p:spPr>
          <a:xfrm>
            <a:off x="395536" y="1916832"/>
            <a:ext cx="8424936" cy="4209331"/>
          </a:xfrm>
        </p:spPr>
        <p:txBody>
          <a:bodyPr>
            <a:normAutofit fontScale="92500" lnSpcReduction="10000"/>
          </a:bodyPr>
          <a:lstStyle/>
          <a:p>
            <a:pPr algn="just"/>
            <a:r>
              <a:rPr lang="en-GB" dirty="0" smtClean="0"/>
              <a:t>These are very integral components of our overall care cycle but mostly ignored and forgotten</a:t>
            </a:r>
          </a:p>
          <a:p>
            <a:pPr algn="just"/>
            <a:r>
              <a:rPr lang="en-GB" dirty="0" smtClean="0"/>
              <a:t>Treatment or interventions are termed successful if there are no hospital returns (re-admission) on same case</a:t>
            </a:r>
          </a:p>
          <a:p>
            <a:pPr algn="just"/>
            <a:r>
              <a:rPr lang="en-GB" dirty="0" smtClean="0"/>
              <a:t>Studies have shown that treatment outcomes are most times better when patients’ relatives are </a:t>
            </a:r>
            <a:r>
              <a:rPr lang="en-GB" dirty="0"/>
              <a:t>e</a:t>
            </a:r>
            <a:r>
              <a:rPr lang="en-GB" dirty="0" smtClean="0"/>
              <a:t>ngaged</a:t>
            </a:r>
          </a:p>
          <a:p>
            <a:pPr algn="just"/>
            <a:r>
              <a:rPr lang="en-GB" dirty="0" smtClean="0"/>
              <a:t>We partner with family members to enact care and connect better with sick relatives </a:t>
            </a:r>
            <a:endParaRPr lang="en-GB" dirty="0"/>
          </a:p>
        </p:txBody>
      </p:sp>
    </p:spTree>
    <p:extLst>
      <p:ext uri="{BB962C8B-B14F-4D97-AF65-F5344CB8AC3E}">
        <p14:creationId xmlns:p14="http://schemas.microsoft.com/office/powerpoint/2010/main" val="4054490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228600"/>
            <a:ext cx="8784976" cy="990600"/>
          </a:xfrm>
        </p:spPr>
        <p:txBody>
          <a:bodyPr>
            <a:normAutofit/>
          </a:bodyPr>
          <a:lstStyle/>
          <a:p>
            <a:r>
              <a:rPr lang="en-GB" sz="3600" dirty="0" smtClean="0"/>
              <a:t>Reasons why we must listen to patients</a:t>
            </a:r>
            <a:endParaRPr lang="en-GB" sz="3600" dirty="0"/>
          </a:p>
        </p:txBody>
      </p:sp>
      <p:sp>
        <p:nvSpPr>
          <p:cNvPr id="2" name="Content Placeholder 1"/>
          <p:cNvSpPr>
            <a:spLocks noGrp="1"/>
          </p:cNvSpPr>
          <p:nvPr>
            <p:ph sz="quarter" idx="1"/>
          </p:nvPr>
        </p:nvSpPr>
        <p:spPr>
          <a:xfrm>
            <a:off x="395536" y="1628800"/>
            <a:ext cx="8352927" cy="4824536"/>
          </a:xfrm>
        </p:spPr>
        <p:txBody>
          <a:bodyPr>
            <a:normAutofit fontScale="92500" lnSpcReduction="10000"/>
          </a:bodyPr>
          <a:lstStyle/>
          <a:p>
            <a:pPr algn="just"/>
            <a:r>
              <a:rPr lang="en-GB" dirty="0"/>
              <a:t>Patients spend more time in health care services than any </a:t>
            </a:r>
            <a:r>
              <a:rPr lang="en-GB" dirty="0" smtClean="0"/>
              <a:t>regulator or </a:t>
            </a:r>
            <a:r>
              <a:rPr lang="en-GB" dirty="0"/>
              <a:t>quality </a:t>
            </a:r>
            <a:r>
              <a:rPr lang="en-GB" dirty="0" smtClean="0"/>
              <a:t>controllers</a:t>
            </a:r>
          </a:p>
          <a:p>
            <a:pPr algn="just"/>
            <a:r>
              <a:rPr lang="en-GB" dirty="0"/>
              <a:t>Patients can recognize problems such as service delays, poor </a:t>
            </a:r>
            <a:r>
              <a:rPr lang="en-GB" dirty="0" smtClean="0"/>
              <a:t>hygiene </a:t>
            </a:r>
            <a:r>
              <a:rPr lang="en-GB" dirty="0"/>
              <a:t>and poor </a:t>
            </a:r>
            <a:r>
              <a:rPr lang="en-GB" dirty="0" smtClean="0"/>
              <a:t>conduct</a:t>
            </a:r>
          </a:p>
          <a:p>
            <a:pPr algn="just"/>
            <a:r>
              <a:rPr lang="en-GB" dirty="0"/>
              <a:t>Patients are particularly good at identifying soft problems, such as attitudes, </a:t>
            </a:r>
            <a:r>
              <a:rPr lang="en-GB" dirty="0" smtClean="0"/>
              <a:t>communication </a:t>
            </a:r>
            <a:r>
              <a:rPr lang="en-GB" dirty="0"/>
              <a:t>and 'caring </a:t>
            </a:r>
            <a:r>
              <a:rPr lang="en-GB" dirty="0" smtClean="0"/>
              <a:t>neglect‘ that </a:t>
            </a:r>
            <a:r>
              <a:rPr lang="en-GB" dirty="0"/>
              <a:t>are difficult to capture with institutional </a:t>
            </a:r>
            <a:r>
              <a:rPr lang="en-GB" dirty="0" smtClean="0"/>
              <a:t>monitoring</a:t>
            </a:r>
          </a:p>
          <a:p>
            <a:pPr algn="just"/>
            <a:r>
              <a:rPr lang="en-GB" dirty="0"/>
              <a:t>One important way in which patients can be put at the centre of healthcare is for health services to be more open about patient complaints</a:t>
            </a:r>
          </a:p>
        </p:txBody>
      </p:sp>
    </p:spTree>
    <p:extLst>
      <p:ext uri="{BB962C8B-B14F-4D97-AF65-F5344CB8AC3E}">
        <p14:creationId xmlns:p14="http://schemas.microsoft.com/office/powerpoint/2010/main" val="367002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The Stafford Hospital Scandal</a:t>
            </a:r>
            <a:endParaRPr lang="en-GB" dirty="0"/>
          </a:p>
        </p:txBody>
      </p:sp>
      <p:sp>
        <p:nvSpPr>
          <p:cNvPr id="2" name="Content Placeholder 1"/>
          <p:cNvSpPr>
            <a:spLocks noGrp="1"/>
          </p:cNvSpPr>
          <p:nvPr>
            <p:ph sz="quarter" idx="1"/>
          </p:nvPr>
        </p:nvSpPr>
        <p:spPr>
          <a:xfrm>
            <a:off x="251520" y="1844824"/>
            <a:ext cx="8424935" cy="4680520"/>
          </a:xfrm>
        </p:spPr>
        <p:txBody>
          <a:bodyPr>
            <a:normAutofit fontScale="92500" lnSpcReduction="20000"/>
          </a:bodyPr>
          <a:lstStyle/>
          <a:p>
            <a:pPr algn="just"/>
            <a:r>
              <a:rPr lang="en-GB" dirty="0"/>
              <a:t>The </a:t>
            </a:r>
            <a:r>
              <a:rPr lang="en-GB" b="1" dirty="0"/>
              <a:t>Stafford Hospital scandal</a:t>
            </a:r>
            <a:r>
              <a:rPr lang="en-GB" dirty="0"/>
              <a:t> concerns poor care and high mortality rates amongst patients at the </a:t>
            </a:r>
            <a:r>
              <a:rPr lang="en-GB" dirty="0">
                <a:solidFill>
                  <a:srgbClr val="FF0000"/>
                </a:solidFill>
              </a:rPr>
              <a:t>Stafford Hospital, Stafford, England, in the late 2000s</a:t>
            </a:r>
            <a:r>
              <a:rPr lang="en-GB" dirty="0" smtClean="0">
                <a:solidFill>
                  <a:srgbClr val="FF0000"/>
                </a:solidFill>
              </a:rPr>
              <a:t>.</a:t>
            </a:r>
          </a:p>
          <a:p>
            <a:pPr algn="just"/>
            <a:r>
              <a:rPr lang="en-GB" dirty="0" smtClean="0"/>
              <a:t>A full scale investigation was carried out between </a:t>
            </a:r>
            <a:r>
              <a:rPr lang="en-GB" dirty="0"/>
              <a:t>M</a:t>
            </a:r>
            <a:r>
              <a:rPr lang="en-GB" dirty="0" smtClean="0"/>
              <a:t>arch and October 2008. Report released </a:t>
            </a:r>
            <a:r>
              <a:rPr lang="en-GB" dirty="0"/>
              <a:t>in March 2009, the commission's report severely criticised the </a:t>
            </a:r>
            <a:r>
              <a:rPr lang="en-GB" dirty="0">
                <a:solidFill>
                  <a:srgbClr val="FF0000"/>
                </a:solidFill>
              </a:rPr>
              <a:t>Foundation Trust's</a:t>
            </a:r>
            <a:r>
              <a:rPr lang="en-GB" dirty="0"/>
              <a:t> </a:t>
            </a:r>
            <a:r>
              <a:rPr lang="en-GB" dirty="0">
                <a:solidFill>
                  <a:srgbClr val="FF0000"/>
                </a:solidFill>
              </a:rPr>
              <a:t>management</a:t>
            </a:r>
            <a:r>
              <a:rPr lang="en-GB" dirty="0"/>
              <a:t> and detailed the appalling conditions and inadequacies at the hospital. Many press reports suggested that because of the substandard care between </a:t>
            </a:r>
            <a:r>
              <a:rPr lang="en-GB" dirty="0">
                <a:solidFill>
                  <a:srgbClr val="FF0000"/>
                </a:solidFill>
              </a:rPr>
              <a:t>400</a:t>
            </a:r>
            <a:r>
              <a:rPr lang="en-GB" dirty="0"/>
              <a:t> and </a:t>
            </a:r>
            <a:r>
              <a:rPr lang="en-GB" dirty="0" smtClean="0">
                <a:solidFill>
                  <a:srgbClr val="FF0000"/>
                </a:solidFill>
              </a:rPr>
              <a:t>1,200</a:t>
            </a:r>
            <a:r>
              <a:rPr lang="en-GB" dirty="0" smtClean="0"/>
              <a:t> </a:t>
            </a:r>
            <a:r>
              <a:rPr lang="en-GB" dirty="0"/>
              <a:t>more patients died between 2005 and 2008 than would be expected for the type of </a:t>
            </a:r>
            <a:r>
              <a:rPr lang="en-GB" dirty="0" smtClean="0"/>
              <a:t>hospital.</a:t>
            </a:r>
            <a:endParaRPr lang="en-GB" dirty="0"/>
          </a:p>
        </p:txBody>
      </p:sp>
    </p:spTree>
    <p:extLst>
      <p:ext uri="{BB962C8B-B14F-4D97-AF65-F5344CB8AC3E}">
        <p14:creationId xmlns:p14="http://schemas.microsoft.com/office/powerpoint/2010/main" val="517006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a:t>
            </a:r>
            <a:r>
              <a:rPr lang="en-GB" sz="4000" dirty="0" smtClean="0"/>
              <a:t>Winterbourne View hospital Abuse</a:t>
            </a:r>
            <a:endParaRPr lang="en-GB" sz="4000" dirty="0"/>
          </a:p>
        </p:txBody>
      </p:sp>
      <p:sp>
        <p:nvSpPr>
          <p:cNvPr id="2" name="Content Placeholder 1"/>
          <p:cNvSpPr>
            <a:spLocks noGrp="1"/>
          </p:cNvSpPr>
          <p:nvPr>
            <p:ph sz="quarter" idx="1"/>
          </p:nvPr>
        </p:nvSpPr>
        <p:spPr>
          <a:xfrm>
            <a:off x="107504" y="1556792"/>
            <a:ext cx="8856984" cy="5184576"/>
          </a:xfrm>
        </p:spPr>
        <p:txBody>
          <a:bodyPr>
            <a:normAutofit fontScale="77500" lnSpcReduction="20000"/>
          </a:bodyPr>
          <a:lstStyle/>
          <a:p>
            <a:pPr algn="just"/>
            <a:r>
              <a:rPr lang="en-GB" dirty="0"/>
              <a:t>The </a:t>
            </a:r>
            <a:r>
              <a:rPr lang="en-GB" b="1" dirty="0"/>
              <a:t>Winterbourne View hospital abuse</a:t>
            </a:r>
            <a:r>
              <a:rPr lang="en-GB" dirty="0"/>
              <a:t> occurred at Winterbourne View, a private hospital </a:t>
            </a:r>
            <a:r>
              <a:rPr lang="en-GB" dirty="0" smtClean="0"/>
              <a:t>in England.</a:t>
            </a:r>
          </a:p>
          <a:p>
            <a:pPr algn="just"/>
            <a:r>
              <a:rPr lang="en-GB" dirty="0"/>
              <a:t>Local social services and the English national regulator (Care Quality Commission) had received various warnings but the mistreatment continued. One senior nurse reported his concerns to the management at Winterbourne View and to CQC, </a:t>
            </a:r>
            <a:r>
              <a:rPr lang="en-GB" dirty="0">
                <a:solidFill>
                  <a:srgbClr val="FF0000"/>
                </a:solidFill>
              </a:rPr>
              <a:t>but his complaint was not taken </a:t>
            </a:r>
            <a:r>
              <a:rPr lang="en-GB" dirty="0" smtClean="0">
                <a:solidFill>
                  <a:srgbClr val="FF0000"/>
                </a:solidFill>
              </a:rPr>
              <a:t>up.</a:t>
            </a:r>
          </a:p>
          <a:p>
            <a:pPr algn="just"/>
            <a:r>
              <a:rPr lang="en-GB" dirty="0"/>
              <a:t>The undercover footage showed staff repeatedly assaulting and harshly restraining patients under chairs. Staff gave patients </a:t>
            </a:r>
            <a:r>
              <a:rPr lang="en-GB" dirty="0">
                <a:solidFill>
                  <a:srgbClr val="FF0000"/>
                </a:solidFill>
              </a:rPr>
              <a:t>cold punishment showers</a:t>
            </a:r>
            <a:r>
              <a:rPr lang="en-GB" dirty="0"/>
              <a:t>, </a:t>
            </a:r>
            <a:r>
              <a:rPr lang="en-GB" dirty="0">
                <a:solidFill>
                  <a:srgbClr val="FF0000"/>
                </a:solidFill>
              </a:rPr>
              <a:t>left one outside in near zero </a:t>
            </a:r>
            <a:r>
              <a:rPr lang="en-GB" dirty="0" smtClean="0">
                <a:solidFill>
                  <a:srgbClr val="FF0000"/>
                </a:solidFill>
              </a:rPr>
              <a:t>temperature</a:t>
            </a:r>
            <a:r>
              <a:rPr lang="en-GB" dirty="0" smtClean="0"/>
              <a:t>, </a:t>
            </a:r>
            <a:r>
              <a:rPr lang="en-GB" dirty="0"/>
              <a:t>and </a:t>
            </a:r>
            <a:r>
              <a:rPr lang="en-GB" dirty="0">
                <a:solidFill>
                  <a:srgbClr val="FF0000"/>
                </a:solidFill>
              </a:rPr>
              <a:t>poured mouthwash into another's eyes</a:t>
            </a:r>
            <a:r>
              <a:rPr lang="en-GB" dirty="0"/>
              <a:t>. </a:t>
            </a:r>
            <a:r>
              <a:rPr lang="en-GB" dirty="0">
                <a:solidFill>
                  <a:srgbClr val="FF0000"/>
                </a:solidFill>
              </a:rPr>
              <a:t>They pulled patients' hair and forced medication into patients' mouths. </a:t>
            </a:r>
            <a:r>
              <a:rPr lang="en-GB" dirty="0"/>
              <a:t>Victims were shown screaming and shaking, and one patient was seen trying to jump out of a second floor window to escape the torment, and was then mocked by staff members</a:t>
            </a:r>
            <a:r>
              <a:rPr lang="en-GB" dirty="0" smtClean="0"/>
              <a:t>.</a:t>
            </a:r>
            <a:r>
              <a:rPr lang="en-GB" dirty="0"/>
              <a:t> One patient was </a:t>
            </a:r>
            <a:r>
              <a:rPr lang="en-GB" dirty="0" smtClean="0"/>
              <a:t>repeatedly poked </a:t>
            </a:r>
            <a:r>
              <a:rPr lang="en-GB" dirty="0"/>
              <a:t>in the </a:t>
            </a:r>
            <a:r>
              <a:rPr lang="en-GB" dirty="0" smtClean="0"/>
              <a:t>eyes.</a:t>
            </a:r>
            <a:endParaRPr lang="en-GB" dirty="0"/>
          </a:p>
        </p:txBody>
      </p:sp>
    </p:spTree>
    <p:extLst>
      <p:ext uri="{BB962C8B-B14F-4D97-AF65-F5344CB8AC3E}">
        <p14:creationId xmlns:p14="http://schemas.microsoft.com/office/powerpoint/2010/main" val="3740288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Principles of safe design</a:t>
            </a:r>
            <a:endParaRPr lang="en-GB" dirty="0"/>
          </a:p>
        </p:txBody>
      </p:sp>
      <p:sp>
        <p:nvSpPr>
          <p:cNvPr id="2" name="Content Placeholder 1"/>
          <p:cNvSpPr>
            <a:spLocks noGrp="1"/>
          </p:cNvSpPr>
          <p:nvPr>
            <p:ph sz="quarter" idx="1"/>
          </p:nvPr>
        </p:nvSpPr>
        <p:spPr>
          <a:xfrm>
            <a:off x="179512" y="1600200"/>
            <a:ext cx="8712968" cy="4853136"/>
          </a:xfrm>
        </p:spPr>
        <p:txBody>
          <a:bodyPr>
            <a:normAutofit fontScale="92500" lnSpcReduction="10000"/>
          </a:bodyPr>
          <a:lstStyle/>
          <a:p>
            <a:r>
              <a:rPr lang="en-GB" dirty="0" smtClean="0"/>
              <a:t>Standardization</a:t>
            </a:r>
          </a:p>
          <a:p>
            <a:r>
              <a:rPr lang="en-GB" dirty="0"/>
              <a:t>Eliminate steps (the ATM philosophy</a:t>
            </a:r>
            <a:r>
              <a:rPr lang="en-GB" dirty="0" smtClean="0"/>
              <a:t>)</a:t>
            </a:r>
          </a:p>
          <a:p>
            <a:r>
              <a:rPr lang="en-GB" dirty="0" smtClean="0"/>
              <a:t>Create check lists (the pharmacy example)</a:t>
            </a:r>
          </a:p>
          <a:p>
            <a:r>
              <a:rPr lang="en-GB" dirty="0" smtClean="0"/>
              <a:t>Create a clear communication protocol</a:t>
            </a:r>
          </a:p>
          <a:p>
            <a:r>
              <a:rPr lang="en-GB" dirty="0" smtClean="0"/>
              <a:t>Learn when things go wrong. </a:t>
            </a:r>
            <a:r>
              <a:rPr lang="en-GB" dirty="0"/>
              <a:t>W</a:t>
            </a:r>
            <a:r>
              <a:rPr lang="en-GB" dirty="0" smtClean="0"/>
              <a:t>hat happened? Why? What to do to reduce the risk, review of controls etc.</a:t>
            </a:r>
          </a:p>
          <a:p>
            <a:r>
              <a:rPr lang="en-GB" dirty="0" smtClean="0"/>
              <a:t>Training and education</a:t>
            </a:r>
          </a:p>
          <a:p>
            <a:r>
              <a:rPr lang="en-GB" dirty="0" smtClean="0"/>
              <a:t>Effective supervision</a:t>
            </a:r>
          </a:p>
          <a:p>
            <a:r>
              <a:rPr lang="en-GB" dirty="0" smtClean="0"/>
              <a:t>Create mutual support</a:t>
            </a:r>
          </a:p>
          <a:p>
            <a:r>
              <a:rPr lang="en-GB" dirty="0" smtClean="0"/>
              <a:t>No blame game</a:t>
            </a:r>
            <a:endParaRPr lang="en-GB" dirty="0"/>
          </a:p>
        </p:txBody>
      </p:sp>
    </p:spTree>
    <p:extLst>
      <p:ext uri="{BB962C8B-B14F-4D97-AF65-F5344CB8AC3E}">
        <p14:creationId xmlns:p14="http://schemas.microsoft.com/office/powerpoint/2010/main" val="1812830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7975" y="228600"/>
            <a:ext cx="8455025" cy="990600"/>
          </a:xfrm>
        </p:spPr>
        <p:txBody>
          <a:bodyPr>
            <a:normAutofit/>
          </a:bodyPr>
          <a:lstStyle/>
          <a:p>
            <a:r>
              <a:rPr lang="en-GB" sz="3600" dirty="0" smtClean="0"/>
              <a:t>We do not care to harm, we care to save</a:t>
            </a:r>
            <a:endParaRPr lang="en-GB" sz="3600" dirty="0"/>
          </a:p>
        </p:txBody>
      </p:sp>
      <p:sp>
        <p:nvSpPr>
          <p:cNvPr id="2" name="AutoShape 2" descr="data:image/jpeg;base64,/9j/4AAQSkZJRgABAQAAAQABAAD/2wCEAAkGBxQTEhUUExQUFBUXFxcYGBQXFRUUFBUXFBQXFxgUFxUYHCggGBwlHBQUITEhJSkrLi4uGB8zODMsNygtLiwBCgoKDg0OGhAQGiwmHyQsLCwsLCwsLCwsLCwsLCwsLCwsLCwsLCwsLCwsLCwsLCwsLCwsLCwsLCwsLCwsLCwsLP/AABEIAKMBNgMBIgACEQEDEQH/xAAcAAABBQEBAQAAAAAAAAAAAAADAQIEBQYABwj/xABCEAABAwIEAwYDBQUHAwUAAAABAAIRAyEEBRIxQVFhBhMicYGRMqHBQrHR4fAUI1JicgdDU4KSsvEkM6IVFnPC0v/EABoBAAMBAQEBAAAAAAAAAAAAAAABAwIEBQb/xAApEQACAgIBAwMDBQEAAAAAAAAAAQIRAyESBDFBEyJRFGGhMoGR0eHx/9oADAMBAAIRAxEAPwD1h4TU+oExQGckXLkCEKaU5IgYwhNLURIQgARak0IpCSEACNNJ3aNCWEAA7td3aPpS6UDAd2u0I+lJpQAHQk0I0JCEAB0JNKNCSEUAHQkLEaEhaigAFiGWKSWphCQEYsTSxSC1IWoHZG0JQxH0JQxAWBDERrEVrE8N+vyj8UBZCxlXQ2Y/Lqsrm9c1JbfoZgbgyT6LSdoBNJwafEQY8+CoKWDbRaGzJAueZ4/8JSlxNwjy7hGN7mjf4jNjc8x6beywWeu1VJuZmZIAuT1nkVp8fjXTKoM2AgBpDidzwJThksc8dGJxFM+IQTGx3iOcC3FQ2VrbXH52K1GHwA7zQSTLSbcCOJ+Src5y8h+oCBDdranaRP0WlkTdCeNpWV9LFEX4zI5gHgtZkeY940tcfENucfksM4kEytD2Ocdb9vhv9LpzWjMe5qYSJQUikbPd6iEiu2QlskIuXLkGRCkKVIgYi5KuQAkLoTkoagBsLoT4XQmA0JYSwuQMSEhCdC6ECBkJCE8hIQgAcJITyF0IAZCh47M6NGBVqspk7BzgCfIKViKkDqshmOTguc+p4ncCbwOQJSk6Vm4R5Oi7d2hw3+KD1AJHvCLgs0o1iRTqNcRu3Z3npNyOq89zfTSs4meglVIxAkOpP8QuLkEHmFH1X8F/QXh7PYy1BxNQMY57phrS4xvDQSY9lT9ku0QxI7upArNEnk9otqHXaR19rjN2/uKv/wAb/wDYVZNPZzyTi6ZUHtPR/hqeoYPvelb2npcGVT6U/wD9qqwrA0aiGkBsQ4TEunVy2somLw0VZtDjIA2bB2j1Qr5VWvkXg0jO0lPVGiobNdYMsHNDhMu5FScbmrW02v0uIlwgaZ+yOJWSy93707/BT67MYPxVpjqoOFkuJnvDcif+4RtM8FukY5bSHYnOmOBhjwQ3UAdN/G1kCCby8KjbnHeDTTpl1QOh7zAYHFoOkSZIAIuBCi4mt+6qEG4psjnP7Qx1v9Cu8NRZS1PeAwkTFrv0iT05Kc1x2Xxb0U2bYYt6mP1ZVn7GN3GTwCvA4vknz/Aqlr1YK55/Y7I/cUlg1EwXFrWACJhpLp6Tq+XRUWcl2gk8/wBBXAqAoOKpBzSDcFKLpjlG1R53iwCf1xV72Pdp1arBzmMniSXRA/1BRM8wGgFw2BH4fVSsC3T+zN2mow/PV9F2XcThaplriM+Y3+4Lr/40f/Rcs5WxQAB8V+IA+p/Urk+C+DFs+r0EowQn7qYhq4pJQ6jjw3TAIUihvxR4RN7OIER5KO8udu8Ejg029krAtEbDUwTfZVdKqVfYWlDBO5uVqKtgxpA0mIB3AUanXvdTtEOI5gfJRqtG6oIUFPlMYFIbRTAFKeymSjNogdVz6wHUpACdS6ppI5pjnkm6aBKAFdUCH36jYupFkPvICVgSX4uFFx+eU6LDUqWaPUkmAAANySQAOqgV8TO2ypu0GDdWY0NMPadTSRIDtDmgkDk50+iUm0tG4JOSTLBmYGuQ4AidmmNrT6g2jcIGaVHDYSfko3ZCg5tBhc4ueNQcSZ8WszHLeI6Jc8zEMcGxJc7SPQS4/JRm24l4xSlSMpm5qyZDLmS4tL3ekuhvss7gHHvCKjGggmHDwhw2Bv8AcrDMM1e97gwcd1GoZl3b2CrTLpMGp4YbJtbccLqCUjpfFbJ+SY9lLF0HTEVGgnhpcdLgekEr2QY5o2a32XgeZ03VHjuiC1zg1wgQNVtQPAiZXouGzEgATPDr5q+J1E5+ojcjWYirSc6XU2OJ38I+9MOBwz7mm2R5jfyKoqeMR2Yibkwqcjn4FvRyHDNOptODA+0/hEcegTcT2fw79Icww1pYAKlQDS52oggOve8lNo4mAIRhjVu7McSsr9lsMxpcyk4uABAD3uPhdqFiTPksdl9Z5qPqYmi9hfNPD4fQ7VVGr4pd8bjpkmwaDdenNKr8+wYcw1Gs1VWMc2mZMxUEPHWQP1KUop7K451owVRjmtaXMFP4hoDtWkcASBG5O0jkSs1jXw4rX55jgKLSYBMiNoG23DZYHGV5dK5Wrejsh22SaMyrF7LKvylheegV/Sw0+yzJGrM7iqF7gEcjsq7GD/qKRG2skHyY4raNyouOkAkngrbD9lmU2EEB7nCHE/CL/C0eu+/lsrYE2Zlh5vR4fhy17QHHSRxgSRyk+a5eh552NDCO5w7KjNtLnVNTT/rAhcunZzPp8idUe3VsSWkANPUwYHshYis4xptz2N0KpiALkSfw6oDsc47NMeX4n6KNELJVLDlw3LrwZNvYWVfjcvkkNdp46QYbPGwEFG/9RLASBM8IsDzJAsqKrmNR4quaANJImSRIEngstrsNV5LWmALGmXxsXEH2mE5mJBtpLehEfkgYJ7tILjcxA8IG02gKQXJoCVgWantHW/kLrRgzI9FUZBSu53IQPVWLnQ/zVYdjLCTI6hd3cwkqWv7rg6FoQ9lEDb70QuSNdKa4pDEc5BqbohKHUQANEIgLmMSVzZAFRijdQ8fVho62+RUrElU2aVrs81hs0HcYCh5lVDSxu5cQfSeKLiaw1Mbzuh4mpTl9So5rQG6WyRJMnYbm6dgiaKjadgA0bwBAk3NvNZ3O3jvQ+1mPjzdufayuse2Q08wsbnTnB1ibKLfg6YryUNDBuJL9ZYTJi8EbXiD13UXMKsTA1QdtRMC/B1z5z6K7zHGMNNpAAIAnn5eyztd4Nwl2KR2NyrENbZoA1EOsIuVsMLihZY3L2gOk7CY9VoMJi2yAN1SMfJiUr0aijWUttRoguPoqXC4meSlPrmYaJTJ0WDs0PAH5I+ArOfUa07E38hcquZWFgeXmrXLKQ8TpiB8UxHqixM1AcAUzFVwBcgAfVUH/ALgYLNd3jhy+G1t+PoqnHZi58km4uOm+w9AqQXIrg6SWTfZFJ2vwpxFWo6k4d2y73O8IDouG2M7fNZ9vZmo8wXsZ4A87ktB21WsSJMdFrAwNpgO+BjO8eP43EyAfNHyPBuf4n7vPeP8AL7LPKw9lRYYHqfTwjHfZGe7P4TS0tIuCZtvBWtwuDEi242UXKaHeHvYu+XRERquAfQrS4PBxc3K5I43KT+Dg42/sCw2FDdhc8f1wRXsAv/z5DknvqCSBw+I8unmqyvmBeS2kLDd/BdkYpKkdMItjsXVbxBCVVOJqQd5PNcmWWJUagYOoWh2rxQHabaY5T9Vk+0uOqMZDarmzLR44DXE2nQC4nzhVdHOsQKpqySwE8bBrSALbXkWVtndVtOnSxLaYdX1GYhmppBguMi1guXHFTaSejyn0zi47uyvwPaRtB/d1zVILQA9rZ1O5k7lWuMcDhHUKZqMq1AX/ALoNc9gcd3aiIBEe6yeNzytWc81GU2amwA11MTHCxn2U7s5mlKhTqvxFUNq1Ny8PcQ0bbDmt5FCOVcFYs0FCapf9/gDgsdhmhra2YVnVqctbNN7dB5CG35XJU7szhsQ3El9aviDTAOljw7Q6diSTA5xCbl+a5cB3gfTdV4vdSNMjjAc8RbzVjk3arC167KLHgve8MgNcZJP2XAX89laU5OPHibnklxceP8+Pwem5ZT002/zeI+v5J2Ms4HyRSdwOH3LqzZaprRwjnXBCFTPArqT0tZnEIAUIoM+aE10jqnNPFAClJpTg6V2yQxCoOKqSjYh8hQXuIQBFxfwlZPMaxMEbNNyTAHJaqsx9UEUxF4LjsOfnCqsy7FtrM7t9Z9Nu8Uw3USd3F7gZPopyi32KwcV+pmSz7Hva6X6mFo5lriBcgD2kkz0WS1vxFVrKLXOfMcyNVtTjsN9yvbcJ2UoMDC4OrVGARUqnU8kCJIEN1dY+aLiMA11Rr2iKjRBt8beA/qE/eOSy8TqzfrRukiozo6Wt5ARPpusXmFUU2Em5fMdFtcxIc4z8IH6C87zb948tAi+3JRc9lowtGXzHFEwGggAWI81Da9xsLk8AL+Svzkj3vDGeN52aB+rDiTYLU5R2SbRb4yHOkFz4303DWD+EHjx35R0Y/d2JZPYeXBpm8g8tj7KVRcRxK9LzPIGOdq0NcDctInzLTwKrsR2NpuBNKWnlJIHof15LTxS8E1kXkytDM6jBZ0+YlXGX9oqsQQ1w9QoWY5NUoSXAFg3dsQOo+olMo12gWUJOSLJJmiOaPfs1jPISfc2+Sa4k/E4u8zI9uCqWY7knHETxUnyZVKKLhmIDUWvidiOEerSRqHnGyz78a1ouVDZnJLg1oLtRAAHNxgD3XT08uOmdnT54w9sjf1qXeCmwfaOpx/lbt9y02AwgDTI33HSIA9lCyfL9IE3IAbPRv4m6vWNXax58l+1AMNg2sa1oENaLD6XQc2xpphrWCatQ6WDrxcegF1PqvDRJ2H38FnH1XPxVQgSWju2zs0kNJP8A5T/lWTGGPJ2+yI+OdtSaXEC5j46ruLv5WzxKT9ndphxDWj7DdvU8SrSnhhTB4uPxOO5P0HRQsY6yaOjnekVOIMGyRDxDrrki6GZrQD20mtDiAdbmtB8boG/5qsq5rTp1T34ol5iGuaapa0WDQ0TG3IKyyul+0MDjhhh8QCdNN40trNH2mSACebY6qt7aZO7G1KD2NFOuAab2G0hnwujkNvZc2PB6b4NnlPOo41x/f7E2l2mwVWWCncAk6ab6Rtuf3YlU2OwNLFtjC140i41tqtM7B39431lQMd2TxOF/eV6GtjTJFN7bcnGWm3ofRXnZ/tJSa9rKje7aQAC00qgmYb/2mAj1XS4Nbgc8s77xRSYXs+XNfTqGXAiHBot0E8Fqv7Iuzb2459Wo0aaNMlrrQXvOkH0bq91ZNwQGIqCNwD8/zW37I4Pu6LnR8bvk233yoXKUrbOWU3LbZbVHRU8wpFI2IUbHCwciYepPqPuWjA1wgorbhNqBdRKAGRBlO1QucIKe5shACQnzZCY7gU6UAR8TYSmUcPaXiP5fxRaVMl0kkgbDhPNDzGrDfMppCbGV6tw3adkxjrkHghYp37yn0A+adjPC+eBWhElruSHUINtjwK5hgTwTK4kSOCAKXNMOXNLgPGLlo+1/MOv3+e9DhMm710gaQfie4WH4nota54N+KVxsY3UZ9NGUrLw6iUY0UjKNOgCyg2CfieRL3eZ+gsmigTcqx/Z2t8Tt+SjvxDnHw2V0klSJ8m9sAaHRI2jfZFdrG5TR0smhPYPF4drhBAK8+7T9kYmphzpP+H9k/wBI+yfkvQtRJvHsVX5vZqHFM3BtOjyKlh6vEx6KUzAPdvUj/L+a0+KpNsSLOMSB8Lj9wKjPwBAtf6qEoJHTdhss/s9FUBxxVulKT83rTZf2BwuHLXzUq1A4FrnuADSLyGMAHvKruzuNLDpmy2lJxdEp442x44tyJFBkKQCh7BAqVoV2dFWys7S4/SabB/GCfQqRltKKlZ0WLpB6uaJ/2j3Wa7T1m6wS6IGw3V7kOINTDtcSRM+ZgxPyWZTUVs68iWPCmSsQVUY13mpOPfH2j7rL4/HPEw8+oafopfUwJQzRC1yJXKjfm1YH4aTv9TD9VyPWh8nR9TA9G7XZT3rCbw3xATsRxHWFjciwjKb6VRrg5z6p1GCNiBp6nivQMTjO8paqd/DPS42815/njHU6WGNMFha8lxvBJdMGFxTTjkPm5LZ6Hn4LXU3t3bUaCObX2IPyPon1sFTJk02E8y1pPvCZhsWK4Y4iLAxMgmNweSlvXfapDZQYij/1TB/G0t9VucPRDGBg2aI/H5rKvwrn4nDlomHSejRuStW50FJCEcJaRyUXCmCpRdBB4cUOvRgyOKYBHvv5ppEJrCCITWVYsUAGcZCdSPBNASMMFIBXBDru4DdFeeKG4hoLzwFvNMBwsAOsT9/zVfjPFUDeDd+ilNd4W+n/ACodUy4xu57Z/paSXfctxRlsDVdNXyMe1lY4ylqb5KK+hDweZHzU97wG+v1Qxor8NU3aV1N0EtKHiIu4WjdBxNcS0yBwN06AaQj0hAJKiiqJ3G/MI9epFMx5JgVlUmo48lKLAwbX4BdgafEozGSS92w2CQ2A7omC8hoQcTXpgeGCeuwSYhhqEudtw8lDq4YDZCGkDpYsPkWDmnZUma4wyQBHPkhZ051JwrDYGKg6balHzjEkOsbOg87FbS+CkFbo6lR7wFjhZwPkDzlVlOu5vhJu2x8wrnLXGOIWazatFUunwnf8VmatFIPbLjKDNVv9QMeuy9FwgXlmX1YMjefuXo+TY4PYCOXssYvKOrG9NFhWKr8TUUnFVYVFjMQqJHTijZVYunrrGBJJAC0ocKbA0WAAA8gqnJqEuc89Y+p/XVEzbFQLLkzu3XwY6rJykoLwQs0x26zOMrpuY4+6pquJJXK42Rug9SuuVc6oVyOIuR7TluH7mh3bHh5BDuUiZIb9JVZ2hpd61gDoDtJGxsXH8YKl06BbxkceKFQwjaZ8DrGZZpJbf+EG7VvPHJP3Pv5PPlKLei8wtBlCkJOlrBuTPzRKmMbzWazvNqLKDqNRxdq+w2A7gYc7hssJmefvqeBmoN4NkusOZO/qnHKqpFFib76PeMjALC8cTAPQKbVGodQqbsLh30sDh2VBpfoLiOI1OLhPoQrYnSfVdSJMZSdMtO6f3kWKZWZcPb6pXAOEhMQOo2NtlzvEkbUixSFsXCADg28v1KduLIdOrCa/wmQgAzXcFBzuvAazmZPkNvn9ym0iDdU2ef8AcnoPl+itQVsUuxNbU+EcyB8wqzA1ycU9o2LSR56wJ+ZT2Ym7I4S4/wCVpP3wq3s84uxEzEMc33c0z7Byso6Zhs1tRtjHSECtTBiec+oUpzrcrfVQcQ/gpI0wFVg2iZjioGNa0b/8lEe66bmAAc0naPmtgiIG2No/W6Nu0AJhksnn+oRMPt7pDJVOwhJUcIjghF1wEtd4aCT7IAG96h13JrapcSTZoUV1YukjbgijSIGcAaTIBaRBHQ2Kx4xMtbF+7JZfchjiBJ8oWmzjEeAysTg63ieP5vwWkWSrZqqL/Dq4Qs3mEPtO/Pny9lcYN0sLZif1KpsU0TEWHE8U60PHuweU1jJYd2mPRbLJapaRB34LFYaz56Qfey1GV1vE2/ELn/TMtB7RqMRXLmqhxNUkxzWhpMkKHisIA4HlddU2lFs9KM1BMI2GUwOiy+eZjuApGaZlEwVkMfiS4ry27PP82yPia0lAc9ONk2lSLvLmklY4xcnSI9SpH5JVPweC8RkTb7z+S5WUEjvh0etnseOxNOkJqO09N3HyH4rGZ52sLvDRGhvPd7vX6BVLzUrEucT/AFE/qVx7ukJ/8j9AuSWSU3X4/s8qOOMFf5/ohuwzneKoSJ4faP4Ky7K4FtfF0cOwWLtT4vDGeJxcfl6qixeYFx8Nh8z+C9S/sVyUNo1cUR46jjTb0YwjV7u/2hVx41e/8Mzm61/p6NWFrbjbyTJ1t6witPBRGSx5HArrRzC4OpAIPNdVpltxslqMm7fULqVbmgBpIcOqYAWpalAzLdkRj+BTAQgOuExruBXPYWmQukO6FICRQFlVZmA5mqdiZ48YRsRVdsAY5qNdwc0iAdvW8+8qkY+TLZRHENvpMhzXCf8AKbdEHslWPfVHbhlOPVzrD2Dlm87rPw9Vzdg646TYx81e9iH6sPUfxdUjzDGiPm5y6mkosl5NvReSxvMzf3UdrS7b4mmCOYKl4SgTpI2AH5/eplOiGzAudzzXK5JFUrKw5USZJj5n8ESvljHEatRjYTA87KZXrBolzgAqmvnrROlry0A+OAGEgxAJMn24KbmzahfYmfsTAI0j1koFTumWJpt6eELN47NqjrmqGsIsAb9BZYbEY5pe8959o2ts03+qnLI0Wjhvuz1KpmGGab1KQ6mIv12TX1cPUt3lJx6PE/IrzGtiGGmQC97jz28wGjqq9j7XF/LkFh5miiwRfk9XxOVtc2GuLfK49t/ms/mmHqURqN6YFy28AcxuPuWVwOd1qNqdRzR/CfE30aZA9Fc4ftTXfYlkc9HTzW49QZeBozufZjqaHgQDYjkfzWVwGJHePlwb4uccrrcswVFxdLPj3aNQbfk0WAThkWFF+5pyeJa2fc3Wn1C8Ifpuu5VUsY3TDXtM7mQfRKXh3wt1HyMe6usPl9Nvwsa3yaApJLRuj6h+EOONLyZ+tlr3AaQAbE2gHpKm4bBPbBLvQD6qfUxbQqzF5nCjPJKRVJFlXzR4tqI8rKsr5sRMuJnmZVPi8eSqyrijxWblLuzUpk3G4suKr6joQ6mL5e6Hhmmo6Pc8ghRb0YXudINh6QebmB96mOwrm7XHRLUwTTtZCAqU9jI5Lq9PitHp4YqC2v3QSjr17j4T04tXIjcQx/xgtK5Y2darwyfmWYgTdrncGMMsb/U4WcegsqOtWLjLjKGCklcmlpdj5yt29sWJIAEk7DmTwX0n2Uyv9lwdGjHiawa/63eJ3zJXzll1Ko+rTbSaX1C9uhoEkuBBHpa/RfUIcYEwHQJHCYuAVfEieRjajEM9UR9UDeybVgq5IjkEXCRzdQkJzrFNBjZMQrKsIlRgcLboQAKS7TdIBGVCLOQMZjGUvi1Gdg0SfZTKgDllc6xMViDwAHyn6oY0rYzG9pK0nRTYG8NUzHWOKgntPXm9KmecOcPaxSis02lOZWpzEApcpeCihDyUvaqqcXS090WVW3a6QWm3wk9fwSf2fMq0Yp4gBlLU4l13byYAbzMLSNazkEUPYNoW/VmZcIGpo5vQIhrwIG0EW9Qq/G9pKbTpbLjziG/O6pa+La0cFkcdnTJN+d1JujcYJl7mOcOfq+0flHILPZfjKgqaXNFSmQQKZJhpLtWpsf5hHVU4ziZ0ifMwPbdHy7NO7eKj26gA4Bg/iIgOM7gXsp1ey6qJNweM7zvKjKVABpDfE4SDB2EH9BMbmVVsxUY0OEEAEyP4YIFiJHqs7mWeVKzyNLi2TDdwBy6KH+zPcCe6cPOG/MrNPyabiy4o1yLF4cRykDqo5dcxH3/OVWUsuqG7Q4dBV+hMJXYWq1su7xo5kAj1IFknTBWiycSOAJ4n8Lo9HMQ1jtRkmLWt0Cz7gT/efcFGr5c51xUd6m3yQopCcn4NNh83aPsEnzH1UipmxizdN53G6wTtbDBJTv2k8/mt8UK2zaPzp3EgIFXO+srH98eZTtaOKDZoK2dFV9fNXFU2NMcVGwjpqM/qB9rrSgjLv5NG19R2zHH0j5lPGCqndkebmj6q6wZlWLaY810xwRZ6EOjXlsy1PKazjfu2jq76AK+oYBlNsN9TxJ5qS+iOSiVKR4KkcUY7R0Y+njj2kKWAILnAIFUOQvOQszKqQZ72ncBIkGFm7XA+d1yiU38FYuXLlwo+ePYP7EMvp91Wr6B3uvRr3IZpB0jlc8N16a8Lly6odkc8u41zZCjtG6VctoydTbIuhVLCy5cmIBx9EZl2mVy5MBtNYzt4YqNIsSy/uQuXJPsbh3Mi2u6dyrDBPMe65csIqw9fEO5lRRin/wAR4Lly0xCYyqXASZWUxo8RXLliZuBEwlMFwkSrOowaXWFhay5ciI5FFQrOaPCSL8PNWb8Y8tcC4kaTuuXIQiC3EO3k7lXfZuqXOqBxmGiJvvMrlyxSKRbMziNz5n70AlcuQZYHF7KvBXLlpCfcaxyOwrlybAiY43TMAYd6fULly1Ey+6N1lrrBXFLZcuXXE97F+kemOK5ctFRj2iFGqUxySrlNjIddgG1vJcuXJCP/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data:image/jpeg;base64,/9j/4AAQSkZJRgABAQAAAQABAAD/2wCEAAkGBxQTEhUUExQUFBUXFxcYGBQXFRUUFBUXFBQXFxgUFxUYHCggGBwlHBQUITEhJSkrLi4uGB8zODMsNygtLiwBCgoKDg0OGhAQGiwmHyQsLCwsLCwsLCwsLCwsLCwsLCwsLCwsLCwsLCwsLCwsLCwsLCwsLCwsLCwsLCwsLCwsLP/AABEIAKMBNgMBIgACEQEDEQH/xAAcAAABBQEBAQAAAAAAAAAAAAADAQIEBQYABwj/xABCEAABAwIEAwYDBQUHAwUAAAABAAIRAyEEBRIxQVFhBhMicYGRMqHBQrHR4fAUI1JicgdDU4KSsvEkM6IVFnPC0v/EABoBAAMBAQEBAAAAAAAAAAAAAAABAwIEBQb/xAApEQACAgIBAwMDBQEAAAAAAAAAAQIRAyESBDFBEyJRFGGhMoGR0eHx/9oADAMBAAIRAxEAPwD1h4TU+oExQGckXLkCEKaU5IgYwhNLURIQgARak0IpCSEACNNJ3aNCWEAA7td3aPpS6UDAd2u0I+lJpQAHQk0I0JCEAB0JNKNCSEUAHQkLEaEhaigAFiGWKSWphCQEYsTSxSC1IWoHZG0JQxH0JQxAWBDERrEVrE8N+vyj8UBZCxlXQ2Y/Lqsrm9c1JbfoZgbgyT6LSdoBNJwafEQY8+CoKWDbRaGzJAueZ4/8JSlxNwjy7hGN7mjf4jNjc8x6beywWeu1VJuZmZIAuT1nkVp8fjXTKoM2AgBpDidzwJThksc8dGJxFM+IQTGx3iOcC3FQ2VrbXH52K1GHwA7zQSTLSbcCOJ+Src5y8h+oCBDdranaRP0WlkTdCeNpWV9LFEX4zI5gHgtZkeY940tcfENucfksM4kEytD2Ocdb9vhv9LpzWjMe5qYSJQUikbPd6iEiu2QlskIuXLkGRCkKVIgYi5KuQAkLoTkoagBsLoT4XQmA0JYSwuQMSEhCdC6ECBkJCE8hIQgAcJITyF0IAZCh47M6NGBVqspk7BzgCfIKViKkDqshmOTguc+p4ncCbwOQJSk6Vm4R5Oi7d2hw3+KD1AJHvCLgs0o1iRTqNcRu3Z3npNyOq89zfTSs4meglVIxAkOpP8QuLkEHmFH1X8F/QXh7PYy1BxNQMY57phrS4xvDQSY9lT9ku0QxI7upArNEnk9otqHXaR19rjN2/uKv/wAb/wDYVZNPZzyTi6ZUHtPR/hqeoYPvelb2npcGVT6U/wD9qqwrA0aiGkBsQ4TEunVy2somLw0VZtDjIA2bB2j1Qr5VWvkXg0jO0lPVGiobNdYMsHNDhMu5FScbmrW02v0uIlwgaZ+yOJWSy93707/BT67MYPxVpjqoOFkuJnvDcif+4RtM8FukY5bSHYnOmOBhjwQ3UAdN/G1kCCby8KjbnHeDTTpl1QOh7zAYHFoOkSZIAIuBCi4mt+6qEG4psjnP7Qx1v9Cu8NRZS1PeAwkTFrv0iT05Kc1x2Xxb0U2bYYt6mP1ZVn7GN3GTwCvA4vknz/Aqlr1YK55/Y7I/cUlg1EwXFrWACJhpLp6Tq+XRUWcl2gk8/wBBXAqAoOKpBzSDcFKLpjlG1R53iwCf1xV72Pdp1arBzmMniSXRA/1BRM8wGgFw2BH4fVSsC3T+zN2mow/PV9F2XcThaplriM+Y3+4Lr/40f/Rcs5WxQAB8V+IA+p/Urk+C+DFs+r0EowQn7qYhq4pJQ6jjw3TAIUihvxR4RN7OIER5KO8udu8Ejg029krAtEbDUwTfZVdKqVfYWlDBO5uVqKtgxpA0mIB3AUanXvdTtEOI5gfJRqtG6oIUFPlMYFIbRTAFKeymSjNogdVz6wHUpACdS6ppI5pjnkm6aBKAFdUCH36jYupFkPvICVgSX4uFFx+eU6LDUqWaPUkmAAANySQAOqgV8TO2ypu0GDdWY0NMPadTSRIDtDmgkDk50+iUm0tG4JOSTLBmYGuQ4AidmmNrT6g2jcIGaVHDYSfko3ZCg5tBhc4ueNQcSZ8WszHLeI6Jc8zEMcGxJc7SPQS4/JRm24l4xSlSMpm5qyZDLmS4tL3ekuhvss7gHHvCKjGggmHDwhw2Bv8AcrDMM1e97gwcd1GoZl3b2CrTLpMGp4YbJtbccLqCUjpfFbJ+SY9lLF0HTEVGgnhpcdLgekEr2QY5o2a32XgeZ03VHjuiC1zg1wgQNVtQPAiZXouGzEgATPDr5q+J1E5+ojcjWYirSc6XU2OJ38I+9MOBwz7mm2R5jfyKoqeMR2Yibkwqcjn4FvRyHDNOptODA+0/hEcegTcT2fw79Icww1pYAKlQDS52oggOve8lNo4mAIRhjVu7McSsr9lsMxpcyk4uABAD3uPhdqFiTPksdl9Z5qPqYmi9hfNPD4fQ7VVGr4pd8bjpkmwaDdenNKr8+wYcw1Gs1VWMc2mZMxUEPHWQP1KUop7K451owVRjmtaXMFP4hoDtWkcASBG5O0jkSs1jXw4rX55jgKLSYBMiNoG23DZYHGV5dK5Wrejsh22SaMyrF7LKvylheegV/Sw0+yzJGrM7iqF7gEcjsq7GD/qKRG2skHyY4raNyouOkAkngrbD9lmU2EEB7nCHE/CL/C0eu+/lsrYE2Zlh5vR4fhy17QHHSRxgSRyk+a5eh552NDCO5w7KjNtLnVNTT/rAhcunZzPp8idUe3VsSWkANPUwYHshYis4xptz2N0KpiALkSfw6oDsc47NMeX4n6KNELJVLDlw3LrwZNvYWVfjcvkkNdp46QYbPGwEFG/9RLASBM8IsDzJAsqKrmNR4quaANJImSRIEngstrsNV5LWmALGmXxsXEH2mE5mJBtpLehEfkgYJ7tILjcxA8IG02gKQXJoCVgWantHW/kLrRgzI9FUZBSu53IQPVWLnQ/zVYdjLCTI6hd3cwkqWv7rg6FoQ9lEDb70QuSNdKa4pDEc5BqbohKHUQANEIgLmMSVzZAFRijdQ8fVho62+RUrElU2aVrs81hs0HcYCh5lVDSxu5cQfSeKLiaw1Mbzuh4mpTl9So5rQG6WyRJMnYbm6dgiaKjadgA0bwBAk3NvNZ3O3jvQ+1mPjzdufayuse2Q08wsbnTnB1ibKLfg6YryUNDBuJL9ZYTJi8EbXiD13UXMKsTA1QdtRMC/B1z5z6K7zHGMNNpAAIAnn5eyztd4Nwl2KR2NyrENbZoA1EOsIuVsMLihZY3L2gOk7CY9VoMJi2yAN1SMfJiUr0aijWUttRoguPoqXC4meSlPrmYaJTJ0WDs0PAH5I+ArOfUa07E38hcquZWFgeXmrXLKQ8TpiB8UxHqixM1AcAUzFVwBcgAfVUH/ALgYLNd3jhy+G1t+PoqnHZi58km4uOm+w9AqQXIrg6SWTfZFJ2vwpxFWo6k4d2y73O8IDouG2M7fNZ9vZmo8wXsZ4A87ktB21WsSJMdFrAwNpgO+BjO8eP43EyAfNHyPBuf4n7vPeP8AL7LPKw9lRYYHqfTwjHfZGe7P4TS0tIuCZtvBWtwuDEi242UXKaHeHvYu+XRERquAfQrS4PBxc3K5I43KT+Dg42/sCw2FDdhc8f1wRXsAv/z5DknvqCSBw+I8unmqyvmBeS2kLDd/BdkYpKkdMItjsXVbxBCVVOJqQd5PNcmWWJUagYOoWh2rxQHabaY5T9Vk+0uOqMZDarmzLR44DXE2nQC4nzhVdHOsQKpqySwE8bBrSALbXkWVtndVtOnSxLaYdX1GYhmppBguMi1guXHFTaSejyn0zi47uyvwPaRtB/d1zVILQA9rZ1O5k7lWuMcDhHUKZqMq1AX/ALoNc9gcd3aiIBEe6yeNzytWc81GU2amwA11MTHCxn2U7s5mlKhTqvxFUNq1Ny8PcQ0bbDmt5FCOVcFYs0FCapf9/gDgsdhmhra2YVnVqctbNN7dB5CG35XJU7szhsQ3El9aviDTAOljw7Q6diSTA5xCbl+a5cB3gfTdV4vdSNMjjAc8RbzVjk3arC167KLHgve8MgNcZJP2XAX89laU5OPHibnklxceP8+Pwem5ZT002/zeI+v5J2Ms4HyRSdwOH3LqzZaprRwjnXBCFTPArqT0tZnEIAUIoM+aE10jqnNPFAClJpTg6V2yQxCoOKqSjYh8hQXuIQBFxfwlZPMaxMEbNNyTAHJaqsx9UEUxF4LjsOfnCqsy7FtrM7t9Z9Nu8Uw3USd3F7gZPopyi32KwcV+pmSz7Hva6X6mFo5lriBcgD2kkz0WS1vxFVrKLXOfMcyNVtTjsN9yvbcJ2UoMDC4OrVGARUqnU8kCJIEN1dY+aLiMA11Rr2iKjRBt8beA/qE/eOSy8TqzfrRukiozo6Wt5ARPpusXmFUU2Em5fMdFtcxIc4z8IH6C87zb948tAi+3JRc9lowtGXzHFEwGggAWI81Da9xsLk8AL+Svzkj3vDGeN52aB+rDiTYLU5R2SbRb4yHOkFz4303DWD+EHjx35R0Y/d2JZPYeXBpm8g8tj7KVRcRxK9LzPIGOdq0NcDctInzLTwKrsR2NpuBNKWnlJIHof15LTxS8E1kXkytDM6jBZ0+YlXGX9oqsQQ1w9QoWY5NUoSXAFg3dsQOo+olMo12gWUJOSLJJmiOaPfs1jPISfc2+Sa4k/E4u8zI9uCqWY7knHETxUnyZVKKLhmIDUWvidiOEerSRqHnGyz78a1ouVDZnJLg1oLtRAAHNxgD3XT08uOmdnT54w9sjf1qXeCmwfaOpx/lbt9y02AwgDTI33HSIA9lCyfL9IE3IAbPRv4m6vWNXax58l+1AMNg2sa1oENaLD6XQc2xpphrWCatQ6WDrxcegF1PqvDRJ2H38FnH1XPxVQgSWju2zs0kNJP8A5T/lWTGGPJ2+yI+OdtSaXEC5j46ruLv5WzxKT9ndphxDWj7DdvU8SrSnhhTB4uPxOO5P0HRQsY6yaOjnekVOIMGyRDxDrrki6GZrQD20mtDiAdbmtB8boG/5qsq5rTp1T34ol5iGuaapa0WDQ0TG3IKyyul+0MDjhhh8QCdNN40trNH2mSACebY6qt7aZO7G1KD2NFOuAab2G0hnwujkNvZc2PB6b4NnlPOo41x/f7E2l2mwVWWCncAk6ab6Rtuf3YlU2OwNLFtjC140i41tqtM7B39431lQMd2TxOF/eV6GtjTJFN7bcnGWm3ofRXnZ/tJSa9rKje7aQAC00qgmYb/2mAj1XS4Nbgc8s77xRSYXs+XNfTqGXAiHBot0E8Fqv7Iuzb2459Wo0aaNMlrrQXvOkH0bq91ZNwQGIqCNwD8/zW37I4Pu6LnR8bvk233yoXKUrbOWU3LbZbVHRU8wpFI2IUbHCwciYepPqPuWjA1wgorbhNqBdRKAGRBlO1QucIKe5shACQnzZCY7gU6UAR8TYSmUcPaXiP5fxRaVMl0kkgbDhPNDzGrDfMppCbGV6tw3adkxjrkHghYp37yn0A+adjPC+eBWhElruSHUINtjwK5hgTwTK4kSOCAKXNMOXNLgPGLlo+1/MOv3+e9DhMm710gaQfie4WH4nota54N+KVxsY3UZ9NGUrLw6iUY0UjKNOgCyg2CfieRL3eZ+gsmigTcqx/Z2t8Tt+SjvxDnHw2V0klSJ8m9sAaHRI2jfZFdrG5TR0smhPYPF4drhBAK8+7T9kYmphzpP+H9k/wBI+yfkvQtRJvHsVX5vZqHFM3BtOjyKlh6vEx6KUzAPdvUj/L+a0+KpNsSLOMSB8Lj9wKjPwBAtf6qEoJHTdhss/s9FUBxxVulKT83rTZf2BwuHLXzUq1A4FrnuADSLyGMAHvKruzuNLDpmy2lJxdEp442x44tyJFBkKQCh7BAqVoV2dFWys7S4/SabB/GCfQqRltKKlZ0WLpB6uaJ/2j3Wa7T1m6wS6IGw3V7kOINTDtcSRM+ZgxPyWZTUVs68iWPCmSsQVUY13mpOPfH2j7rL4/HPEw8+oafopfUwJQzRC1yJXKjfm1YH4aTv9TD9VyPWh8nR9TA9G7XZT3rCbw3xATsRxHWFjciwjKb6VRrg5z6p1GCNiBp6nivQMTjO8paqd/DPS42815/njHU6WGNMFha8lxvBJdMGFxTTjkPm5LZ6Hn4LXU3t3bUaCObX2IPyPon1sFTJk02E8y1pPvCZhsWK4Y4iLAxMgmNweSlvXfapDZQYij/1TB/G0t9VucPRDGBg2aI/H5rKvwrn4nDlomHSejRuStW50FJCEcJaRyUXCmCpRdBB4cUOvRgyOKYBHvv5ppEJrCCITWVYsUAGcZCdSPBNASMMFIBXBDru4DdFeeKG4hoLzwFvNMBwsAOsT9/zVfjPFUDeDd+ilNd4W+n/ACodUy4xu57Z/paSXfctxRlsDVdNXyMe1lY4ylqb5KK+hDweZHzU97wG+v1Qxor8NU3aV1N0EtKHiIu4WjdBxNcS0yBwN06AaQj0hAJKiiqJ3G/MI9epFMx5JgVlUmo48lKLAwbX4BdgafEozGSS92w2CQ2A7omC8hoQcTXpgeGCeuwSYhhqEudtw8lDq4YDZCGkDpYsPkWDmnZUma4wyQBHPkhZ051JwrDYGKg6balHzjEkOsbOg87FbS+CkFbo6lR7wFjhZwPkDzlVlOu5vhJu2x8wrnLXGOIWazatFUunwnf8VmatFIPbLjKDNVv9QMeuy9FwgXlmX1YMjefuXo+TY4PYCOXssYvKOrG9NFhWKr8TUUnFVYVFjMQqJHTijZVYunrrGBJJAC0ocKbA0WAAA8gqnJqEuc89Y+p/XVEzbFQLLkzu3XwY6rJykoLwQs0x26zOMrpuY4+6pquJJXK42Rug9SuuVc6oVyOIuR7TluH7mh3bHh5BDuUiZIb9JVZ2hpd61gDoDtJGxsXH8YKl06BbxkceKFQwjaZ8DrGZZpJbf+EG7VvPHJP3Pv5PPlKLei8wtBlCkJOlrBuTPzRKmMbzWazvNqLKDqNRxdq+w2A7gYc7hssJmefvqeBmoN4NkusOZO/qnHKqpFFib76PeMjALC8cTAPQKbVGodQqbsLh30sDh2VBpfoLiOI1OLhPoQrYnSfVdSJMZSdMtO6f3kWKZWZcPb6pXAOEhMQOo2NtlzvEkbUixSFsXCADg28v1KduLIdOrCa/wmQgAzXcFBzuvAazmZPkNvn9ym0iDdU2ef8AcnoPl+itQVsUuxNbU+EcyB8wqzA1ycU9o2LSR56wJ+ZT2Ym7I4S4/wCVpP3wq3s84uxEzEMc33c0z7Byso6Zhs1tRtjHSECtTBiec+oUpzrcrfVQcQ/gpI0wFVg2iZjioGNa0b/8lEe66bmAAc0naPmtgiIG2No/W6Nu0AJhksnn+oRMPt7pDJVOwhJUcIjghF1wEtd4aCT7IAG96h13JrapcSTZoUV1YukjbgijSIGcAaTIBaRBHQ2Kx4xMtbF+7JZfchjiBJ8oWmzjEeAysTg63ieP5vwWkWSrZqqL/Dq4Qs3mEPtO/Pny9lcYN0sLZif1KpsU0TEWHE8U60PHuweU1jJYd2mPRbLJapaRB34LFYaz56Qfey1GV1vE2/ELn/TMtB7RqMRXLmqhxNUkxzWhpMkKHisIA4HlddU2lFs9KM1BMI2GUwOiy+eZjuApGaZlEwVkMfiS4ry27PP82yPia0lAc9ONk2lSLvLmklY4xcnSI9SpH5JVPweC8RkTb7z+S5WUEjvh0etnseOxNOkJqO09N3HyH4rGZ52sLvDRGhvPd7vX6BVLzUrEucT/AFE/qVx7ukJ/8j9AuSWSU3X4/s8qOOMFf5/ohuwzneKoSJ4faP4Ky7K4FtfF0cOwWLtT4vDGeJxcfl6qixeYFx8Nh8z+C9S/sVyUNo1cUR46jjTb0YwjV7u/2hVx41e/8Mzm61/p6NWFrbjbyTJ1t6witPBRGSx5HArrRzC4OpAIPNdVpltxslqMm7fULqVbmgBpIcOqYAWpalAzLdkRj+BTAQgOuExruBXPYWmQukO6FICRQFlVZmA5mqdiZ48YRsRVdsAY5qNdwc0iAdvW8+8qkY+TLZRHENvpMhzXCf8AKbdEHslWPfVHbhlOPVzrD2Dlm87rPw9Vzdg646TYx81e9iH6sPUfxdUjzDGiPm5y6mkosl5NvReSxvMzf3UdrS7b4mmCOYKl4SgTpI2AH5/eplOiGzAudzzXK5JFUrKw5USZJj5n8ESvljHEatRjYTA87KZXrBolzgAqmvnrROlry0A+OAGEgxAJMn24KbmzahfYmfsTAI0j1koFTumWJpt6eELN47NqjrmqGsIsAb9BZYbEY5pe8959o2ts03+qnLI0Wjhvuz1KpmGGab1KQ6mIv12TX1cPUt3lJx6PE/IrzGtiGGmQC97jz28wGjqq9j7XF/LkFh5miiwRfk9XxOVtc2GuLfK49t/ms/mmHqURqN6YFy28AcxuPuWVwOd1qNqdRzR/CfE30aZA9Fc4ftTXfYlkc9HTzW49QZeBozufZjqaHgQDYjkfzWVwGJHePlwb4uccrrcswVFxdLPj3aNQbfk0WAThkWFF+5pyeJa2fc3Wn1C8Ifpuu5VUsY3TDXtM7mQfRKXh3wt1HyMe6usPl9Nvwsa3yaApJLRuj6h+EOONLyZ+tlr3AaQAbE2gHpKm4bBPbBLvQD6qfUxbQqzF5nCjPJKRVJFlXzR4tqI8rKsr5sRMuJnmZVPi8eSqyrijxWblLuzUpk3G4suKr6joQ6mL5e6Hhmmo6Pc8ghRb0YXudINh6QebmB96mOwrm7XHRLUwTTtZCAqU9jI5Lq9PitHp4YqC2v3QSjr17j4T04tXIjcQx/xgtK5Y2darwyfmWYgTdrncGMMsb/U4WcegsqOtWLjLjKGCklcmlpdj5yt29sWJIAEk7DmTwX0n2Uyv9lwdGjHiawa/63eJ3zJXzll1Ko+rTbSaX1C9uhoEkuBBHpa/RfUIcYEwHQJHCYuAVfEieRjajEM9UR9UDeybVgq5IjkEXCRzdQkJzrFNBjZMQrKsIlRgcLboQAKS7TdIBGVCLOQMZjGUvi1Gdg0SfZTKgDllc6xMViDwAHyn6oY0rYzG9pK0nRTYG8NUzHWOKgntPXm9KmecOcPaxSis02lOZWpzEApcpeCihDyUvaqqcXS090WVW3a6QWm3wk9fwSf2fMq0Yp4gBlLU4l13byYAbzMLSNazkEUPYNoW/VmZcIGpo5vQIhrwIG0EW9Qq/G9pKbTpbLjziG/O6pa+La0cFkcdnTJN+d1JujcYJl7mOcOfq+0flHILPZfjKgqaXNFSmQQKZJhpLtWpsf5hHVU4ziZ0ifMwPbdHy7NO7eKj26gA4Bg/iIgOM7gXsp1ey6qJNweM7zvKjKVABpDfE4SDB2EH9BMbmVVsxUY0OEEAEyP4YIFiJHqs7mWeVKzyNLi2TDdwBy6KH+zPcCe6cPOG/MrNPyabiy4o1yLF4cRykDqo5dcxH3/OVWUsuqG7Q4dBV+hMJXYWq1su7xo5kAj1IFknTBWiycSOAJ4n8Lo9HMQ1jtRkmLWt0Cz7gT/efcFGr5c51xUd6m3yQopCcn4NNh83aPsEnzH1UipmxizdN53G6wTtbDBJTv2k8/mt8UK2zaPzp3EgIFXO+srH98eZTtaOKDZoK2dFV9fNXFU2NMcVGwjpqM/qB9rrSgjLv5NG19R2zHH0j5lPGCqndkebmj6q6wZlWLaY810xwRZ6EOjXlsy1PKazjfu2jq76AK+oYBlNsN9TxJ5qS+iOSiVKR4KkcUY7R0Y+njj2kKWAILnAIFUOQvOQszKqQZ72ncBIkGFm7XA+d1yiU38FYuXLlwo+ePYP7EMvp91Wr6B3uvRr3IZpB0jlc8N16a8Lly6odkc8u41zZCjtG6VctoydTbIuhVLCy5cmIBx9EZl2mVy5MBtNYzt4YqNIsSy/uQuXJPsbh3Mi2u6dyrDBPMe65csIqw9fEO5lRRin/wAR4Lly0xCYyqXASZWUxo8RXLliZuBEwlMFwkSrOowaXWFhay5ciI5FFQrOaPCSL8PNWb8Y8tcC4kaTuuXIQiC3EO3k7lXfZuqXOqBxmGiJvvMrlyxSKRbMziNz5n70AlcuQZYHF7KvBXLlpCfcaxyOwrlybAiY43TMAYd6fULly1Ey+6N1lrrBXFLZcuXXE97F+kemOK5ctFRj2iFGqUxySrlNjIddgG1vJcuXJCP/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9" name="Picture 5" descr="C:\Users\EHI IDEN\Pictures\patient 1.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60375" y="1772816"/>
            <a:ext cx="3997325" cy="46085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EHI IDEN\Pictures\Patient 2.jpg"/>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4572000" y="1772816"/>
            <a:ext cx="4248472" cy="4752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0563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Basic components in process of communication</a:t>
            </a:r>
            <a:endParaRPr lang="en-GB" dirty="0"/>
          </a:p>
        </p:txBody>
      </p:sp>
      <p:sp>
        <p:nvSpPr>
          <p:cNvPr id="2" name="Content Placeholder 1"/>
          <p:cNvSpPr>
            <a:spLocks noGrp="1"/>
          </p:cNvSpPr>
          <p:nvPr>
            <p:ph sz="quarter" idx="1"/>
          </p:nvPr>
        </p:nvSpPr>
        <p:spPr>
          <a:xfrm>
            <a:off x="251520" y="1772816"/>
            <a:ext cx="8514528" cy="4323184"/>
          </a:xfrm>
        </p:spPr>
        <p:txBody>
          <a:bodyPr>
            <a:normAutofit/>
          </a:bodyPr>
          <a:lstStyle/>
          <a:p>
            <a:pPr algn="just"/>
            <a:r>
              <a:rPr lang="en-GB" dirty="0" smtClean="0"/>
              <a:t>Ensure the message sent by provider A is same as received  and understood by provider B</a:t>
            </a:r>
          </a:p>
          <a:p>
            <a:pPr algn="just"/>
            <a:r>
              <a:rPr lang="en-GB" dirty="0" smtClean="0"/>
              <a:t>This might be through phone call in healthcare or other acceptable communication medium</a:t>
            </a:r>
          </a:p>
          <a:p>
            <a:pPr algn="just"/>
            <a:r>
              <a:rPr lang="en-GB" dirty="0" smtClean="0"/>
              <a:t>Coding and decoding a message may happen through out the course of the day</a:t>
            </a:r>
          </a:p>
          <a:p>
            <a:pPr algn="just"/>
            <a:r>
              <a:rPr lang="en-GB" dirty="0" smtClean="0"/>
              <a:t>Trust nothing to assumption, someone might just be paying for that</a:t>
            </a:r>
            <a:endParaRPr lang="en-GB" dirty="0"/>
          </a:p>
        </p:txBody>
      </p:sp>
    </p:spTree>
    <p:extLst>
      <p:ext uri="{BB962C8B-B14F-4D97-AF65-F5344CB8AC3E}">
        <p14:creationId xmlns:p14="http://schemas.microsoft.com/office/powerpoint/2010/main" val="33176119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Team work tools</a:t>
            </a:r>
            <a:endParaRPr lang="en-GB" dirty="0"/>
          </a:p>
        </p:txBody>
      </p:sp>
      <p:sp>
        <p:nvSpPr>
          <p:cNvPr id="2" name="Content Placeholder 1"/>
          <p:cNvSpPr>
            <a:spLocks noGrp="1"/>
          </p:cNvSpPr>
          <p:nvPr>
            <p:ph sz="quarter" idx="1"/>
          </p:nvPr>
        </p:nvSpPr>
        <p:spPr>
          <a:xfrm>
            <a:off x="395537" y="1700808"/>
            <a:ext cx="8208912" cy="4680520"/>
          </a:xfrm>
        </p:spPr>
        <p:txBody>
          <a:bodyPr>
            <a:normAutofit fontScale="92500" lnSpcReduction="20000"/>
          </a:bodyPr>
          <a:lstStyle/>
          <a:p>
            <a:pPr algn="just"/>
            <a:r>
              <a:rPr lang="en-GB" dirty="0" smtClean="0"/>
              <a:t>Conduct staff safety assessment</a:t>
            </a:r>
          </a:p>
          <a:p>
            <a:pPr algn="just"/>
            <a:r>
              <a:rPr lang="en-GB" dirty="0" smtClean="0"/>
              <a:t>Daily goals: This is examined to be sure we are all in tune of expectations for the day</a:t>
            </a:r>
          </a:p>
          <a:p>
            <a:pPr algn="just"/>
            <a:r>
              <a:rPr lang="en-GB" dirty="0" smtClean="0"/>
              <a:t>AM briefing otherwise known as morning hurdle (this brings all team members together to confirm what the plan of care is)</a:t>
            </a:r>
          </a:p>
          <a:p>
            <a:pPr algn="just"/>
            <a:r>
              <a:rPr lang="en-GB" dirty="0" smtClean="0"/>
              <a:t>Shadowing: This is done to know how other team members are carrying out care, a nurse following a Doctor or vice versa</a:t>
            </a:r>
          </a:p>
          <a:p>
            <a:pPr algn="just"/>
            <a:r>
              <a:rPr lang="en-GB" dirty="0" smtClean="0"/>
              <a:t>Barrier identification and mitigation</a:t>
            </a:r>
          </a:p>
          <a:p>
            <a:pPr algn="just"/>
            <a:r>
              <a:rPr lang="en-GB" dirty="0" smtClean="0"/>
              <a:t>Learning from defect. If only we reviewed what we have done wrong </a:t>
            </a:r>
          </a:p>
          <a:p>
            <a:endParaRPr lang="en-GB" dirty="0"/>
          </a:p>
        </p:txBody>
      </p:sp>
    </p:spTree>
    <p:extLst>
      <p:ext uri="{BB962C8B-B14F-4D97-AF65-F5344CB8AC3E}">
        <p14:creationId xmlns:p14="http://schemas.microsoft.com/office/powerpoint/2010/main" val="344934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system: The issue</a:t>
            </a:r>
            <a:endParaRPr lang="en-GB" dirty="0"/>
          </a:p>
        </p:txBody>
      </p:sp>
      <p:sp>
        <p:nvSpPr>
          <p:cNvPr id="2" name="Content Placeholder 1"/>
          <p:cNvSpPr>
            <a:spLocks noGrp="1"/>
          </p:cNvSpPr>
          <p:nvPr>
            <p:ph sz="quarter" idx="1"/>
          </p:nvPr>
        </p:nvSpPr>
        <p:spPr>
          <a:xfrm>
            <a:off x="467544" y="1700808"/>
            <a:ext cx="8136903" cy="4425355"/>
          </a:xfrm>
        </p:spPr>
        <p:txBody>
          <a:bodyPr>
            <a:normAutofit fontScale="92500"/>
          </a:bodyPr>
          <a:lstStyle/>
          <a:p>
            <a:pPr algn="just"/>
            <a:r>
              <a:rPr lang="en-GB" dirty="0" smtClean="0"/>
              <a:t>Patient safety is systems driven</a:t>
            </a:r>
          </a:p>
          <a:p>
            <a:pPr algn="just"/>
            <a:r>
              <a:rPr lang="en-GB" dirty="0" smtClean="0"/>
              <a:t>When things go wrong, system takes the blame</a:t>
            </a:r>
          </a:p>
          <a:p>
            <a:pPr algn="just"/>
            <a:r>
              <a:rPr lang="en-GB" dirty="0" smtClean="0"/>
              <a:t>To improve performance, we need a deliberate system’s review and change</a:t>
            </a:r>
          </a:p>
          <a:p>
            <a:pPr algn="just"/>
            <a:r>
              <a:rPr lang="en-GB" dirty="0" smtClean="0"/>
              <a:t>Start with a pilot case. Pick up one process that can be improved upon</a:t>
            </a:r>
          </a:p>
          <a:p>
            <a:pPr algn="just"/>
            <a:r>
              <a:rPr lang="en-GB" dirty="0" smtClean="0"/>
              <a:t>Adopt the CUSP concept (</a:t>
            </a:r>
            <a:r>
              <a:rPr lang="en-GB" dirty="0" smtClean="0">
                <a:solidFill>
                  <a:srgbClr val="FF0000"/>
                </a:solidFill>
              </a:rPr>
              <a:t>C</a:t>
            </a:r>
            <a:r>
              <a:rPr lang="en-GB" dirty="0" smtClean="0"/>
              <a:t>omprehensive </a:t>
            </a:r>
            <a:r>
              <a:rPr lang="en-GB" dirty="0" smtClean="0">
                <a:solidFill>
                  <a:srgbClr val="FF0000"/>
                </a:solidFill>
              </a:rPr>
              <a:t>U</a:t>
            </a:r>
            <a:r>
              <a:rPr lang="en-GB" dirty="0" smtClean="0"/>
              <a:t>nit-based </a:t>
            </a:r>
            <a:r>
              <a:rPr lang="en-GB" dirty="0" smtClean="0">
                <a:solidFill>
                  <a:srgbClr val="FF0000"/>
                </a:solidFill>
              </a:rPr>
              <a:t>S</a:t>
            </a:r>
            <a:r>
              <a:rPr lang="en-GB" dirty="0" smtClean="0"/>
              <a:t>afety </a:t>
            </a:r>
            <a:r>
              <a:rPr lang="en-GB" dirty="0" smtClean="0">
                <a:solidFill>
                  <a:srgbClr val="FF0000"/>
                </a:solidFill>
              </a:rPr>
              <a:t>P</a:t>
            </a:r>
            <a:r>
              <a:rPr lang="en-GB" dirty="0" smtClean="0"/>
              <a:t>rogram). A Unit’s intervention to learn from mistakes and improve safety culture</a:t>
            </a:r>
            <a:endParaRPr lang="en-GB" dirty="0"/>
          </a:p>
        </p:txBody>
      </p:sp>
    </p:spTree>
    <p:extLst>
      <p:ext uri="{BB962C8B-B14F-4D97-AF65-F5344CB8AC3E}">
        <p14:creationId xmlns:p14="http://schemas.microsoft.com/office/powerpoint/2010/main" val="3525204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You are not alone</a:t>
            </a:r>
            <a:endParaRPr lang="en-GB" dirty="0"/>
          </a:p>
        </p:txBody>
      </p:sp>
      <p:sp>
        <p:nvSpPr>
          <p:cNvPr id="2" name="Content Placeholder 1"/>
          <p:cNvSpPr>
            <a:spLocks noGrp="1"/>
          </p:cNvSpPr>
          <p:nvPr>
            <p:ph sz="quarter" idx="1"/>
          </p:nvPr>
        </p:nvSpPr>
        <p:spPr>
          <a:xfrm>
            <a:off x="251520" y="1988840"/>
            <a:ext cx="8784976" cy="4107160"/>
          </a:xfrm>
        </p:spPr>
        <p:txBody>
          <a:bodyPr/>
          <a:lstStyle/>
          <a:p>
            <a:pPr algn="just"/>
            <a:r>
              <a:rPr lang="en-GB" dirty="0" smtClean="0"/>
              <a:t>Studies have shown that, 200 – 300 patients die in U.S hospitals annually from preventable harm</a:t>
            </a:r>
          </a:p>
          <a:p>
            <a:pPr algn="just"/>
            <a:r>
              <a:rPr lang="en-GB" dirty="0" smtClean="0"/>
              <a:t>In healthcare your personal effort does not change everything, TEAM WORK is a better game</a:t>
            </a:r>
          </a:p>
          <a:p>
            <a:pPr algn="just"/>
            <a:r>
              <a:rPr lang="en-GB" dirty="0" smtClean="0"/>
              <a:t>Do not play a man down</a:t>
            </a:r>
          </a:p>
          <a:p>
            <a:pPr algn="just"/>
            <a:r>
              <a:rPr lang="en-GB" dirty="0" smtClean="0"/>
              <a:t>When you feel something, say something</a:t>
            </a:r>
          </a:p>
        </p:txBody>
      </p:sp>
    </p:spTree>
    <p:extLst>
      <p:ext uri="{BB962C8B-B14F-4D97-AF65-F5344CB8AC3E}">
        <p14:creationId xmlns:p14="http://schemas.microsoft.com/office/powerpoint/2010/main" val="7465176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Safety culture</a:t>
            </a:r>
            <a:endParaRPr lang="en-GB" dirty="0"/>
          </a:p>
        </p:txBody>
      </p:sp>
      <p:sp>
        <p:nvSpPr>
          <p:cNvPr id="2" name="Content Placeholder 1"/>
          <p:cNvSpPr>
            <a:spLocks noGrp="1"/>
          </p:cNvSpPr>
          <p:nvPr>
            <p:ph sz="quarter" idx="1"/>
          </p:nvPr>
        </p:nvSpPr>
        <p:spPr>
          <a:xfrm>
            <a:off x="467544" y="1772816"/>
            <a:ext cx="8136904" cy="4896544"/>
          </a:xfrm>
        </p:spPr>
        <p:txBody>
          <a:bodyPr>
            <a:normAutofit fontScale="77500" lnSpcReduction="20000"/>
          </a:bodyPr>
          <a:lstStyle/>
          <a:p>
            <a:pPr algn="just"/>
            <a:r>
              <a:rPr lang="en-GB" dirty="0" smtClean="0"/>
              <a:t>A safety culture is characterised by a collective mindfulness that can be achieved only when there is mutual respect among team members and an absence of fear and intimidation.</a:t>
            </a:r>
          </a:p>
          <a:p>
            <a:pPr algn="just"/>
            <a:r>
              <a:rPr lang="en-GB" dirty="0" smtClean="0"/>
              <a:t>The key components include:</a:t>
            </a:r>
          </a:p>
          <a:p>
            <a:pPr marL="571500" indent="-571500" algn="just">
              <a:buFont typeface="+mj-lt"/>
              <a:buAutoNum type="romanUcPeriod"/>
            </a:pPr>
            <a:r>
              <a:rPr lang="en-GB" dirty="0" smtClean="0"/>
              <a:t>Collective Mindfulness: We are aware things can go wrong, we are fallible, errors could happen and we are mindful of all that and ready to tackle it without regard to rank or status.</a:t>
            </a:r>
          </a:p>
          <a:p>
            <a:pPr marL="571500" indent="-571500" algn="just">
              <a:buFont typeface="+mj-lt"/>
              <a:buAutoNum type="romanUcPeriod"/>
            </a:pPr>
            <a:r>
              <a:rPr lang="en-GB" dirty="0" smtClean="0"/>
              <a:t>Accountability: Accepting responsibility for making a patient safer. Report errors, near misses or any safety concern.</a:t>
            </a:r>
          </a:p>
          <a:p>
            <a:pPr marL="571500" indent="-571500" algn="just">
              <a:buFont typeface="+mj-lt"/>
              <a:buAutoNum type="romanUcPeriod"/>
            </a:pPr>
            <a:r>
              <a:rPr lang="en-GB" dirty="0" smtClean="0"/>
              <a:t>Empowerment and engagement: Makes employees feel safe to voice out their concern about safety issues, and makes them take charge of the safety of not just their patients but colleagues alike.</a:t>
            </a:r>
            <a:endParaRPr lang="en-GB" dirty="0"/>
          </a:p>
        </p:txBody>
      </p:sp>
    </p:spTree>
    <p:extLst>
      <p:ext uri="{BB962C8B-B14F-4D97-AF65-F5344CB8AC3E}">
        <p14:creationId xmlns:p14="http://schemas.microsoft.com/office/powerpoint/2010/main" val="34786148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Creating a culture of safety</a:t>
            </a:r>
            <a:endParaRPr lang="en-GB" dirty="0"/>
          </a:p>
        </p:txBody>
      </p:sp>
      <p:sp>
        <p:nvSpPr>
          <p:cNvPr id="2" name="Content Placeholder 1"/>
          <p:cNvSpPr>
            <a:spLocks noGrp="1"/>
          </p:cNvSpPr>
          <p:nvPr>
            <p:ph sz="quarter" idx="1"/>
          </p:nvPr>
        </p:nvSpPr>
        <p:spPr>
          <a:xfrm>
            <a:off x="323528" y="1700808"/>
            <a:ext cx="8442520" cy="4395192"/>
          </a:xfrm>
        </p:spPr>
        <p:txBody>
          <a:bodyPr>
            <a:normAutofit lnSpcReduction="10000"/>
          </a:bodyPr>
          <a:lstStyle/>
          <a:p>
            <a:pPr algn="just"/>
            <a:r>
              <a:rPr lang="en-GB" dirty="0" smtClean="0"/>
              <a:t>Patients suffer today because of the error management in our past culture</a:t>
            </a:r>
          </a:p>
          <a:p>
            <a:pPr algn="just"/>
            <a:r>
              <a:rPr lang="en-GB" dirty="0" smtClean="0"/>
              <a:t>We focused on blaming and punishing the individual providers rather than taking system’s responsibility</a:t>
            </a:r>
          </a:p>
          <a:p>
            <a:pPr algn="just"/>
            <a:r>
              <a:rPr lang="en-GB" dirty="0" smtClean="0"/>
              <a:t>There was little or no emphasis on how we can learn from our errors, no transparency and we could not own up to what happened.</a:t>
            </a:r>
          </a:p>
          <a:p>
            <a:pPr algn="just"/>
            <a:r>
              <a:rPr lang="en-GB" dirty="0" smtClean="0"/>
              <a:t>We ended up creating a punitive work environment that shut everyone up</a:t>
            </a:r>
          </a:p>
          <a:p>
            <a:endParaRPr lang="en-GB" dirty="0"/>
          </a:p>
        </p:txBody>
      </p:sp>
    </p:spTree>
    <p:extLst>
      <p:ext uri="{BB962C8B-B14F-4D97-AF65-F5344CB8AC3E}">
        <p14:creationId xmlns:p14="http://schemas.microsoft.com/office/powerpoint/2010/main" val="41833805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28600"/>
            <a:ext cx="8514528" cy="990600"/>
          </a:xfrm>
        </p:spPr>
        <p:txBody>
          <a:bodyPr>
            <a:normAutofit fontScale="90000"/>
          </a:bodyPr>
          <a:lstStyle/>
          <a:p>
            <a:r>
              <a:rPr lang="en-GB" dirty="0" smtClean="0"/>
              <a:t>When blame game hurts the system</a:t>
            </a:r>
            <a:endParaRPr lang="en-GB" dirty="0"/>
          </a:p>
        </p:txBody>
      </p:sp>
      <p:sp>
        <p:nvSpPr>
          <p:cNvPr id="2" name="Content Placeholder 1"/>
          <p:cNvSpPr>
            <a:spLocks noGrp="1"/>
          </p:cNvSpPr>
          <p:nvPr>
            <p:ph sz="quarter" idx="1"/>
          </p:nvPr>
        </p:nvSpPr>
        <p:spPr>
          <a:xfrm>
            <a:off x="251520" y="1772816"/>
            <a:ext cx="8640960" cy="4896544"/>
          </a:xfrm>
        </p:spPr>
        <p:txBody>
          <a:bodyPr>
            <a:normAutofit fontScale="85000" lnSpcReduction="20000"/>
          </a:bodyPr>
          <a:lstStyle/>
          <a:p>
            <a:pPr algn="just"/>
            <a:r>
              <a:rPr lang="en-GB" dirty="0" smtClean="0"/>
              <a:t>Blame game limits learning from errors because the incident was never discussed</a:t>
            </a:r>
          </a:p>
          <a:p>
            <a:pPr algn="just"/>
            <a:r>
              <a:rPr lang="en-GB" dirty="0" smtClean="0"/>
              <a:t>It increases likelihood that the error will reoccur. This is because other colleagues were not able to benefit or learn from the problem we have had</a:t>
            </a:r>
          </a:p>
          <a:p>
            <a:pPr algn="just"/>
            <a:r>
              <a:rPr lang="en-GB" dirty="0" smtClean="0"/>
              <a:t>It may drive away self-reporting of adverse events</a:t>
            </a:r>
          </a:p>
          <a:p>
            <a:pPr algn="just"/>
            <a:r>
              <a:rPr lang="en-GB" dirty="0" smtClean="0"/>
              <a:t>It could creates vicious cycle that decreases learning</a:t>
            </a:r>
          </a:p>
          <a:p>
            <a:pPr marL="0" indent="0" algn="just">
              <a:buNone/>
            </a:pPr>
            <a:endParaRPr lang="en-GB" dirty="0" smtClean="0"/>
          </a:p>
          <a:p>
            <a:pPr marL="0" indent="0" algn="just">
              <a:buNone/>
            </a:pPr>
            <a:r>
              <a:rPr lang="en-GB" dirty="0" smtClean="0"/>
              <a:t>“The more we blame, the more providers stop talking</a:t>
            </a:r>
          </a:p>
          <a:p>
            <a:pPr marL="0" indent="0" algn="just">
              <a:buNone/>
            </a:pPr>
            <a:r>
              <a:rPr lang="en-GB" dirty="0" smtClean="0"/>
              <a:t>The quieter providers are, the less we learn</a:t>
            </a:r>
          </a:p>
          <a:p>
            <a:pPr marL="0" indent="0" algn="just">
              <a:buNone/>
            </a:pPr>
            <a:r>
              <a:rPr lang="en-GB" dirty="0" smtClean="0"/>
              <a:t>The less we learn, the less we improve</a:t>
            </a:r>
          </a:p>
          <a:p>
            <a:pPr marL="0" indent="0" algn="just">
              <a:buNone/>
            </a:pPr>
            <a:r>
              <a:rPr lang="en-GB" dirty="0" smtClean="0"/>
              <a:t>The less we improve, the more at risk patients are”</a:t>
            </a:r>
          </a:p>
        </p:txBody>
      </p:sp>
    </p:spTree>
    <p:extLst>
      <p:ext uri="{BB962C8B-B14F-4D97-AF65-F5344CB8AC3E}">
        <p14:creationId xmlns:p14="http://schemas.microsoft.com/office/powerpoint/2010/main" val="35865154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case study: Kimberly Hiatt</a:t>
            </a:r>
            <a:endParaRPr lang="en-GB" dirty="0"/>
          </a:p>
        </p:txBody>
      </p:sp>
      <p:pic>
        <p:nvPicPr>
          <p:cNvPr id="1027" name="Picture 3" descr="C:\Users\EHI IDEN\Pictures\Seattle.jpg"/>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4644008" y="1556792"/>
            <a:ext cx="4087242" cy="475252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Article 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556792"/>
            <a:ext cx="4248472" cy="475252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quarter" idx="1"/>
          </p:nvPr>
        </p:nvSpPr>
        <p:spPr>
          <a:xfrm>
            <a:off x="251520" y="1589566"/>
            <a:ext cx="4244280" cy="4719753"/>
          </a:xfrm>
        </p:spPr>
        <p:txBody>
          <a:bodyPr/>
          <a:lstStyle/>
          <a:p>
            <a:endParaRPr lang="en-GB" dirty="0"/>
          </a:p>
        </p:txBody>
      </p:sp>
    </p:spTree>
    <p:extLst>
      <p:ext uri="{BB962C8B-B14F-4D97-AF65-F5344CB8AC3E}">
        <p14:creationId xmlns:p14="http://schemas.microsoft.com/office/powerpoint/2010/main" val="3796095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Outcome</a:t>
            </a:r>
            <a:endParaRPr lang="en-GB" dirty="0"/>
          </a:p>
        </p:txBody>
      </p:sp>
      <p:sp>
        <p:nvSpPr>
          <p:cNvPr id="6" name="Content Placeholder 5"/>
          <p:cNvSpPr>
            <a:spLocks noGrp="1"/>
          </p:cNvSpPr>
          <p:nvPr>
            <p:ph sz="quarter" idx="1"/>
          </p:nvPr>
        </p:nvSpPr>
        <p:spPr>
          <a:xfrm>
            <a:off x="251520" y="1700808"/>
            <a:ext cx="8784976" cy="4680520"/>
          </a:xfrm>
        </p:spPr>
        <p:txBody>
          <a:bodyPr>
            <a:normAutofit fontScale="77500" lnSpcReduction="20000"/>
          </a:bodyPr>
          <a:lstStyle/>
          <a:p>
            <a:pPr algn="just"/>
            <a:r>
              <a:rPr lang="en-GB" dirty="0" smtClean="0"/>
              <a:t>50 years old nurse with 25 years at Seattle Children’s hospital</a:t>
            </a:r>
          </a:p>
          <a:p>
            <a:pPr algn="just"/>
            <a:r>
              <a:rPr lang="en-GB" dirty="0" smtClean="0"/>
              <a:t>Mistakenly dispensed </a:t>
            </a:r>
            <a:r>
              <a:rPr lang="en-GB" dirty="0"/>
              <a:t>1.4 grams of calcium chloride — instead of the correct dose of 140 </a:t>
            </a:r>
            <a:r>
              <a:rPr lang="en-GB" dirty="0" smtClean="0"/>
              <a:t>milligram for an 8 months old child in Sept 14 2009.</a:t>
            </a:r>
          </a:p>
          <a:p>
            <a:pPr algn="just"/>
            <a:r>
              <a:rPr lang="en-GB" dirty="0" smtClean="0"/>
              <a:t>She reported the case and owned up to be responsible</a:t>
            </a:r>
          </a:p>
          <a:p>
            <a:pPr algn="just"/>
            <a:r>
              <a:rPr lang="en-GB" dirty="0" smtClean="0"/>
              <a:t>After the infant’s death, Kim was placed on administrative leave and soon dismissed in weeks following</a:t>
            </a:r>
          </a:p>
          <a:p>
            <a:pPr algn="just"/>
            <a:r>
              <a:rPr lang="en-GB" dirty="0" smtClean="0"/>
              <a:t>Her license withdrawn, she cried for 2 weeks not because of her license but that she killed a child</a:t>
            </a:r>
          </a:p>
          <a:p>
            <a:pPr algn="just"/>
            <a:r>
              <a:rPr lang="en-GB" dirty="0" smtClean="0"/>
              <a:t>Kim Hiatt eventually committed suicide on April 3, 2010</a:t>
            </a:r>
          </a:p>
          <a:p>
            <a:pPr algn="just"/>
            <a:r>
              <a:rPr lang="en-GB" i="1" dirty="0"/>
              <a:t>Hiatt’s dismissal — and her death — raise larger questions about the impact of errors on providers, the so-called “second victims” of medical mistakes. That’s a phrase coined a decade ago by </a:t>
            </a:r>
            <a:r>
              <a:rPr lang="en-GB" i="1" dirty="0" err="1"/>
              <a:t>Dr.</a:t>
            </a:r>
            <a:r>
              <a:rPr lang="en-GB" i="1" dirty="0"/>
              <a:t> Albert Wu, a professor of health policy and management at the Johns Hopkins Bloomberg School of Public Health</a:t>
            </a:r>
          </a:p>
        </p:txBody>
      </p:sp>
    </p:spTree>
    <p:extLst>
      <p:ext uri="{BB962C8B-B14F-4D97-AF65-F5344CB8AC3E}">
        <p14:creationId xmlns:p14="http://schemas.microsoft.com/office/powerpoint/2010/main" val="2634806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quotes out of this</a:t>
            </a:r>
            <a:endParaRPr lang="en-GB" dirty="0"/>
          </a:p>
        </p:txBody>
      </p:sp>
      <p:sp>
        <p:nvSpPr>
          <p:cNvPr id="3" name="Content Placeholder 2"/>
          <p:cNvSpPr>
            <a:spLocks noGrp="1"/>
          </p:cNvSpPr>
          <p:nvPr>
            <p:ph sz="quarter" idx="1"/>
          </p:nvPr>
        </p:nvSpPr>
        <p:spPr>
          <a:xfrm>
            <a:off x="251520" y="1600200"/>
            <a:ext cx="8712968" cy="4709120"/>
          </a:xfrm>
        </p:spPr>
        <p:txBody>
          <a:bodyPr>
            <a:normAutofit fontScale="70000" lnSpcReduction="20000"/>
          </a:bodyPr>
          <a:lstStyle/>
          <a:p>
            <a:pPr algn="just"/>
            <a:r>
              <a:rPr lang="en-GB" dirty="0"/>
              <a:t>“I messed up</a:t>
            </a:r>
            <a:r>
              <a:rPr lang="en-GB" dirty="0" smtClean="0"/>
              <a:t>,” Kim </a:t>
            </a:r>
            <a:r>
              <a:rPr lang="en-GB" dirty="0"/>
              <a:t>wrote. “I’ve been giving </a:t>
            </a:r>
            <a:r>
              <a:rPr lang="en-GB" dirty="0" err="1"/>
              <a:t>CaCI</a:t>
            </a:r>
            <a:r>
              <a:rPr lang="en-GB" dirty="0"/>
              <a:t> [calcium chloride] for years. I was talking to someone while drawing it up. Miscalculated in my head the correct </a:t>
            </a:r>
            <a:r>
              <a:rPr lang="en-GB" dirty="0" err="1"/>
              <a:t>mls</a:t>
            </a:r>
            <a:r>
              <a:rPr lang="en-GB" dirty="0"/>
              <a:t> according to the mg/ml. First med error in 25 yrs. of working here</a:t>
            </a:r>
            <a:r>
              <a:rPr lang="en-GB" dirty="0" smtClean="0"/>
              <a:t>.</a:t>
            </a:r>
            <a:endParaRPr lang="en-GB" dirty="0"/>
          </a:p>
          <a:p>
            <a:pPr algn="just"/>
            <a:r>
              <a:rPr lang="en-GB" dirty="0" smtClean="0"/>
              <a:t>After </a:t>
            </a:r>
            <a:r>
              <a:rPr lang="en-GB" dirty="0"/>
              <a:t>the incident, Hiatt "was a wreck,” recalled Julie </a:t>
            </a:r>
            <a:r>
              <a:rPr lang="en-GB" dirty="0" err="1"/>
              <a:t>Stenger</a:t>
            </a:r>
            <a:r>
              <a:rPr lang="en-GB" dirty="0"/>
              <a:t>, 39, of Seattle, a critical care nurse who worked with Hiatt at the hospital. “No one needed to punish Kim. She was doing a good job of that herself</a:t>
            </a:r>
            <a:r>
              <a:rPr lang="en-GB" dirty="0" smtClean="0"/>
              <a:t>.”</a:t>
            </a:r>
            <a:r>
              <a:rPr lang="en-GB" dirty="0"/>
              <a:t> </a:t>
            </a:r>
            <a:endParaRPr lang="en-GB" dirty="0" smtClean="0"/>
          </a:p>
          <a:p>
            <a:pPr algn="just"/>
            <a:r>
              <a:rPr lang="en-GB" dirty="0" smtClean="0"/>
              <a:t>“</a:t>
            </a:r>
            <a:r>
              <a:rPr lang="en-GB" dirty="0"/>
              <a:t>When she lost this job, it wasn’t just the job she lost, it was her future</a:t>
            </a:r>
            <a:r>
              <a:rPr lang="en-GB" dirty="0" smtClean="0"/>
              <a:t>.” Kim’s mum</a:t>
            </a:r>
          </a:p>
          <a:p>
            <a:pPr algn="just"/>
            <a:r>
              <a:rPr lang="en-GB" dirty="0"/>
              <a:t>“She was in such anguish,” Crum says. “She ran out of coping skills</a:t>
            </a:r>
            <a:r>
              <a:rPr lang="en-GB" dirty="0" smtClean="0"/>
              <a:t>.”</a:t>
            </a:r>
          </a:p>
          <a:p>
            <a:pPr algn="just"/>
            <a:r>
              <a:rPr lang="en-GB" dirty="0"/>
              <a:t>“Punitive actions are actually counterproductive. Everything in the literature points to that not being the right step to take,” Watkins said. “Nurses in that unit or hospital will not report things. There’s this heightened awareness: It could be me</a:t>
            </a:r>
            <a:r>
              <a:rPr lang="en-GB" dirty="0" smtClean="0"/>
              <a:t>.”</a:t>
            </a:r>
          </a:p>
          <a:p>
            <a:pPr algn="just"/>
            <a:r>
              <a:rPr lang="en-GB" dirty="0" smtClean="0"/>
              <a:t>“</a:t>
            </a:r>
            <a:r>
              <a:rPr lang="en-GB" dirty="0"/>
              <a:t>I thought it was sending the exact wrong message: If you make a mistake, you better keep your mouth shut about it</a:t>
            </a:r>
            <a:r>
              <a:rPr lang="en-GB" dirty="0" smtClean="0"/>
              <a:t>.” Kim’s colleague</a:t>
            </a:r>
          </a:p>
          <a:p>
            <a:endParaRPr lang="en-GB" dirty="0" smtClean="0"/>
          </a:p>
          <a:p>
            <a:endParaRPr lang="en-GB" dirty="0"/>
          </a:p>
        </p:txBody>
      </p:sp>
    </p:spTree>
    <p:extLst>
      <p:ext uri="{BB962C8B-B14F-4D97-AF65-F5344CB8AC3E}">
        <p14:creationId xmlns:p14="http://schemas.microsoft.com/office/powerpoint/2010/main" val="2449719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concept of patient safety</a:t>
            </a:r>
            <a:endParaRPr lang="en-GB" dirty="0"/>
          </a:p>
        </p:txBody>
      </p:sp>
      <p:sp>
        <p:nvSpPr>
          <p:cNvPr id="3" name="Content Placeholder 2"/>
          <p:cNvSpPr>
            <a:spLocks noGrp="1"/>
          </p:cNvSpPr>
          <p:nvPr>
            <p:ph sz="quarter" idx="1"/>
          </p:nvPr>
        </p:nvSpPr>
        <p:spPr>
          <a:xfrm>
            <a:off x="611560" y="1916832"/>
            <a:ext cx="7992887" cy="4209331"/>
          </a:xfrm>
        </p:spPr>
        <p:txBody>
          <a:bodyPr>
            <a:normAutofit fontScale="92500" lnSpcReduction="20000"/>
          </a:bodyPr>
          <a:lstStyle/>
          <a:p>
            <a:pPr marL="0" indent="0" algn="just">
              <a:buNone/>
            </a:pPr>
            <a:r>
              <a:rPr lang="en-GB" dirty="0" smtClean="0"/>
              <a:t>What exactly is patient safety?</a:t>
            </a:r>
          </a:p>
          <a:p>
            <a:pPr marL="0" indent="0" algn="just">
              <a:buNone/>
            </a:pPr>
            <a:endParaRPr lang="en-GB" dirty="0" smtClean="0"/>
          </a:p>
          <a:p>
            <a:pPr algn="just"/>
            <a:r>
              <a:rPr lang="en-GB" dirty="0" smtClean="0"/>
              <a:t>The World Health Organisation (WHO) defines patient </a:t>
            </a:r>
            <a:r>
              <a:rPr lang="en-GB" dirty="0"/>
              <a:t>safety </a:t>
            </a:r>
            <a:r>
              <a:rPr lang="en-GB" dirty="0" smtClean="0"/>
              <a:t>as </a:t>
            </a:r>
            <a:r>
              <a:rPr lang="en-GB" dirty="0"/>
              <a:t>the prevention of errors and adverse effects to patients associated with health </a:t>
            </a:r>
            <a:r>
              <a:rPr lang="en-GB" dirty="0" smtClean="0"/>
              <a:t>care.</a:t>
            </a:r>
          </a:p>
          <a:p>
            <a:pPr algn="just"/>
            <a:endParaRPr lang="en-GB" b="1" dirty="0" smtClean="0"/>
          </a:p>
          <a:p>
            <a:pPr algn="just"/>
            <a:r>
              <a:rPr lang="en-GB" b="1" dirty="0" smtClean="0"/>
              <a:t>Patient </a:t>
            </a:r>
            <a:r>
              <a:rPr lang="en-GB" b="1" dirty="0"/>
              <a:t>safety</a:t>
            </a:r>
            <a:r>
              <a:rPr lang="en-GB" dirty="0"/>
              <a:t> is a new healthcare discipline that emphasizes the reporting, analysis, and prevention of medical error that often leads to adverse healthcare events</a:t>
            </a:r>
            <a:r>
              <a:rPr lang="en-GB" dirty="0" smtClean="0"/>
              <a:t>. </a:t>
            </a:r>
            <a:r>
              <a:rPr lang="en-GB" sz="2000" dirty="0" smtClean="0"/>
              <a:t>Wikipedia</a:t>
            </a:r>
          </a:p>
          <a:p>
            <a:endParaRPr lang="en-GB" dirty="0"/>
          </a:p>
          <a:p>
            <a:endParaRPr lang="en-GB" dirty="0"/>
          </a:p>
        </p:txBody>
      </p:sp>
    </p:spTree>
    <p:extLst>
      <p:ext uri="{BB962C8B-B14F-4D97-AF65-F5344CB8AC3E}">
        <p14:creationId xmlns:p14="http://schemas.microsoft.com/office/powerpoint/2010/main" val="12401032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The complexity in healthcare….</a:t>
            </a:r>
            <a:endParaRPr lang="en-GB" dirty="0"/>
          </a:p>
        </p:txBody>
      </p:sp>
      <p:sp>
        <p:nvSpPr>
          <p:cNvPr id="2" name="Content Placeholder 1"/>
          <p:cNvSpPr>
            <a:spLocks noGrp="1"/>
          </p:cNvSpPr>
          <p:nvPr>
            <p:ph sz="quarter" idx="1"/>
          </p:nvPr>
        </p:nvSpPr>
        <p:spPr>
          <a:xfrm>
            <a:off x="323528" y="1700808"/>
            <a:ext cx="8442520" cy="4680520"/>
          </a:xfrm>
        </p:spPr>
        <p:txBody>
          <a:bodyPr>
            <a:normAutofit/>
          </a:bodyPr>
          <a:lstStyle/>
          <a:p>
            <a:pPr algn="just"/>
            <a:r>
              <a:rPr lang="en-GB" dirty="0" smtClean="0"/>
              <a:t>Healthcare is a complex system that has many interacting parts.</a:t>
            </a:r>
          </a:p>
          <a:p>
            <a:pPr algn="just"/>
            <a:r>
              <a:rPr lang="en-GB" dirty="0" smtClean="0"/>
              <a:t>Increased complexity comes with an increased chances of defects</a:t>
            </a:r>
          </a:p>
          <a:p>
            <a:pPr algn="just"/>
            <a:r>
              <a:rPr lang="en-GB" dirty="0" smtClean="0"/>
              <a:t>Because of this complexity in healthcare, it is difficult to say this is the particular part where the issues are coming from. This is the most potent reason why it is better to consider the system as a whole and not in  parts.</a:t>
            </a:r>
            <a:endParaRPr lang="en-GB" dirty="0"/>
          </a:p>
        </p:txBody>
      </p:sp>
    </p:spTree>
    <p:extLst>
      <p:ext uri="{BB962C8B-B14F-4D97-AF65-F5344CB8AC3E}">
        <p14:creationId xmlns:p14="http://schemas.microsoft.com/office/powerpoint/2010/main" val="10267854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sz="3600" dirty="0" smtClean="0"/>
              <a:t>Some components of healthcare systems</a:t>
            </a:r>
            <a:endParaRPr lang="en-GB" sz="3600" dirty="0"/>
          </a:p>
        </p:txBody>
      </p:sp>
      <p:sp>
        <p:nvSpPr>
          <p:cNvPr id="2" name="Content Placeholder 1"/>
          <p:cNvSpPr>
            <a:spLocks noGrp="1"/>
          </p:cNvSpPr>
          <p:nvPr>
            <p:ph sz="quarter" idx="1"/>
          </p:nvPr>
        </p:nvSpPr>
        <p:spPr>
          <a:xfrm>
            <a:off x="323528" y="1700808"/>
            <a:ext cx="8568952" cy="4896544"/>
          </a:xfrm>
        </p:spPr>
        <p:txBody>
          <a:bodyPr>
            <a:normAutofit fontScale="92500" lnSpcReduction="10000"/>
          </a:bodyPr>
          <a:lstStyle/>
          <a:p>
            <a:pPr marL="0" indent="0" algn="just">
              <a:buNone/>
            </a:pPr>
            <a:r>
              <a:rPr lang="en-GB" dirty="0" smtClean="0"/>
              <a:t>The Healthcare system is characterised with interrelated and interdependent complex components. These include:</a:t>
            </a:r>
          </a:p>
          <a:p>
            <a:pPr algn="just"/>
            <a:r>
              <a:rPr lang="en-GB" dirty="0" smtClean="0"/>
              <a:t>Technology and tools</a:t>
            </a:r>
          </a:p>
          <a:p>
            <a:pPr algn="just"/>
            <a:r>
              <a:rPr lang="en-GB" dirty="0" smtClean="0"/>
              <a:t>Organisation</a:t>
            </a:r>
          </a:p>
          <a:p>
            <a:pPr algn="just"/>
            <a:r>
              <a:rPr lang="en-GB" dirty="0" smtClean="0"/>
              <a:t>Environment</a:t>
            </a:r>
          </a:p>
          <a:p>
            <a:pPr algn="just"/>
            <a:r>
              <a:rPr lang="en-GB" dirty="0" smtClean="0"/>
              <a:t>Task</a:t>
            </a:r>
          </a:p>
          <a:p>
            <a:pPr algn="just"/>
            <a:r>
              <a:rPr lang="en-GB" dirty="0" smtClean="0"/>
              <a:t>Persons</a:t>
            </a:r>
          </a:p>
          <a:p>
            <a:pPr marL="0" indent="0" algn="just">
              <a:buNone/>
            </a:pPr>
            <a:r>
              <a:rPr lang="en-GB" dirty="0" smtClean="0"/>
              <a:t>These components interact to impact on:</a:t>
            </a:r>
          </a:p>
          <a:p>
            <a:pPr marL="457200" indent="-457200" algn="just">
              <a:buFont typeface="+mj-lt"/>
              <a:buAutoNum type="alphaLcPeriod"/>
            </a:pPr>
            <a:r>
              <a:rPr lang="en-GB" dirty="0" smtClean="0"/>
              <a:t>Patients outcome</a:t>
            </a:r>
          </a:p>
          <a:p>
            <a:pPr marL="457200" indent="-457200" algn="just">
              <a:buFont typeface="+mj-lt"/>
              <a:buAutoNum type="alphaLcPeriod"/>
            </a:pPr>
            <a:r>
              <a:rPr lang="en-GB" dirty="0" smtClean="0"/>
              <a:t>Individual and organisational outcome</a:t>
            </a:r>
            <a:endParaRPr lang="en-GB" dirty="0"/>
          </a:p>
        </p:txBody>
      </p:sp>
    </p:spTree>
    <p:extLst>
      <p:ext uri="{BB962C8B-B14F-4D97-AF65-F5344CB8AC3E}">
        <p14:creationId xmlns:p14="http://schemas.microsoft.com/office/powerpoint/2010/main" val="30288731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Communication in healthcare</a:t>
            </a:r>
            <a:endParaRPr lang="en-GB" dirty="0"/>
          </a:p>
        </p:txBody>
      </p:sp>
      <p:sp>
        <p:nvSpPr>
          <p:cNvPr id="2" name="Content Placeholder 1"/>
          <p:cNvSpPr>
            <a:spLocks noGrp="1"/>
          </p:cNvSpPr>
          <p:nvPr>
            <p:ph sz="quarter" idx="1"/>
          </p:nvPr>
        </p:nvSpPr>
        <p:spPr>
          <a:xfrm>
            <a:off x="179512" y="1700808"/>
            <a:ext cx="8784976" cy="4425355"/>
          </a:xfrm>
        </p:spPr>
        <p:txBody>
          <a:bodyPr>
            <a:normAutofit/>
          </a:bodyPr>
          <a:lstStyle/>
          <a:p>
            <a:pPr algn="just"/>
            <a:r>
              <a:rPr lang="en-GB" dirty="0" smtClean="0"/>
              <a:t>This is the frontline safety net for everyone in the healthcare sector irrespective of rank</a:t>
            </a:r>
          </a:p>
          <a:p>
            <a:pPr algn="just"/>
            <a:r>
              <a:rPr lang="en-GB" dirty="0" smtClean="0"/>
              <a:t>Most times effective communication is challenged in hospital and resulting to adverse effects</a:t>
            </a:r>
          </a:p>
          <a:p>
            <a:pPr marL="0" indent="0" algn="just">
              <a:buNone/>
            </a:pPr>
            <a:r>
              <a:rPr lang="en-GB" dirty="0" smtClean="0"/>
              <a:t>We have barriers as:</a:t>
            </a:r>
          </a:p>
          <a:p>
            <a:pPr marL="514350" indent="-514350" algn="just">
              <a:buFont typeface="+mj-lt"/>
              <a:buAutoNum type="romanUcPeriod"/>
            </a:pPr>
            <a:r>
              <a:rPr lang="en-GB" dirty="0" smtClean="0"/>
              <a:t>Intrapersonal barriers to communication</a:t>
            </a:r>
          </a:p>
          <a:p>
            <a:pPr marL="514350" indent="-514350" algn="just">
              <a:buFont typeface="+mj-lt"/>
              <a:buAutoNum type="romanUcPeriod"/>
            </a:pPr>
            <a:r>
              <a:rPr lang="en-GB" dirty="0" smtClean="0"/>
              <a:t>Interpersonal barriers to communication</a:t>
            </a:r>
          </a:p>
          <a:p>
            <a:pPr marL="514350" indent="-514350" algn="just">
              <a:buFont typeface="+mj-lt"/>
              <a:buAutoNum type="romanUcPeriod"/>
            </a:pPr>
            <a:r>
              <a:rPr lang="en-GB" dirty="0" smtClean="0"/>
              <a:t>Organisational barriers to communication</a:t>
            </a:r>
          </a:p>
          <a:p>
            <a:endParaRPr lang="en-GB" dirty="0"/>
          </a:p>
        </p:txBody>
      </p:sp>
    </p:spTree>
    <p:extLst>
      <p:ext uri="{BB962C8B-B14F-4D97-AF65-F5344CB8AC3E}">
        <p14:creationId xmlns:p14="http://schemas.microsoft.com/office/powerpoint/2010/main" val="26533318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28600"/>
            <a:ext cx="8514528" cy="990600"/>
          </a:xfrm>
        </p:spPr>
        <p:txBody>
          <a:bodyPr>
            <a:normAutofit fontScale="90000"/>
          </a:bodyPr>
          <a:lstStyle/>
          <a:p>
            <a:r>
              <a:rPr lang="en-GB" dirty="0"/>
              <a:t>S</a:t>
            </a:r>
            <a:r>
              <a:rPr lang="en-GB" dirty="0" smtClean="0"/>
              <a:t>tructured communication strategies</a:t>
            </a:r>
            <a:endParaRPr lang="en-GB" dirty="0"/>
          </a:p>
        </p:txBody>
      </p:sp>
      <p:sp>
        <p:nvSpPr>
          <p:cNvPr id="2" name="Content Placeholder 1"/>
          <p:cNvSpPr>
            <a:spLocks noGrp="1"/>
          </p:cNvSpPr>
          <p:nvPr>
            <p:ph sz="quarter" idx="1"/>
          </p:nvPr>
        </p:nvSpPr>
        <p:spPr>
          <a:xfrm>
            <a:off x="395536" y="1628800"/>
            <a:ext cx="8496944" cy="4896544"/>
          </a:xfrm>
        </p:spPr>
        <p:txBody>
          <a:bodyPr>
            <a:normAutofit fontScale="85000" lnSpcReduction="10000"/>
          </a:bodyPr>
          <a:lstStyle/>
          <a:p>
            <a:pPr algn="just"/>
            <a:r>
              <a:rPr lang="en-GB" dirty="0" smtClean="0"/>
              <a:t>Assertive style: Get providers attention, use names, you must be clear, concise and timely. Present a problem in non intimidating and non disrespectful manner.</a:t>
            </a:r>
          </a:p>
          <a:p>
            <a:pPr algn="just"/>
            <a:r>
              <a:rPr lang="en-GB" dirty="0" smtClean="0"/>
              <a:t>SBAR style (</a:t>
            </a:r>
            <a:r>
              <a:rPr lang="en-GB" dirty="0" smtClean="0">
                <a:solidFill>
                  <a:srgbClr val="FF0000"/>
                </a:solidFill>
              </a:rPr>
              <a:t>S</a:t>
            </a:r>
            <a:r>
              <a:rPr lang="en-GB" dirty="0" smtClean="0"/>
              <a:t>ituation, </a:t>
            </a:r>
            <a:r>
              <a:rPr lang="en-GB" dirty="0" smtClean="0">
                <a:solidFill>
                  <a:srgbClr val="FF0000"/>
                </a:solidFill>
              </a:rPr>
              <a:t>B</a:t>
            </a:r>
            <a:r>
              <a:rPr lang="en-GB" dirty="0" smtClean="0"/>
              <a:t>ackground, </a:t>
            </a:r>
            <a:r>
              <a:rPr lang="en-GB" dirty="0" smtClean="0">
                <a:solidFill>
                  <a:srgbClr val="FF0000"/>
                </a:solidFill>
              </a:rPr>
              <a:t>A</a:t>
            </a:r>
            <a:r>
              <a:rPr lang="en-GB" dirty="0" smtClean="0"/>
              <a:t>ssessment and </a:t>
            </a:r>
            <a:r>
              <a:rPr lang="en-GB" dirty="0" smtClean="0">
                <a:solidFill>
                  <a:srgbClr val="FF0000"/>
                </a:solidFill>
              </a:rPr>
              <a:t>R</a:t>
            </a:r>
            <a:r>
              <a:rPr lang="en-GB" dirty="0" smtClean="0"/>
              <a:t>ecommendation). Check the SBAR example below.</a:t>
            </a:r>
          </a:p>
          <a:p>
            <a:pPr algn="just"/>
            <a:endParaRPr lang="en-GB" dirty="0" smtClean="0"/>
          </a:p>
          <a:p>
            <a:pPr marL="0" indent="0" algn="just">
              <a:buNone/>
            </a:pPr>
            <a:r>
              <a:rPr lang="en-GB" dirty="0" smtClean="0"/>
              <a:t>RN identifies patient and purpose of call</a:t>
            </a:r>
          </a:p>
          <a:p>
            <a:pPr algn="just"/>
            <a:r>
              <a:rPr lang="en-GB" dirty="0" smtClean="0">
                <a:solidFill>
                  <a:srgbClr val="FF0000"/>
                </a:solidFill>
              </a:rPr>
              <a:t>S</a:t>
            </a:r>
            <a:r>
              <a:rPr lang="en-GB" dirty="0" smtClean="0"/>
              <a:t>: RN informs a Doctor of the deteriorating condition</a:t>
            </a:r>
          </a:p>
          <a:p>
            <a:pPr algn="just"/>
            <a:r>
              <a:rPr lang="en-GB" dirty="0" smtClean="0">
                <a:solidFill>
                  <a:srgbClr val="FF0000"/>
                </a:solidFill>
              </a:rPr>
              <a:t>B</a:t>
            </a:r>
            <a:r>
              <a:rPr lang="en-GB" dirty="0" smtClean="0"/>
              <a:t>: RN gives background of the patient</a:t>
            </a:r>
          </a:p>
          <a:p>
            <a:pPr algn="just"/>
            <a:r>
              <a:rPr lang="en-GB" dirty="0" smtClean="0">
                <a:solidFill>
                  <a:srgbClr val="FF0000"/>
                </a:solidFill>
              </a:rPr>
              <a:t>A</a:t>
            </a:r>
            <a:r>
              <a:rPr lang="en-GB" dirty="0" smtClean="0"/>
              <a:t>: RN gives change in patient’s assessment</a:t>
            </a:r>
          </a:p>
          <a:p>
            <a:pPr algn="just"/>
            <a:r>
              <a:rPr lang="en-GB" dirty="0" smtClean="0">
                <a:solidFill>
                  <a:srgbClr val="FF0000"/>
                </a:solidFill>
              </a:rPr>
              <a:t>R</a:t>
            </a:r>
            <a:r>
              <a:rPr lang="en-GB" dirty="0" smtClean="0"/>
              <a:t>: RN recommends what he/she thinks needs to be done</a:t>
            </a:r>
          </a:p>
          <a:p>
            <a:endParaRPr lang="en-GB" dirty="0" smtClean="0"/>
          </a:p>
          <a:p>
            <a:endParaRPr lang="en-GB" dirty="0"/>
          </a:p>
        </p:txBody>
      </p:sp>
    </p:spTree>
    <p:extLst>
      <p:ext uri="{BB962C8B-B14F-4D97-AF65-F5344CB8AC3E}">
        <p14:creationId xmlns:p14="http://schemas.microsoft.com/office/powerpoint/2010/main" val="1630728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….communication</a:t>
            </a:r>
            <a:endParaRPr lang="en-GB" dirty="0"/>
          </a:p>
        </p:txBody>
      </p:sp>
      <p:sp>
        <p:nvSpPr>
          <p:cNvPr id="2" name="Content Placeholder 1"/>
          <p:cNvSpPr>
            <a:spLocks noGrp="1"/>
          </p:cNvSpPr>
          <p:nvPr>
            <p:ph sz="quarter" idx="1"/>
          </p:nvPr>
        </p:nvSpPr>
        <p:spPr>
          <a:xfrm>
            <a:off x="323528" y="1628800"/>
            <a:ext cx="8496943" cy="4896544"/>
          </a:xfrm>
        </p:spPr>
        <p:txBody>
          <a:bodyPr>
            <a:normAutofit fontScale="77500" lnSpcReduction="20000"/>
          </a:bodyPr>
          <a:lstStyle/>
          <a:p>
            <a:pPr marL="0" indent="0" algn="just">
              <a:buNone/>
            </a:pPr>
            <a:r>
              <a:rPr lang="en-GB" dirty="0" smtClean="0"/>
              <a:t>The CUS technique:</a:t>
            </a:r>
          </a:p>
          <a:p>
            <a:pPr marL="514350" indent="-514350" algn="just">
              <a:buFont typeface="+mj-lt"/>
              <a:buAutoNum type="romanUcPeriod"/>
            </a:pPr>
            <a:r>
              <a:rPr lang="en-GB" dirty="0" smtClean="0">
                <a:solidFill>
                  <a:srgbClr val="C00000"/>
                </a:solidFill>
              </a:rPr>
              <a:t>C: </a:t>
            </a:r>
            <a:r>
              <a:rPr lang="en-GB" dirty="0" smtClean="0"/>
              <a:t>I am </a:t>
            </a:r>
            <a:r>
              <a:rPr lang="en-GB" dirty="0" smtClean="0">
                <a:solidFill>
                  <a:srgbClr val="C00000"/>
                </a:solidFill>
              </a:rPr>
              <a:t>C</a:t>
            </a:r>
            <a:r>
              <a:rPr lang="en-GB" dirty="0" smtClean="0"/>
              <a:t>oncerned</a:t>
            </a:r>
          </a:p>
          <a:p>
            <a:pPr marL="514350" indent="-514350" algn="just">
              <a:buFont typeface="+mj-lt"/>
              <a:buAutoNum type="romanUcPeriod"/>
            </a:pPr>
            <a:r>
              <a:rPr lang="en-GB" dirty="0" smtClean="0">
                <a:solidFill>
                  <a:srgbClr val="C00000"/>
                </a:solidFill>
              </a:rPr>
              <a:t>U: </a:t>
            </a:r>
            <a:r>
              <a:rPr lang="en-GB" dirty="0" smtClean="0"/>
              <a:t>I am </a:t>
            </a:r>
            <a:r>
              <a:rPr lang="en-GB" dirty="0" smtClean="0">
                <a:solidFill>
                  <a:srgbClr val="C00000"/>
                </a:solidFill>
              </a:rPr>
              <a:t>U</a:t>
            </a:r>
            <a:r>
              <a:rPr lang="en-GB" dirty="0" smtClean="0"/>
              <a:t>ncomfortable</a:t>
            </a:r>
          </a:p>
          <a:p>
            <a:pPr marL="514350" indent="-514350" algn="just">
              <a:buFont typeface="+mj-lt"/>
              <a:buAutoNum type="romanUcPeriod"/>
            </a:pPr>
            <a:r>
              <a:rPr lang="en-GB" dirty="0" smtClean="0">
                <a:solidFill>
                  <a:srgbClr val="C00000"/>
                </a:solidFill>
              </a:rPr>
              <a:t>S: </a:t>
            </a:r>
            <a:r>
              <a:rPr lang="en-GB" dirty="0" smtClean="0"/>
              <a:t>I do not think the current situation is </a:t>
            </a:r>
            <a:r>
              <a:rPr lang="en-GB" dirty="0" smtClean="0">
                <a:solidFill>
                  <a:srgbClr val="C00000"/>
                </a:solidFill>
              </a:rPr>
              <a:t>S</a:t>
            </a:r>
            <a:r>
              <a:rPr lang="en-GB" dirty="0" smtClean="0"/>
              <a:t>afe</a:t>
            </a:r>
          </a:p>
          <a:p>
            <a:pPr algn="just"/>
            <a:r>
              <a:rPr lang="en-GB" dirty="0" smtClean="0"/>
              <a:t>CUS is a signal phrase, it is brief. It is used to get someone’s immediate attention and only when appropriate.</a:t>
            </a:r>
          </a:p>
          <a:p>
            <a:pPr marL="0" indent="0" algn="just">
              <a:buNone/>
            </a:pPr>
            <a:endParaRPr lang="en-GB" dirty="0" smtClean="0"/>
          </a:p>
          <a:p>
            <a:pPr marL="0" indent="0" algn="just">
              <a:buNone/>
            </a:pPr>
            <a:r>
              <a:rPr lang="en-GB" dirty="0" smtClean="0"/>
              <a:t>The two Challenge Rule: (you need courage to use this)</a:t>
            </a:r>
          </a:p>
          <a:p>
            <a:pPr algn="just"/>
            <a:r>
              <a:rPr lang="en-GB" dirty="0" smtClean="0"/>
              <a:t>If you believe the patient safety is being compromised</a:t>
            </a:r>
          </a:p>
          <a:p>
            <a:pPr algn="just"/>
            <a:r>
              <a:rPr lang="en-GB" dirty="0" smtClean="0"/>
              <a:t>You have been assertive in communication and </a:t>
            </a:r>
          </a:p>
          <a:p>
            <a:pPr algn="just"/>
            <a:r>
              <a:rPr lang="en-GB" dirty="0" smtClean="0"/>
              <a:t>You have failed to get the providers attention</a:t>
            </a:r>
          </a:p>
          <a:p>
            <a:pPr algn="just"/>
            <a:r>
              <a:rPr lang="en-GB" dirty="0" smtClean="0"/>
              <a:t>Let the provider know, you are going up the chain of command to resolve concern</a:t>
            </a:r>
            <a:endParaRPr lang="en-GB" dirty="0"/>
          </a:p>
        </p:txBody>
      </p:sp>
    </p:spTree>
    <p:extLst>
      <p:ext uri="{BB962C8B-B14F-4D97-AF65-F5344CB8AC3E}">
        <p14:creationId xmlns:p14="http://schemas.microsoft.com/office/powerpoint/2010/main" val="20884992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……communication</a:t>
            </a:r>
            <a:endParaRPr lang="en-GB" dirty="0"/>
          </a:p>
        </p:txBody>
      </p:sp>
      <p:sp>
        <p:nvSpPr>
          <p:cNvPr id="2" name="Content Placeholder 1"/>
          <p:cNvSpPr>
            <a:spLocks noGrp="1"/>
          </p:cNvSpPr>
          <p:nvPr>
            <p:ph sz="quarter" idx="1"/>
          </p:nvPr>
        </p:nvSpPr>
        <p:spPr>
          <a:xfrm>
            <a:off x="323528" y="1772816"/>
            <a:ext cx="8424935" cy="4353347"/>
          </a:xfrm>
        </p:spPr>
        <p:txBody>
          <a:bodyPr>
            <a:normAutofit fontScale="92500" lnSpcReduction="10000"/>
          </a:bodyPr>
          <a:lstStyle/>
          <a:p>
            <a:pPr algn="just"/>
            <a:r>
              <a:rPr lang="en-GB" dirty="0" smtClean="0"/>
              <a:t>When a provider is challenged by another team member on a course of action of a patient, the provider’s responsibility is to:</a:t>
            </a:r>
          </a:p>
          <a:p>
            <a:pPr marL="514350" indent="-514350" algn="just">
              <a:buFont typeface="+mj-lt"/>
              <a:buAutoNum type="romanUcPeriod"/>
            </a:pPr>
            <a:r>
              <a:rPr lang="en-GB" dirty="0" smtClean="0"/>
              <a:t>Listen</a:t>
            </a:r>
          </a:p>
          <a:p>
            <a:pPr marL="514350" indent="-514350" algn="just">
              <a:buFont typeface="+mj-lt"/>
              <a:buAutoNum type="romanUcPeriod"/>
            </a:pPr>
            <a:r>
              <a:rPr lang="en-GB" dirty="0" smtClean="0"/>
              <a:t>Acknowledge the expressed concern</a:t>
            </a:r>
          </a:p>
          <a:p>
            <a:pPr marL="514350" indent="-514350" algn="just">
              <a:buFont typeface="+mj-lt"/>
              <a:buAutoNum type="romanUcPeriod"/>
            </a:pPr>
            <a:r>
              <a:rPr lang="en-GB" dirty="0" smtClean="0"/>
              <a:t>Maintain respectful communication pattern</a:t>
            </a:r>
          </a:p>
          <a:p>
            <a:pPr marL="514350" indent="-514350" algn="just">
              <a:buFont typeface="+mj-lt"/>
              <a:buAutoNum type="romanUcPeriod"/>
            </a:pPr>
            <a:r>
              <a:rPr lang="en-GB" dirty="0" smtClean="0"/>
              <a:t>Provide a rationale for a no-action</a:t>
            </a:r>
          </a:p>
          <a:p>
            <a:pPr marL="514350" indent="-514350" algn="just">
              <a:buFont typeface="+mj-lt"/>
              <a:buAutoNum type="romanUcPeriod"/>
            </a:pPr>
            <a:endParaRPr lang="en-GB" dirty="0" smtClean="0"/>
          </a:p>
          <a:p>
            <a:pPr marL="0" indent="0" algn="just">
              <a:buNone/>
            </a:pPr>
            <a:r>
              <a:rPr lang="en-GB" dirty="0" smtClean="0"/>
              <a:t>Remember, communication is the human connection to personal and career success</a:t>
            </a:r>
            <a:endParaRPr lang="en-GB" dirty="0"/>
          </a:p>
        </p:txBody>
      </p:sp>
    </p:spTree>
    <p:extLst>
      <p:ext uri="{BB962C8B-B14F-4D97-AF65-F5344CB8AC3E}">
        <p14:creationId xmlns:p14="http://schemas.microsoft.com/office/powerpoint/2010/main" val="21555964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Mutual Support</a:t>
            </a:r>
            <a:endParaRPr lang="en-GB" dirty="0"/>
          </a:p>
        </p:txBody>
      </p:sp>
      <p:sp>
        <p:nvSpPr>
          <p:cNvPr id="3" name="Content Placeholder 2"/>
          <p:cNvSpPr>
            <a:spLocks noGrp="1"/>
          </p:cNvSpPr>
          <p:nvPr>
            <p:ph sz="quarter" idx="1"/>
          </p:nvPr>
        </p:nvSpPr>
        <p:spPr/>
        <p:txBody>
          <a:bodyPr/>
          <a:lstStyle/>
          <a:p>
            <a:pPr algn="just"/>
            <a:r>
              <a:rPr lang="en-GB" dirty="0" smtClean="0"/>
              <a:t>Mutual support is the essence of team work, It simply means backing up your fellow team member.</a:t>
            </a:r>
          </a:p>
          <a:p>
            <a:pPr algn="just"/>
            <a:r>
              <a:rPr lang="en-GB" dirty="0" smtClean="0"/>
              <a:t>It protects team members from overload situations that may reduce effectiveness and increase the risk to error</a:t>
            </a:r>
          </a:p>
          <a:p>
            <a:pPr algn="just"/>
            <a:r>
              <a:rPr lang="en-GB" dirty="0" smtClean="0"/>
              <a:t>We do not necessarily have to wait till we are asked or invited, we use our discretion to identify overload as a safety concern</a:t>
            </a:r>
            <a:endParaRPr lang="en-GB" dirty="0"/>
          </a:p>
        </p:txBody>
      </p:sp>
    </p:spTree>
    <p:extLst>
      <p:ext uri="{BB962C8B-B14F-4D97-AF65-F5344CB8AC3E}">
        <p14:creationId xmlns:p14="http://schemas.microsoft.com/office/powerpoint/2010/main" val="38269375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When is Mutual Support Needed</a:t>
            </a:r>
            <a:endParaRPr lang="en-GB" dirty="0"/>
          </a:p>
        </p:txBody>
      </p:sp>
      <p:sp>
        <p:nvSpPr>
          <p:cNvPr id="3" name="Content Placeholder 2"/>
          <p:cNvSpPr>
            <a:spLocks noGrp="1"/>
          </p:cNvSpPr>
          <p:nvPr>
            <p:ph sz="quarter" idx="1"/>
          </p:nvPr>
        </p:nvSpPr>
        <p:spPr/>
        <p:txBody>
          <a:bodyPr/>
          <a:lstStyle/>
          <a:p>
            <a:pPr algn="just"/>
            <a:r>
              <a:rPr lang="en-GB" dirty="0" smtClean="0"/>
              <a:t>Anytime a unit falls into “work overload mode”</a:t>
            </a:r>
          </a:p>
          <a:p>
            <a:pPr marL="0" indent="0" algn="just">
              <a:buNone/>
            </a:pPr>
            <a:r>
              <a:rPr lang="en-GB" dirty="0" smtClean="0"/>
              <a:t>This can be evident when:</a:t>
            </a:r>
          </a:p>
          <a:p>
            <a:pPr marL="571500" indent="-571500" algn="just">
              <a:buFont typeface="+mj-lt"/>
              <a:buAutoNum type="romanUcPeriod"/>
            </a:pPr>
            <a:r>
              <a:rPr lang="en-GB" dirty="0" smtClean="0"/>
              <a:t>There are unexpected events on a unit</a:t>
            </a:r>
          </a:p>
          <a:p>
            <a:pPr marL="571500" indent="-571500" algn="just">
              <a:buFont typeface="+mj-lt"/>
              <a:buAutoNum type="romanUcPeriod"/>
            </a:pPr>
            <a:r>
              <a:rPr lang="en-GB" dirty="0" smtClean="0"/>
              <a:t>New patients being simultaneously admitted in the unit</a:t>
            </a:r>
          </a:p>
          <a:p>
            <a:pPr marL="571500" indent="-571500" algn="just">
              <a:buFont typeface="+mj-lt"/>
              <a:buAutoNum type="romanUcPeriod"/>
            </a:pPr>
            <a:r>
              <a:rPr lang="en-GB" dirty="0" smtClean="0"/>
              <a:t>There is a mismatch between providers’ skills and patients care need</a:t>
            </a:r>
          </a:p>
          <a:p>
            <a:pPr marL="571500" indent="-571500" algn="just">
              <a:buFont typeface="+mj-lt"/>
              <a:buAutoNum type="romanUcPeriod"/>
            </a:pPr>
            <a:r>
              <a:rPr lang="en-GB" dirty="0" smtClean="0"/>
              <a:t>There are abrupt changes in patients’ status</a:t>
            </a:r>
            <a:endParaRPr lang="en-GB" dirty="0"/>
          </a:p>
        </p:txBody>
      </p:sp>
    </p:spTree>
    <p:extLst>
      <p:ext uri="{BB962C8B-B14F-4D97-AF65-F5344CB8AC3E}">
        <p14:creationId xmlns:p14="http://schemas.microsoft.com/office/powerpoint/2010/main" val="35822692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Disruptive behaviour in healthcare</a:t>
            </a:r>
            <a:endParaRPr lang="en-GB" dirty="0"/>
          </a:p>
        </p:txBody>
      </p:sp>
      <p:sp>
        <p:nvSpPr>
          <p:cNvPr id="2" name="Content Placeholder 1"/>
          <p:cNvSpPr>
            <a:spLocks noGrp="1"/>
          </p:cNvSpPr>
          <p:nvPr>
            <p:ph sz="quarter" idx="1"/>
          </p:nvPr>
        </p:nvSpPr>
        <p:spPr>
          <a:xfrm>
            <a:off x="251520" y="1556792"/>
            <a:ext cx="8640960" cy="5040560"/>
          </a:xfrm>
        </p:spPr>
        <p:txBody>
          <a:bodyPr>
            <a:normAutofit fontScale="77500" lnSpcReduction="20000"/>
          </a:bodyPr>
          <a:lstStyle/>
          <a:p>
            <a:pPr algn="just"/>
            <a:r>
              <a:rPr lang="en-GB" dirty="0" smtClean="0"/>
              <a:t>Disruptive behaviour is a personal conduct whether verbal or physical, that negatively affects or that potentially may affect patients care and /or interferes with ones ability to work with other members of the healthcare team.</a:t>
            </a:r>
          </a:p>
          <a:p>
            <a:pPr algn="just"/>
            <a:r>
              <a:rPr lang="en-GB" dirty="0" smtClean="0"/>
              <a:t>Disruptive behaviour is any behaviour that undermines the culture of safety “Joint commission 2008”</a:t>
            </a:r>
          </a:p>
          <a:p>
            <a:pPr algn="just"/>
            <a:r>
              <a:rPr lang="en-GB" dirty="0" smtClean="0"/>
              <a:t>It is a complex presentation that causes patient harm</a:t>
            </a:r>
          </a:p>
          <a:p>
            <a:pPr marL="0" indent="0" algn="just">
              <a:buNone/>
            </a:pPr>
            <a:r>
              <a:rPr lang="en-GB" dirty="0" smtClean="0"/>
              <a:t>You  have the following:</a:t>
            </a:r>
          </a:p>
          <a:p>
            <a:pPr marL="514350" indent="-514350" algn="just">
              <a:buFont typeface="+mj-lt"/>
              <a:buAutoNum type="romanUcPeriod"/>
            </a:pPr>
            <a:r>
              <a:rPr lang="en-GB" dirty="0" smtClean="0"/>
              <a:t>Bad actors: People involved in disruptive behaviour</a:t>
            </a:r>
          </a:p>
          <a:p>
            <a:pPr marL="514350" indent="-514350" algn="just">
              <a:buFont typeface="+mj-lt"/>
              <a:buAutoNum type="romanUcPeriod"/>
            </a:pPr>
            <a:r>
              <a:rPr lang="en-GB" dirty="0" smtClean="0"/>
              <a:t>Enablers: Their silence most times means approval of DB</a:t>
            </a:r>
          </a:p>
          <a:p>
            <a:pPr marL="514350" indent="-514350" algn="just">
              <a:buFont typeface="+mj-lt"/>
              <a:buAutoNum type="romanUcPeriod"/>
            </a:pPr>
            <a:r>
              <a:rPr lang="en-GB" dirty="0" smtClean="0"/>
              <a:t>Collaborators: They preserve culture that allows the behaviour</a:t>
            </a:r>
          </a:p>
          <a:p>
            <a:pPr marL="514350" indent="-514350" algn="just">
              <a:buFont typeface="+mj-lt"/>
              <a:buAutoNum type="romanUcPeriod"/>
            </a:pPr>
            <a:r>
              <a:rPr lang="en-GB" dirty="0" smtClean="0"/>
              <a:t>Bystanders: The ones who fail to respond to behaviours e.g. the CEOs, CFO, COO, CMO. They watch people display disruptive behaviour and fail to respond</a:t>
            </a:r>
          </a:p>
          <a:p>
            <a:endParaRPr lang="en-GB" dirty="0"/>
          </a:p>
        </p:txBody>
      </p:sp>
    </p:spTree>
    <p:extLst>
      <p:ext uri="{BB962C8B-B14F-4D97-AF65-F5344CB8AC3E}">
        <p14:creationId xmlns:p14="http://schemas.microsoft.com/office/powerpoint/2010/main" val="6322746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closing</a:t>
            </a:r>
            <a:endParaRPr lang="en-GB" dirty="0"/>
          </a:p>
        </p:txBody>
      </p:sp>
      <p:sp>
        <p:nvSpPr>
          <p:cNvPr id="3" name="Content Placeholder 2"/>
          <p:cNvSpPr>
            <a:spLocks noGrp="1"/>
          </p:cNvSpPr>
          <p:nvPr>
            <p:ph sz="quarter" idx="1"/>
          </p:nvPr>
        </p:nvSpPr>
        <p:spPr>
          <a:xfrm>
            <a:off x="323528" y="1600200"/>
            <a:ext cx="8640960" cy="4495800"/>
          </a:xfrm>
        </p:spPr>
        <p:txBody>
          <a:bodyPr>
            <a:normAutofit/>
          </a:bodyPr>
          <a:lstStyle/>
          <a:p>
            <a:pPr marL="0" indent="0">
              <a:buNone/>
            </a:pPr>
            <a:r>
              <a:rPr lang="en-GB" dirty="0" smtClean="0"/>
              <a:t>Part 2</a:t>
            </a:r>
          </a:p>
          <a:p>
            <a:r>
              <a:rPr lang="en-GB" dirty="0" smtClean="0"/>
              <a:t>Learning from defects (LFD)</a:t>
            </a:r>
          </a:p>
          <a:p>
            <a:r>
              <a:rPr lang="en-GB" dirty="0"/>
              <a:t>D</a:t>
            </a:r>
            <a:r>
              <a:rPr lang="en-GB" dirty="0" smtClean="0"/>
              <a:t>isclosing adverse effects</a:t>
            </a:r>
          </a:p>
          <a:p>
            <a:r>
              <a:rPr lang="en-GB" dirty="0" smtClean="0"/>
              <a:t>Available disclosure policies</a:t>
            </a:r>
          </a:p>
          <a:p>
            <a:r>
              <a:rPr lang="en-GB" dirty="0" smtClean="0"/>
              <a:t>Translating Evidence </a:t>
            </a:r>
            <a:r>
              <a:rPr lang="en-GB" dirty="0"/>
              <a:t>I</a:t>
            </a:r>
            <a:r>
              <a:rPr lang="en-GB" dirty="0" smtClean="0"/>
              <a:t>nto </a:t>
            </a:r>
            <a:r>
              <a:rPr lang="en-GB" dirty="0"/>
              <a:t>P</a:t>
            </a:r>
            <a:r>
              <a:rPr lang="en-GB" dirty="0" smtClean="0"/>
              <a:t>ractice (TRIP) model</a:t>
            </a:r>
          </a:p>
          <a:p>
            <a:r>
              <a:rPr lang="en-GB" dirty="0" smtClean="0"/>
              <a:t>Metaphors to leading change </a:t>
            </a:r>
          </a:p>
          <a:p>
            <a:r>
              <a:rPr lang="en-GB" dirty="0" smtClean="0"/>
              <a:t>Business case for safety in healthcare</a:t>
            </a:r>
          </a:p>
          <a:p>
            <a:r>
              <a:rPr lang="en-GB" dirty="0" smtClean="0"/>
              <a:t>The need for improvement in science</a:t>
            </a:r>
          </a:p>
          <a:p>
            <a:endParaRPr lang="en-GB" dirty="0"/>
          </a:p>
        </p:txBody>
      </p:sp>
    </p:spTree>
    <p:extLst>
      <p:ext uri="{BB962C8B-B14F-4D97-AF65-F5344CB8AC3E}">
        <p14:creationId xmlns:p14="http://schemas.microsoft.com/office/powerpoint/2010/main" val="2983260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1143000"/>
          </a:xfrm>
        </p:spPr>
        <p:txBody>
          <a:bodyPr>
            <a:normAutofit fontScale="90000"/>
          </a:bodyPr>
          <a:lstStyle/>
          <a:p>
            <a:r>
              <a:rPr lang="en-GB" dirty="0" smtClean="0"/>
              <a:t>The WHO Patient Safety Program</a:t>
            </a:r>
            <a:endParaRPr lang="en-GB" dirty="0"/>
          </a:p>
        </p:txBody>
      </p:sp>
      <p:sp>
        <p:nvSpPr>
          <p:cNvPr id="3" name="Content Placeholder 2"/>
          <p:cNvSpPr>
            <a:spLocks noGrp="1"/>
          </p:cNvSpPr>
          <p:nvPr>
            <p:ph sz="quarter" idx="1"/>
          </p:nvPr>
        </p:nvSpPr>
        <p:spPr/>
        <p:txBody>
          <a:bodyPr>
            <a:normAutofit/>
          </a:bodyPr>
          <a:lstStyle/>
          <a:p>
            <a:pPr algn="just"/>
            <a:r>
              <a:rPr lang="en-GB" dirty="0" smtClean="0"/>
              <a:t>Patient safety program was set up as a special program following World Health Association (WHA) resolution 55.8 to:</a:t>
            </a:r>
          </a:p>
          <a:p>
            <a:pPr algn="just"/>
            <a:r>
              <a:rPr lang="en-GB" dirty="0" smtClean="0"/>
              <a:t>Coordinate, disseminate, accelerate improvements in patient safety worldwide</a:t>
            </a:r>
          </a:p>
          <a:p>
            <a:pPr algn="just"/>
            <a:r>
              <a:rPr lang="en-GB" dirty="0" smtClean="0"/>
              <a:t>It was launched in 2004 with the hope of putting patient safety on the world’s agenda</a:t>
            </a:r>
          </a:p>
          <a:p>
            <a:pPr algn="just"/>
            <a:r>
              <a:rPr lang="en-GB" dirty="0" smtClean="0"/>
              <a:t>“Clean care is safer care” and Safe surgery saves lives” </a:t>
            </a:r>
            <a:r>
              <a:rPr lang="en-GB" sz="2000" dirty="0" smtClean="0"/>
              <a:t>……early messages</a:t>
            </a:r>
            <a:endParaRPr lang="en-GB" sz="2000" dirty="0"/>
          </a:p>
        </p:txBody>
      </p:sp>
    </p:spTree>
    <p:extLst>
      <p:ext uri="{BB962C8B-B14F-4D97-AF65-F5344CB8AC3E}">
        <p14:creationId xmlns:p14="http://schemas.microsoft.com/office/powerpoint/2010/main" val="568971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Thank you</a:t>
            </a:r>
            <a:endParaRPr lang="en-GB" dirty="0"/>
          </a:p>
        </p:txBody>
      </p:sp>
    </p:spTree>
    <p:extLst>
      <p:ext uri="{BB962C8B-B14F-4D97-AF65-F5344CB8AC3E}">
        <p14:creationId xmlns:p14="http://schemas.microsoft.com/office/powerpoint/2010/main" val="2093612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Rationale for Patient Safety</a:t>
            </a:r>
            <a:endParaRPr lang="en-GB" dirty="0"/>
          </a:p>
        </p:txBody>
      </p:sp>
      <p:sp>
        <p:nvSpPr>
          <p:cNvPr id="3" name="Content Placeholder 2"/>
          <p:cNvSpPr>
            <a:spLocks noGrp="1"/>
          </p:cNvSpPr>
          <p:nvPr>
            <p:ph sz="quarter" idx="1"/>
          </p:nvPr>
        </p:nvSpPr>
        <p:spPr>
          <a:xfrm>
            <a:off x="251520" y="1772816"/>
            <a:ext cx="8568952" cy="4608512"/>
          </a:xfrm>
        </p:spPr>
        <p:txBody>
          <a:bodyPr>
            <a:normAutofit fontScale="85000" lnSpcReduction="20000"/>
          </a:bodyPr>
          <a:lstStyle/>
          <a:p>
            <a:pPr algn="just"/>
            <a:r>
              <a:rPr lang="en-GB" dirty="0" smtClean="0"/>
              <a:t>Institute of Medicine publication reveals in the U.S healthcare system the following:</a:t>
            </a:r>
          </a:p>
          <a:p>
            <a:pPr algn="just"/>
            <a:r>
              <a:rPr lang="en-GB" dirty="0" smtClean="0"/>
              <a:t>7% of patients suffer a medical error</a:t>
            </a:r>
          </a:p>
          <a:p>
            <a:pPr algn="just"/>
            <a:r>
              <a:rPr lang="en-GB" dirty="0" smtClean="0"/>
              <a:t>Every patient admitted to an ICU suffers an adverse event</a:t>
            </a:r>
          </a:p>
          <a:p>
            <a:pPr algn="just"/>
            <a:r>
              <a:rPr lang="en-GB" dirty="0" smtClean="0"/>
              <a:t>44,000 – 98,000 deaths per year can be attributed to medical error</a:t>
            </a:r>
          </a:p>
          <a:p>
            <a:pPr algn="just"/>
            <a:r>
              <a:rPr lang="en-GB" dirty="0" smtClean="0"/>
              <a:t>This has a 50 billion USD as total cost </a:t>
            </a:r>
          </a:p>
          <a:p>
            <a:pPr algn="just"/>
            <a:r>
              <a:rPr lang="en-GB" dirty="0" smtClean="0"/>
              <a:t>Similar results exist also in UK and Australia</a:t>
            </a:r>
          </a:p>
          <a:p>
            <a:pPr algn="just"/>
            <a:r>
              <a:rPr lang="en-GB" dirty="0" smtClean="0"/>
              <a:t>This has been argued as underestimated. A strong contributor is the under reporting or also a recognition that an event of safety concern has occurred </a:t>
            </a:r>
            <a:endParaRPr lang="en-GB" dirty="0"/>
          </a:p>
        </p:txBody>
      </p:sp>
    </p:spTree>
    <p:extLst>
      <p:ext uri="{BB962C8B-B14F-4D97-AF65-F5344CB8AC3E}">
        <p14:creationId xmlns:p14="http://schemas.microsoft.com/office/powerpoint/2010/main" val="4050434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do these errors happen?</a:t>
            </a:r>
            <a:endParaRPr lang="en-GB" dirty="0"/>
          </a:p>
        </p:txBody>
      </p:sp>
      <p:sp>
        <p:nvSpPr>
          <p:cNvPr id="3" name="Content Placeholder 2"/>
          <p:cNvSpPr>
            <a:spLocks noGrp="1"/>
          </p:cNvSpPr>
          <p:nvPr>
            <p:ph sz="quarter" idx="1"/>
          </p:nvPr>
        </p:nvSpPr>
        <p:spPr>
          <a:xfrm>
            <a:off x="251520" y="1916832"/>
            <a:ext cx="8514528" cy="4179168"/>
          </a:xfrm>
        </p:spPr>
        <p:txBody>
          <a:bodyPr/>
          <a:lstStyle/>
          <a:p>
            <a:pPr algn="just"/>
            <a:r>
              <a:rPr lang="en-GB" dirty="0" smtClean="0"/>
              <a:t>We must recognise that everyone is fallible</a:t>
            </a:r>
          </a:p>
          <a:p>
            <a:pPr algn="just"/>
            <a:r>
              <a:rPr lang="en-GB" dirty="0" smtClean="0"/>
              <a:t>We must design systems that arrest the mistakes before they get to the patients</a:t>
            </a:r>
          </a:p>
          <a:p>
            <a:pPr algn="just"/>
            <a:r>
              <a:rPr lang="en-GB" dirty="0" smtClean="0"/>
              <a:t>We must recognise that every system is perfectly designed to achieve the results it gets, properly designed systems can offer safer choices </a:t>
            </a:r>
          </a:p>
          <a:p>
            <a:endParaRPr lang="en-GB" dirty="0"/>
          </a:p>
        </p:txBody>
      </p:sp>
    </p:spTree>
    <p:extLst>
      <p:ext uri="{BB962C8B-B14F-4D97-AF65-F5344CB8AC3E}">
        <p14:creationId xmlns:p14="http://schemas.microsoft.com/office/powerpoint/2010/main" val="576478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568952" cy="1228998"/>
          </a:xfrm>
        </p:spPr>
        <p:txBody>
          <a:bodyPr>
            <a:noAutofit/>
          </a:bodyPr>
          <a:lstStyle/>
          <a:p>
            <a:r>
              <a:rPr lang="en-GB" sz="3600" dirty="0" smtClean="0"/>
              <a:t>Without leadership commitment, patient safety is only a dream</a:t>
            </a:r>
            <a:endParaRPr lang="en-GB" sz="3600" dirty="0"/>
          </a:p>
        </p:txBody>
      </p:sp>
      <p:sp>
        <p:nvSpPr>
          <p:cNvPr id="3" name="Content Placeholder 2"/>
          <p:cNvSpPr>
            <a:spLocks noGrp="1"/>
          </p:cNvSpPr>
          <p:nvPr>
            <p:ph sz="quarter" idx="1"/>
          </p:nvPr>
        </p:nvSpPr>
        <p:spPr>
          <a:xfrm>
            <a:off x="251520" y="1700808"/>
            <a:ext cx="8640960" cy="4896544"/>
          </a:xfrm>
        </p:spPr>
        <p:txBody>
          <a:bodyPr>
            <a:normAutofit fontScale="85000" lnSpcReduction="20000"/>
          </a:bodyPr>
          <a:lstStyle/>
          <a:p>
            <a:pPr algn="just"/>
            <a:r>
              <a:rPr lang="en-GB" dirty="0" smtClean="0"/>
              <a:t>Institutional and cultural factors are the strongest drivers of patient safety in healthcare</a:t>
            </a:r>
          </a:p>
          <a:p>
            <a:pPr algn="just"/>
            <a:r>
              <a:rPr lang="en-GB" dirty="0" smtClean="0"/>
              <a:t>No system survives outside governing policies</a:t>
            </a:r>
          </a:p>
          <a:p>
            <a:pPr algn="just"/>
            <a:r>
              <a:rPr lang="en-GB" dirty="0" smtClean="0"/>
              <a:t>Standards are created out of policies</a:t>
            </a:r>
          </a:p>
          <a:p>
            <a:pPr algn="just"/>
            <a:r>
              <a:rPr lang="en-GB" dirty="0" smtClean="0"/>
              <a:t>Responsibility naturally comes to play where a standard is in existence</a:t>
            </a:r>
          </a:p>
          <a:p>
            <a:pPr algn="just"/>
            <a:r>
              <a:rPr lang="en-GB" dirty="0" smtClean="0"/>
              <a:t>This brings about system’s accountability</a:t>
            </a:r>
          </a:p>
          <a:p>
            <a:pPr algn="just"/>
            <a:r>
              <a:rPr lang="en-GB" dirty="0" smtClean="0"/>
              <a:t>We must be trained to work as a team</a:t>
            </a:r>
          </a:p>
          <a:p>
            <a:pPr algn="just"/>
            <a:r>
              <a:rPr lang="en-GB" dirty="0" smtClean="0"/>
              <a:t>Be mindful that when you are changing things as system improvements, you might also be introducing new risks</a:t>
            </a:r>
          </a:p>
          <a:p>
            <a:pPr algn="just"/>
            <a:r>
              <a:rPr lang="en-GB" dirty="0" smtClean="0"/>
              <a:t>We must understand that every improvement requires change and every change is definitely not an improvement</a:t>
            </a:r>
          </a:p>
          <a:p>
            <a:endParaRPr lang="en-GB" dirty="0"/>
          </a:p>
        </p:txBody>
      </p:sp>
    </p:spTree>
    <p:extLst>
      <p:ext uri="{BB962C8B-B14F-4D97-AF65-F5344CB8AC3E}">
        <p14:creationId xmlns:p14="http://schemas.microsoft.com/office/powerpoint/2010/main" val="1000951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8160"/>
            <a:ext cx="8514528" cy="990600"/>
          </a:xfrm>
        </p:spPr>
        <p:txBody>
          <a:bodyPr>
            <a:normAutofit fontScale="90000"/>
          </a:bodyPr>
          <a:lstStyle/>
          <a:p>
            <a:r>
              <a:rPr lang="en-GB" dirty="0" smtClean="0"/>
              <a:t>4 key points to driving patient safety</a:t>
            </a:r>
            <a:endParaRPr lang="en-GB" dirty="0"/>
          </a:p>
        </p:txBody>
      </p:sp>
      <p:sp>
        <p:nvSpPr>
          <p:cNvPr id="3" name="Content Placeholder 2"/>
          <p:cNvSpPr>
            <a:spLocks noGrp="1"/>
          </p:cNvSpPr>
          <p:nvPr>
            <p:ph sz="quarter" idx="1"/>
          </p:nvPr>
        </p:nvSpPr>
        <p:spPr/>
        <p:txBody>
          <a:bodyPr>
            <a:normAutofit/>
          </a:bodyPr>
          <a:lstStyle/>
          <a:p>
            <a:pPr algn="just"/>
            <a:r>
              <a:rPr lang="en-GB" dirty="0" smtClean="0"/>
              <a:t>You clearly define goals and measures from the board to the bedside (everyone focusing on zero infection or errors)</a:t>
            </a:r>
          </a:p>
          <a:p>
            <a:pPr algn="just"/>
            <a:r>
              <a:rPr lang="en-GB" dirty="0" smtClean="0"/>
              <a:t>Create a supporting infrastructure (core group to support the work)</a:t>
            </a:r>
          </a:p>
          <a:p>
            <a:pPr algn="just"/>
            <a:r>
              <a:rPr lang="en-GB" dirty="0" smtClean="0"/>
              <a:t>Engage frontline connections and create culture for peer learning</a:t>
            </a:r>
          </a:p>
          <a:p>
            <a:pPr algn="just"/>
            <a:r>
              <a:rPr lang="en-GB" dirty="0" smtClean="0"/>
              <a:t>Transparently report results and create accountability structure</a:t>
            </a:r>
          </a:p>
          <a:p>
            <a:endParaRPr lang="en-GB" dirty="0"/>
          </a:p>
        </p:txBody>
      </p:sp>
    </p:spTree>
    <p:extLst>
      <p:ext uri="{BB962C8B-B14F-4D97-AF65-F5344CB8AC3E}">
        <p14:creationId xmlns:p14="http://schemas.microsoft.com/office/powerpoint/2010/main" val="2612633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Leadership witnessing of mistakes</a:t>
            </a:r>
            <a:endParaRPr lang="en-GB" dirty="0"/>
          </a:p>
        </p:txBody>
      </p:sp>
      <p:sp>
        <p:nvSpPr>
          <p:cNvPr id="3" name="Content Placeholder 2"/>
          <p:cNvSpPr>
            <a:spLocks noGrp="1"/>
          </p:cNvSpPr>
          <p:nvPr>
            <p:ph sz="quarter" idx="1"/>
          </p:nvPr>
        </p:nvSpPr>
        <p:spPr/>
        <p:txBody>
          <a:bodyPr>
            <a:normAutofit/>
          </a:bodyPr>
          <a:lstStyle/>
          <a:p>
            <a:pPr algn="just"/>
            <a:r>
              <a:rPr lang="en-GB" dirty="0" smtClean="0"/>
              <a:t>Do not only report on what we are doing right, we should also report what we are doing wrong</a:t>
            </a:r>
          </a:p>
          <a:p>
            <a:pPr algn="just"/>
            <a:r>
              <a:rPr lang="en-GB" dirty="0" smtClean="0"/>
              <a:t>The need to take responsibility of the kind of care given in our institution is crucial</a:t>
            </a:r>
          </a:p>
          <a:p>
            <a:pPr algn="just"/>
            <a:r>
              <a:rPr lang="en-GB" dirty="0" smtClean="0"/>
              <a:t>We must create a culture where people must believe it is safe to report (I will be protected)</a:t>
            </a:r>
          </a:p>
          <a:p>
            <a:pPr algn="just"/>
            <a:r>
              <a:rPr lang="en-GB" dirty="0" smtClean="0"/>
              <a:t>It is not about the reports, it is what we do with the reports</a:t>
            </a:r>
            <a:endParaRPr lang="en-GB" dirty="0"/>
          </a:p>
        </p:txBody>
      </p:sp>
    </p:spTree>
    <p:extLst>
      <p:ext uri="{BB962C8B-B14F-4D97-AF65-F5344CB8AC3E}">
        <p14:creationId xmlns:p14="http://schemas.microsoft.com/office/powerpoint/2010/main" val="14112829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803</TotalTime>
  <Words>2737</Words>
  <Application>Microsoft Office PowerPoint</Application>
  <PresentationFormat>On-screen Show (4:3)</PresentationFormat>
  <Paragraphs>246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Median</vt:lpstr>
      <vt:lpstr>THE SCIENCE OF PATIENT SAFETY</vt:lpstr>
      <vt:lpstr>We do not care to harm, we care to save</vt:lpstr>
      <vt:lpstr>The concept of patient safety</vt:lpstr>
      <vt:lpstr>The WHO Patient Safety Program</vt:lpstr>
      <vt:lpstr>Rationale for Patient Safety</vt:lpstr>
      <vt:lpstr>Why do these errors happen?</vt:lpstr>
      <vt:lpstr>Without leadership commitment, patient safety is only a dream</vt:lpstr>
      <vt:lpstr>4 key points to driving patient safety</vt:lpstr>
      <vt:lpstr>Leadership witnessing of mistakes</vt:lpstr>
      <vt:lpstr>Building safety into the system</vt:lpstr>
      <vt:lpstr>Patient Centred Care (PCC)</vt:lpstr>
      <vt:lpstr>PCC: Healthcare through the patients’ eyes</vt:lpstr>
      <vt:lpstr>What does it take to meet a patient’s need</vt:lpstr>
      <vt:lpstr>Pre – to- Post hospitalization</vt:lpstr>
      <vt:lpstr>Engaging patients’ relatives in direct care</vt:lpstr>
      <vt:lpstr>Reasons why we must listen to patients</vt:lpstr>
      <vt:lpstr>The Stafford Hospital Scandal</vt:lpstr>
      <vt:lpstr>The Winterbourne View hospital Abuse</vt:lpstr>
      <vt:lpstr>Principles of safe design</vt:lpstr>
      <vt:lpstr>Basic components in process of communication</vt:lpstr>
      <vt:lpstr>Team work tools</vt:lpstr>
      <vt:lpstr>The system: The issue</vt:lpstr>
      <vt:lpstr>You are not alone</vt:lpstr>
      <vt:lpstr>Safety culture</vt:lpstr>
      <vt:lpstr>Creating a culture of safety</vt:lpstr>
      <vt:lpstr>When blame game hurts the system</vt:lpstr>
      <vt:lpstr>A case study: Kimberly Hiatt</vt:lpstr>
      <vt:lpstr>Outcome</vt:lpstr>
      <vt:lpstr>Some quotes out of this</vt:lpstr>
      <vt:lpstr>The complexity in healthcare….</vt:lpstr>
      <vt:lpstr>Some components of healthcare systems</vt:lpstr>
      <vt:lpstr>Communication in healthcare</vt:lpstr>
      <vt:lpstr>Structured communication strategies</vt:lpstr>
      <vt:lpstr>….communication</vt:lpstr>
      <vt:lpstr>……communication</vt:lpstr>
      <vt:lpstr>Mutual Support</vt:lpstr>
      <vt:lpstr>When is Mutual Support Needed</vt:lpstr>
      <vt:lpstr>Disruptive behaviour in healthcare</vt:lpstr>
      <vt:lpstr>In closing</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SAFETY: SYSTEM AND BUSINESS CASE APPROACH</dc:title>
  <dc:creator>Ehi Iden</dc:creator>
  <cp:lastModifiedBy>Charles Okah</cp:lastModifiedBy>
  <cp:revision>59</cp:revision>
  <dcterms:created xsi:type="dcterms:W3CDTF">2014-09-02T16:25:05Z</dcterms:created>
  <dcterms:modified xsi:type="dcterms:W3CDTF">2014-11-24T13:35:58Z</dcterms:modified>
</cp:coreProperties>
</file>