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9"/>
  </p:notesMasterIdLst>
  <p:sldIdLst>
    <p:sldId id="275" r:id="rId2"/>
    <p:sldId id="285" r:id="rId3"/>
    <p:sldId id="258" r:id="rId4"/>
    <p:sldId id="265" r:id="rId5"/>
    <p:sldId id="284" r:id="rId6"/>
    <p:sldId id="257" r:id="rId7"/>
    <p:sldId id="259" r:id="rId8"/>
    <p:sldId id="276" r:id="rId9"/>
    <p:sldId id="273" r:id="rId10"/>
    <p:sldId id="260" r:id="rId11"/>
    <p:sldId id="274" r:id="rId12"/>
    <p:sldId id="261" r:id="rId13"/>
    <p:sldId id="262" r:id="rId14"/>
    <p:sldId id="263" r:id="rId15"/>
    <p:sldId id="264" r:id="rId16"/>
    <p:sldId id="268" r:id="rId17"/>
    <p:sldId id="269" r:id="rId18"/>
    <p:sldId id="270" r:id="rId19"/>
    <p:sldId id="271" r:id="rId20"/>
    <p:sldId id="272" r:id="rId21"/>
    <p:sldId id="277" r:id="rId22"/>
    <p:sldId id="278" r:id="rId23"/>
    <p:sldId id="279" r:id="rId24"/>
    <p:sldId id="281" r:id="rId25"/>
    <p:sldId id="280" r:id="rId26"/>
    <p:sldId id="283" r:id="rId27"/>
    <p:sldId id="28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2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7A954-2CFB-8140-BF01-DDDA84E72819}" type="datetimeFigureOut">
              <a:rPr lang="en-US" smtClean="0"/>
              <a:t>26/11/14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B3B9-DEDF-5D41-A6EE-5BCD6F0CB808}" type="slidenum">
              <a:rPr lang="en-US" smtClean="0"/>
              <a:t>‹#›</a:t>
            </a:fld>
            <a:endParaRPr lang="en-US"/>
          </a:p>
        </p:txBody>
      </p:sp>
    </p:spTree>
    <p:extLst>
      <p:ext uri="{BB962C8B-B14F-4D97-AF65-F5344CB8AC3E}">
        <p14:creationId xmlns:p14="http://schemas.microsoft.com/office/powerpoint/2010/main" val="15881244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158AD1AB-DA1A-3C47-99E0-3644644023AE}" type="slidenum">
              <a:rPr lang="en-US"/>
              <a:pPr>
                <a:defRPr/>
              </a:pPr>
              <a:t>9</a:t>
            </a:fld>
            <a:endParaRPr lang="en-US"/>
          </a:p>
        </p:txBody>
      </p:sp>
      <p:sp>
        <p:nvSpPr>
          <p:cNvPr id="60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63" name="Rectangle 3"/>
          <p:cNvSpPr>
            <a:spLocks noGrp="1" noChangeArrowheads="1"/>
          </p:cNvSpPr>
          <p:nvPr>
            <p:ph type="body" idx="1"/>
          </p:nvPr>
        </p:nvSpPr>
        <p:spPr/>
        <p:txBody>
          <a:bodyPr/>
          <a:lstStyle/>
          <a:p>
            <a:pPr eaLnBrk="1" hangingPunct="1">
              <a:spcBef>
                <a:spcPct val="50000"/>
              </a:spcBef>
              <a:defRPr/>
            </a:pPr>
            <a:r>
              <a:rPr lang="en-US" smtClean="0">
                <a:cs typeface="+mn-cs"/>
              </a:rPr>
              <a:t>Surgical site infections are categorized into four classes depending on wound type. Class 1 is a clean wound, class 2 is a clean contaminated wound, class 3 is a contaminated wound, and class 4 is a dirty infected wound.</a:t>
            </a:r>
          </a:p>
          <a:p>
            <a:pPr eaLnBrk="1" hangingPunct="1">
              <a:defRPr/>
            </a:pPr>
            <a:endParaRPr lang="en-US" sz="1600"/>
          </a:p>
          <a:p>
            <a:pPr eaLnBrk="1" hangingPunct="1">
              <a:defRPr/>
            </a:pPr>
            <a:endParaRPr lang="en-US" smtClean="0">
              <a:cs typeface="+mn-cs"/>
            </a:endParaRPr>
          </a:p>
        </p:txBody>
      </p:sp>
      <p:sp>
        <p:nvSpPr>
          <p:cNvPr id="604164" name="Text Box 4"/>
          <p:cNvSpPr txBox="1">
            <a:spLocks noChangeArrowheads="1"/>
          </p:cNvSpPr>
          <p:nvPr/>
        </p:nvSpPr>
        <p:spPr bwMode="auto">
          <a:xfrm>
            <a:off x="942033" y="4421880"/>
            <a:ext cx="5350747" cy="2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9" tIns="45245" rIns="90489" bIns="45245">
            <a:spAutoFit/>
          </a:bodyPr>
          <a:lstStyle/>
          <a:p>
            <a:pPr>
              <a:spcBef>
                <a:spcPct val="50000"/>
              </a:spcBef>
              <a:defRPr/>
            </a:pPr>
            <a:endParaRPr lang="en-US" sz="1200"/>
          </a:p>
        </p:txBody>
      </p:sp>
      <p:sp>
        <p:nvSpPr>
          <p:cNvPr id="604165" name="Text Box 5"/>
          <p:cNvSpPr txBox="1">
            <a:spLocks noChangeArrowheads="1"/>
          </p:cNvSpPr>
          <p:nvPr/>
        </p:nvSpPr>
        <p:spPr bwMode="auto">
          <a:xfrm>
            <a:off x="640582" y="4421880"/>
            <a:ext cx="5275385" cy="2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9" tIns="45245" rIns="90489" bIns="45245">
            <a:spAutoFit/>
          </a:bodyPr>
          <a:lstStyle/>
          <a:p>
            <a:pPr>
              <a:spcBef>
                <a:spcPct val="50000"/>
              </a:spcBef>
              <a:defRPr/>
            </a:pPr>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B035AE-966A-1745-97AF-8912A7DDF48D}" type="slidenum">
              <a:rPr lang="en-US"/>
              <a:pPr>
                <a:defRPr/>
              </a:pPr>
              <a:t>11</a:t>
            </a:fld>
            <a:endParaRPr lang="en-US"/>
          </a:p>
        </p:txBody>
      </p:sp>
      <p:sp>
        <p:nvSpPr>
          <p:cNvPr id="606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6211" name="Rectangle 3"/>
          <p:cNvSpPr>
            <a:spLocks noGrp="1" noChangeArrowheads="1"/>
          </p:cNvSpPr>
          <p:nvPr>
            <p:ph type="body" idx="1"/>
          </p:nvPr>
        </p:nvSpPr>
        <p:spPr/>
        <p:txBody>
          <a:bodyPr/>
          <a:lstStyle/>
          <a:p>
            <a:pPr eaLnBrk="1" hangingPunct="1">
              <a:defRPr/>
            </a:pPr>
            <a:r>
              <a:rPr lang="en-US" smtClean="0">
                <a:cs typeface="+mn-cs"/>
              </a:rPr>
              <a:t>Three independent variables have been shown to be associated with surgical skin infection risk through the National Nosocomial Infections Study. </a:t>
            </a:r>
          </a:p>
          <a:p>
            <a:pPr eaLnBrk="1" hangingPunct="1">
              <a:defRPr/>
            </a:pPr>
            <a:r>
              <a:rPr lang="en-US" smtClean="0">
                <a:cs typeface="+mn-cs"/>
              </a:rPr>
              <a:t>These include an ASA greater than 2, classification of the wound as contaminated or dirty, and length of operation being longer than the 75th percentile of the specific operation being performed.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E0053B-E0C1-894B-BB95-EB97CE5B40F0}" type="slidenum">
              <a:rPr lang="en-US"/>
              <a:pPr>
                <a:defRPr/>
              </a:pPr>
              <a:t>16</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charset="0"/>
                <a:cs typeface="ＭＳ Ｐゴシック" charset="0"/>
              </a:defRPr>
            </a:lvl1pPr>
            <a:lvl2pPr marL="35879619" indent="-35447153" defTabSz="456491"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5AC06DC-F873-B34F-877F-CB1053622C0B}" type="slidenum">
              <a:rPr lang="en-US" sz="1200">
                <a:latin typeface="Calibri" charset="0"/>
              </a:rPr>
              <a:pPr eaLnBrk="1" hangingPunct="1"/>
              <a:t>22</a:t>
            </a:fld>
            <a:endParaRPr lang="en-US" sz="1200">
              <a:latin typeface="Calibri" charset="0"/>
            </a:endParaRPr>
          </a:p>
        </p:txBody>
      </p:sp>
      <p:sp>
        <p:nvSpPr>
          <p:cNvPr id="19459" name="Slide Image Placeholder 1"/>
          <p:cNvSpPr>
            <a:spLocks noGrp="1" noRot="1" noChangeAspect="1" noTextEdit="1"/>
          </p:cNvSpPr>
          <p:nvPr>
            <p:ph type="sldImg"/>
          </p:nvPr>
        </p:nvSpPr>
        <p:spPr>
          <a:xfrm>
            <a:off x="1180207" y="686405"/>
            <a:ext cx="4500563" cy="3429000"/>
          </a:xfrm>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4" tIns="45712" rIns="91424" bIns="45712"/>
          <a:lstStyle/>
          <a:p>
            <a:pPr defTabSz="456491">
              <a:spcBef>
                <a:spcPct val="0"/>
              </a:spcBef>
            </a:pPr>
            <a:endParaRPr lang="en-US">
              <a:latin typeface="Calibri" charset="0"/>
              <a:ea typeface="ＭＳ Ｐゴシック" charset="0"/>
              <a:cs typeface="ＭＳ Ｐゴシック" charset="0"/>
            </a:endParaRPr>
          </a:p>
        </p:txBody>
      </p:sp>
      <p:sp>
        <p:nvSpPr>
          <p:cNvPr id="19461"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82600" eaLnBrk="0" hangingPunct="0">
              <a:defRPr sz="2400">
                <a:solidFill>
                  <a:schemeClr val="tx1"/>
                </a:solidFill>
                <a:latin typeface="Arial" charset="0"/>
                <a:ea typeface="ＭＳ Ｐゴシック" charset="0"/>
                <a:cs typeface="ＭＳ Ｐゴシック" charset="0"/>
              </a:defRPr>
            </a:lvl1pPr>
            <a:lvl2pPr marL="37931725" indent="-37474525" defTabSz="482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9F2EB1A-44BF-A74B-9D4D-5F9401179F80}" type="slidenum">
              <a:rPr lang="en-US" sz="1200">
                <a:latin typeface="Calibri" charset="0"/>
              </a:rPr>
              <a:pPr algn="r" eaLnBrk="1" hangingPunct="1"/>
              <a:t>22</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pic>
        <p:nvPicPr>
          <p:cNvPr id="11" name="Picture 4" descr="C:\Documents and Settings\All Users\Documents\AKIN\colabo1 2.jpg"/>
          <p:cNvPicPr>
            <a:picLocks noChangeAspect="1" noChangeArrowheads="1"/>
          </p:cNvPicPr>
          <p:nvPr/>
        </p:nvPicPr>
        <p:blipFill>
          <a:blip r:embed="rId2" cstate="print"/>
          <a:srcRect t="67873" r="4240" b="1134"/>
          <a:stretch>
            <a:fillRect/>
          </a:stretch>
        </p:blipFill>
        <p:spPr bwMode="auto">
          <a:xfrm>
            <a:off x="0" y="0"/>
            <a:ext cx="9144000" cy="6858000"/>
          </a:xfrm>
          <a:prstGeom prst="rect">
            <a:avLst/>
          </a:prstGeom>
          <a:noFill/>
        </p:spPr>
      </p:pic>
      <p:pic>
        <p:nvPicPr>
          <p:cNvPr id="7" name="Picture 4" descr="C:\Documents and Settings\All Users\Documents\AKIN\colabo1 2.jpg"/>
          <p:cNvPicPr>
            <a:picLocks noChangeAspect="1" noChangeArrowheads="1"/>
          </p:cNvPicPr>
          <p:nvPr/>
        </p:nvPicPr>
        <p:blipFill>
          <a:blip r:embed="rId2" cstate="print"/>
          <a:srcRect t="67873" r="4240" b="1134"/>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pic>
        <p:nvPicPr>
          <p:cNvPr id="11" name="Picture 4" descr="C:\Documents and Settings\All Users\Documents\AKIN\colabo1 2.jpg"/>
          <p:cNvPicPr>
            <a:picLocks noChangeAspect="1" noChangeArrowheads="1"/>
          </p:cNvPicPr>
          <p:nvPr/>
        </p:nvPicPr>
        <p:blipFill>
          <a:blip r:embed="rId2" cstate="print"/>
          <a:srcRect t="67873" r="4240" b="1134"/>
          <a:stretch>
            <a:fillRect/>
          </a:stretch>
        </p:blipFill>
        <p:spPr bwMode="auto">
          <a:xfrm>
            <a:off x="0" y="0"/>
            <a:ext cx="9144000" cy="68580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10" name="Picture 3" descr="C:\Documents and Settings\All Users\Documents\AKIN\colabo.jpg"/>
          <p:cNvPicPr>
            <a:picLocks noChangeAspect="1" noChangeArrowheads="1"/>
          </p:cNvPicPr>
          <p:nvPr/>
        </p:nvPicPr>
        <p:blipFill>
          <a:blip r:embed="rId2" cstate="print"/>
          <a:srcRect l="67500" t="67442" r="278" b="843"/>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24ED0-7B8D-7D46-AA47-519121632370}" type="datetimeFigureOut">
              <a:rPr lang="en-US" smtClean="0"/>
              <a:t>26/11/14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60FD2-B49C-204C-9E60-8FC32EFEEDB7}" type="slidenum">
              <a:rPr lang="en-US" smtClean="0"/>
              <a:t>‹#›</a:t>
            </a:fld>
            <a:endParaRPr lang="en-US"/>
          </a:p>
        </p:txBody>
      </p:sp>
    </p:spTree>
    <p:extLst>
      <p:ext uri="{BB962C8B-B14F-4D97-AF65-F5344CB8AC3E}">
        <p14:creationId xmlns:p14="http://schemas.microsoft.com/office/powerpoint/2010/main" val="147875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age_hygeia.jpg"/>
          <p:cNvPicPr>
            <a:picLocks noChangeAspect="1"/>
          </p:cNvPicPr>
          <p:nvPr/>
        </p:nvPicPr>
        <p:blipFill>
          <a:blip r:embed="rId2" cstate="print"/>
          <a:srcRect r="572" b="2500"/>
          <a:stretch>
            <a:fillRect/>
          </a:stretch>
        </p:blipFill>
        <p:spPr>
          <a:xfrm>
            <a:off x="-1" y="0"/>
            <a:ext cx="9144001" cy="6858000"/>
          </a:xfrm>
          <a:prstGeom prst="rect">
            <a:avLst/>
          </a:prstGeom>
        </p:spPr>
      </p:pic>
      <p:sp>
        <p:nvSpPr>
          <p:cNvPr id="2" name="Title 1"/>
          <p:cNvSpPr>
            <a:spLocks noGrp="1"/>
          </p:cNvSpPr>
          <p:nvPr>
            <p:ph type="title"/>
          </p:nvPr>
        </p:nvSpPr>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pic>
        <p:nvPicPr>
          <p:cNvPr id="8" name="Picture 7" descr="page_hygeia.jpg"/>
          <p:cNvPicPr>
            <a:picLocks noChangeAspect="1"/>
          </p:cNvPicPr>
          <p:nvPr/>
        </p:nvPicPr>
        <p:blipFill>
          <a:blip r:embed="rId2" cstate="print"/>
          <a:srcRect r="572" b="2500"/>
          <a:stretch>
            <a:fillRect/>
          </a:stretch>
        </p:blipFill>
        <p:spPr>
          <a:xfrm>
            <a:off x="-1" y="0"/>
            <a:ext cx="91440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ection title_Hygeia.jpg"/>
          <p:cNvPicPr>
            <a:picLocks noChangeAspect="1"/>
          </p:cNvPicPr>
          <p:nvPr/>
        </p:nvPicPr>
        <p:blipFill>
          <a:blip r:embed="rId2" cstate="print"/>
          <a:stretch>
            <a:fillRect/>
          </a:stretch>
        </p:blipFill>
        <p:spPr>
          <a:xfrm>
            <a:off x="0" y="-69525"/>
            <a:ext cx="9144000" cy="6997046"/>
          </a:xfrm>
          <a:prstGeom prst="rect">
            <a:avLst/>
          </a:prstGeom>
        </p:spPr>
      </p:pic>
      <p:sp>
        <p:nvSpPr>
          <p:cNvPr id="2" name="Title 1"/>
          <p:cNvSpPr>
            <a:spLocks noGrp="1"/>
          </p:cNvSpPr>
          <p:nvPr>
            <p:ph type="title" hasCustomPrompt="1"/>
          </p:nvPr>
        </p:nvSpPr>
        <p:spPr>
          <a:xfrm>
            <a:off x="1676400" y="1676401"/>
            <a:ext cx="7315200" cy="990600"/>
          </a:xfrm>
        </p:spPr>
        <p:txBody>
          <a:bodyPr anchor="t">
            <a:normAutofit/>
          </a:bodyPr>
          <a:lstStyle>
            <a:lvl1pPr algn="ctr">
              <a:defRPr sz="5400" b="1" cap="all" baseline="0">
                <a:solidFill>
                  <a:schemeClr val="bg1"/>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1676400" y="2667000"/>
            <a:ext cx="7315200" cy="457200"/>
          </a:xfrm>
        </p:spPr>
        <p:txBody>
          <a:bodyPr anchor="b">
            <a:normAutofit/>
          </a:bodyPr>
          <a:lstStyle>
            <a:lvl1pPr marL="0" indent="0" algn="ctr">
              <a:buNone/>
              <a:defRPr sz="1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Insert introductory note about section</a:t>
            </a:r>
          </a:p>
        </p:txBody>
      </p:sp>
      <p:sp>
        <p:nvSpPr>
          <p:cNvPr id="4" name="Date Placeholder 3"/>
          <p:cNvSpPr>
            <a:spLocks noGrp="1"/>
          </p:cNvSpPr>
          <p:nvPr>
            <p:ph type="dt" sz="half" idx="10"/>
          </p:nvPr>
        </p:nvSpPr>
        <p:spPr/>
        <p:txBody>
          <a:bodyPr/>
          <a:lstStyle/>
          <a:p>
            <a:fld id="{3DB36337-2B08-8747-942B-C46EE8594C9A}" type="datetimeFigureOut">
              <a:rPr lang="en-US" smtClean="0"/>
              <a:t>26/11/14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2FF-0B8D-A54A-8006-0EE3CE9F551D}" type="slidenum">
              <a:rPr lang="en-US" smtClean="0"/>
              <a:t>‹#›</a:t>
            </a:fld>
            <a:endParaRPr lang="en-US"/>
          </a:p>
        </p:txBody>
      </p:sp>
      <p:pic>
        <p:nvPicPr>
          <p:cNvPr id="8" name="Picture 7" descr="section title_Hygeia.jpg"/>
          <p:cNvPicPr>
            <a:picLocks noChangeAspect="1"/>
          </p:cNvPicPr>
          <p:nvPr/>
        </p:nvPicPr>
        <p:blipFill>
          <a:blip r:embed="rId2" cstate="print"/>
          <a:stretch>
            <a:fillRect/>
          </a:stretch>
        </p:blipFill>
        <p:spPr>
          <a:xfrm>
            <a:off x="0" y="-69525"/>
            <a:ext cx="9144000" cy="69970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3" descr="C:\Documents and Settings\All Users\Documents\AKIN\colabo.jpg"/>
          <p:cNvPicPr>
            <a:picLocks noChangeAspect="1" noChangeArrowheads="1"/>
          </p:cNvPicPr>
          <p:nvPr/>
        </p:nvPicPr>
        <p:blipFill>
          <a:blip r:embed="rId2" cstate="print"/>
          <a:srcRect l="67500" t="67442" r="278" b="843"/>
          <a:stretch>
            <a:fillRect/>
          </a:stretch>
        </p:blipFill>
        <p:spPr bwMode="auto">
          <a:xfrm>
            <a:off x="0" y="0"/>
            <a:ext cx="9144000" cy="6858000"/>
          </a:xfrm>
          <a:prstGeom prst="rect">
            <a:avLst/>
          </a:prstGeom>
          <a:noFill/>
        </p:spPr>
      </p:pic>
      <p:pic>
        <p:nvPicPr>
          <p:cNvPr id="3" name="Picture 3" descr="C:\Documents and Settings\All Users\Documents\AKIN\colabo.jpg"/>
          <p:cNvPicPr>
            <a:picLocks noChangeAspect="1" noChangeArrowheads="1"/>
          </p:cNvPicPr>
          <p:nvPr/>
        </p:nvPicPr>
        <p:blipFill>
          <a:blip r:embed="rId2" cstate="print"/>
          <a:srcRect l="67500" t="67442" r="278" b="843"/>
          <a:stretch>
            <a:fillRect/>
          </a:stretch>
        </p:blipFill>
        <p:spPr bwMode="auto">
          <a:xfrm>
            <a:off x="0" y="0"/>
            <a:ext cx="9144000" cy="6858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6337-2B08-8747-942B-C46EE8594C9A}" type="datetimeFigureOut">
              <a:rPr lang="en-US" smtClean="0"/>
              <a:t>26/11/14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6337-2B08-8747-942B-C46EE8594C9A}" type="datetimeFigureOut">
              <a:rPr lang="en-US" smtClean="0"/>
              <a:t>26/11/14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6337-2B08-8747-942B-C46EE8594C9A}" type="datetimeFigureOut">
              <a:rPr lang="en-US" smtClean="0"/>
              <a:t>26/11/14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6337-2B08-8747-942B-C46EE8594C9A}" type="datetimeFigureOut">
              <a:rPr lang="en-US" smtClean="0"/>
              <a:t>26/11/14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6337-2B08-8747-942B-C46EE8594C9A}" type="datetimeFigureOut">
              <a:rPr lang="en-US" smtClean="0"/>
              <a:t>26/11/14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52FF-0B8D-A54A-8006-0EE3CE9F55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6337-2B08-8747-942B-C46EE8594C9A}" type="datetimeFigureOut">
              <a:rPr lang="en-US" smtClean="0"/>
              <a:t>26/11/14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952FF-0B8D-A54A-8006-0EE3CE9F55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7496" y="666051"/>
            <a:ext cx="7644104" cy="2757140"/>
          </a:xfrm>
        </p:spPr>
        <p:txBody>
          <a:bodyPr>
            <a:normAutofit/>
          </a:bodyPr>
          <a:lstStyle/>
          <a:p>
            <a:r>
              <a:rPr lang="en-US" dirty="0" smtClean="0"/>
              <a:t>Surgical safety &amp; hospital acquired infections</a:t>
            </a:r>
            <a:endParaRPr lang="en-US" dirty="0"/>
          </a:p>
        </p:txBody>
      </p:sp>
      <p:sp>
        <p:nvSpPr>
          <p:cNvPr id="5" name="Text Placeholder 4"/>
          <p:cNvSpPr>
            <a:spLocks noGrp="1"/>
          </p:cNvSpPr>
          <p:nvPr>
            <p:ph type="body" idx="1"/>
          </p:nvPr>
        </p:nvSpPr>
        <p:spPr>
          <a:xfrm>
            <a:off x="1676400" y="3627351"/>
            <a:ext cx="7315200" cy="1315065"/>
          </a:xfrm>
        </p:spPr>
        <p:txBody>
          <a:bodyPr>
            <a:noAutofit/>
          </a:bodyPr>
          <a:lstStyle/>
          <a:p>
            <a:r>
              <a:rPr lang="en-US" sz="2800" dirty="0" err="1" smtClean="0">
                <a:solidFill>
                  <a:srgbClr val="FFFF00"/>
                </a:solidFill>
              </a:rPr>
              <a:t>Dr</a:t>
            </a:r>
            <a:r>
              <a:rPr lang="en-US" sz="2800" dirty="0" smtClean="0">
                <a:solidFill>
                  <a:srgbClr val="FFFF00"/>
                </a:solidFill>
              </a:rPr>
              <a:t> Jimi Coker</a:t>
            </a:r>
          </a:p>
          <a:p>
            <a:r>
              <a:rPr lang="en-US" sz="2800" dirty="0" smtClean="0">
                <a:solidFill>
                  <a:srgbClr val="FFFF00"/>
                </a:solidFill>
              </a:rPr>
              <a:t>Chief of Surgery</a:t>
            </a:r>
          </a:p>
          <a:p>
            <a:r>
              <a:rPr lang="en-US" sz="2800" dirty="0" smtClean="0">
                <a:solidFill>
                  <a:srgbClr val="FFFF00"/>
                </a:solidFill>
              </a:rPr>
              <a:t>Lagoon Hospitals, Lagos</a:t>
            </a:r>
            <a:endParaRPr lang="en-US" sz="2800" dirty="0">
              <a:solidFill>
                <a:srgbClr val="FFFF00"/>
              </a:solidFill>
            </a:endParaRPr>
          </a:p>
        </p:txBody>
      </p:sp>
    </p:spTree>
    <p:extLst>
      <p:ext uri="{BB962C8B-B14F-4D97-AF65-F5344CB8AC3E}">
        <p14:creationId xmlns:p14="http://schemas.microsoft.com/office/powerpoint/2010/main" val="16780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800" dirty="0" smtClean="0">
                <a:cs typeface="+mj-cs"/>
              </a:rPr>
              <a:t>Types of Surgery</a:t>
            </a:r>
            <a:endParaRPr lang="en-US" dirty="0" smtClean="0">
              <a:cs typeface="+mj-cs"/>
            </a:endParaRPr>
          </a:p>
        </p:txBody>
      </p:sp>
      <p:graphicFrame>
        <p:nvGraphicFramePr>
          <p:cNvPr id="17448" name="Group 40"/>
          <p:cNvGraphicFramePr>
            <a:graphicFrameLocks noGrp="1"/>
          </p:cNvGraphicFramePr>
          <p:nvPr>
            <p:extLst>
              <p:ext uri="{D42A27DB-BD31-4B8C-83A1-F6EECF244321}">
                <p14:modId xmlns:p14="http://schemas.microsoft.com/office/powerpoint/2010/main" val="195564025"/>
              </p:ext>
            </p:extLst>
          </p:nvPr>
        </p:nvGraphicFramePr>
        <p:xfrm>
          <a:off x="457200" y="1619250"/>
          <a:ext cx="8305800" cy="4360334"/>
        </p:xfrm>
        <a:graphic>
          <a:graphicData uri="http://schemas.openxmlformats.org/drawingml/2006/table">
            <a:tbl>
              <a:tblPr/>
              <a:tblGrid>
                <a:gridCol w="2667000"/>
                <a:gridCol w="4191000"/>
                <a:gridCol w="1447800"/>
              </a:tblGrid>
              <a:tr h="1097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ea typeface="ＭＳ Ｐゴシック" charset="0"/>
                          <a:cs typeface="ＭＳ Ｐゴシック" charset="0"/>
                        </a:rPr>
                        <a:t>Elective </a:t>
                      </a: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ea typeface="ＭＳ Ｐゴシック" charset="0"/>
                          <a:cs typeface="ＭＳ Ｐゴシック" charset="0"/>
                        </a:rPr>
                        <a:t>Emergency </a:t>
                      </a: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bowel </a:t>
                      </a:r>
                      <a:r>
                        <a:rPr kumimoji="0" lang="en-US" sz="2800" b="0" i="0" u="none" strike="noStrike" cap="none" normalizeH="0" baseline="0" dirty="0" smtClean="0">
                          <a:ln>
                            <a:noFill/>
                          </a:ln>
                          <a:solidFill>
                            <a:schemeClr val="tx1"/>
                          </a:solidFill>
                          <a:effectLst/>
                          <a:latin typeface="+mn-lt"/>
                          <a:ea typeface="ＭＳ Ｐゴシック" charset="0"/>
                          <a:cs typeface="ＭＳ Ｐゴシック" charset="0"/>
                        </a:rPr>
                        <a:t>resection</a:t>
                      </a:r>
                      <a:endParaRPr kumimoji="0" lang="en-US" sz="2800" b="0" i="0" u="none" strike="noStrike" cap="none" normalizeH="0" baseline="0" dirty="0">
                        <a:ln>
                          <a:noFill/>
                        </a:ln>
                        <a:solidFill>
                          <a:schemeClr val="tx1"/>
                        </a:solidFill>
                        <a:effectLst/>
                        <a:latin typeface="+mn-lt"/>
                        <a:ea typeface="ＭＳ Ｐゴシック" charset="0"/>
                        <a:cs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P</a:t>
                      </a:r>
                      <a:r>
                        <a:rPr kumimoji="0" lang="en-US" sz="2800" b="0" i="0" u="none" strike="noStrike" cap="none" normalizeH="0" baseline="0" dirty="0" smtClean="0">
                          <a:ln>
                            <a:noFill/>
                          </a:ln>
                          <a:solidFill>
                            <a:schemeClr val="tx1"/>
                          </a:solidFill>
                          <a:effectLst/>
                          <a:latin typeface="+mn-lt"/>
                          <a:ea typeface="ＭＳ Ｐゴシック" charset="0"/>
                          <a:cs typeface="ＭＳ Ｐゴシック" charset="0"/>
                        </a:rPr>
                        <a:t>erforation</a:t>
                      </a: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0"/>
                          <a:cs typeface="ＭＳ Ｐゴシック" charset="0"/>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576900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defRPr/>
            </a:pPr>
            <a:r>
              <a:rPr lang="en-US" dirty="0" smtClean="0">
                <a:cs typeface="+mj-cs"/>
              </a:rPr>
              <a:t>SSI – Risk Stratification NNIS Project</a:t>
            </a:r>
          </a:p>
        </p:txBody>
      </p:sp>
      <p:sp>
        <p:nvSpPr>
          <p:cNvPr id="605187" name="Rectangle 3"/>
          <p:cNvSpPr>
            <a:spLocks noGrp="1" noChangeArrowheads="1"/>
          </p:cNvSpPr>
          <p:nvPr>
            <p:ph idx="1"/>
          </p:nvPr>
        </p:nvSpPr>
        <p:spPr>
          <a:xfrm>
            <a:off x="137583" y="1313920"/>
            <a:ext cx="8837084" cy="4659843"/>
          </a:xfrm>
        </p:spPr>
        <p:txBody>
          <a:bodyPr/>
          <a:lstStyle/>
          <a:p>
            <a:pPr marL="347663" indent="-347663" eaLnBrk="1" hangingPunct="1">
              <a:buFontTx/>
              <a:buNone/>
              <a:defRPr/>
            </a:pPr>
            <a:r>
              <a:rPr lang="en-US" sz="3600" dirty="0" smtClean="0"/>
              <a:t>I</a:t>
            </a:r>
            <a:r>
              <a:rPr lang="en-US" sz="3600" dirty="0" smtClean="0">
                <a:cs typeface="+mn-cs"/>
              </a:rPr>
              <a:t>ndependent variables associated with SSI risk</a:t>
            </a:r>
          </a:p>
          <a:p>
            <a:pPr marL="347663" indent="-347663" eaLnBrk="1" hangingPunct="1">
              <a:buFontTx/>
              <a:buNone/>
              <a:defRPr/>
            </a:pPr>
            <a:endParaRPr lang="en-US" sz="3600" dirty="0" smtClean="0">
              <a:cs typeface="+mn-cs"/>
            </a:endParaRPr>
          </a:p>
          <a:p>
            <a:pPr marL="1136650" lvl="1" indent="-514350" eaLnBrk="1" hangingPunct="1">
              <a:buFont typeface="+mj-lt"/>
              <a:buAutoNum type="arabicPeriod"/>
              <a:defRPr/>
            </a:pPr>
            <a:r>
              <a:rPr lang="en-US" dirty="0" smtClean="0"/>
              <a:t>Contaminated or dirty/infected wound classification</a:t>
            </a:r>
          </a:p>
          <a:p>
            <a:pPr marL="1136650" lvl="1" indent="-514350" eaLnBrk="1" hangingPunct="1">
              <a:buFont typeface="+mj-lt"/>
              <a:buAutoNum type="arabicPeriod"/>
              <a:defRPr/>
            </a:pPr>
            <a:r>
              <a:rPr lang="en-US" dirty="0" smtClean="0"/>
              <a:t>ASA &gt; 2</a:t>
            </a:r>
          </a:p>
          <a:p>
            <a:pPr marL="1136650" lvl="1" indent="-514350" eaLnBrk="1" hangingPunct="1">
              <a:buFont typeface="+mj-lt"/>
              <a:buAutoNum type="arabicPeriod"/>
              <a:defRPr/>
            </a:pPr>
            <a:r>
              <a:rPr lang="en-US" dirty="0" smtClean="0"/>
              <a:t>Length of operation &gt; 75th percentile of the specific operation being performed</a:t>
            </a:r>
          </a:p>
        </p:txBody>
      </p:sp>
      <p:sp>
        <p:nvSpPr>
          <p:cNvPr id="605188" name="Rectangle 4"/>
          <p:cNvSpPr>
            <a:spLocks noChangeArrowheads="1"/>
          </p:cNvSpPr>
          <p:nvPr/>
        </p:nvSpPr>
        <p:spPr bwMode="auto">
          <a:xfrm>
            <a:off x="457200" y="5535083"/>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30000"/>
              </a:spcBef>
              <a:defRPr/>
            </a:pPr>
            <a:r>
              <a:rPr lang="en-US" dirty="0">
                <a:cs typeface="+mn-cs"/>
              </a:rPr>
              <a:t>NNIS=National Nosocomial Infections Surveillance.</a:t>
            </a:r>
          </a:p>
        </p:txBody>
      </p:sp>
      <p:sp>
        <p:nvSpPr>
          <p:cNvPr id="605189" name="Rectangle 5"/>
          <p:cNvSpPr>
            <a:spLocks noChangeArrowheads="1"/>
          </p:cNvSpPr>
          <p:nvPr/>
        </p:nvSpPr>
        <p:spPr bwMode="auto">
          <a:xfrm>
            <a:off x="558800" y="5973763"/>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dirty="0">
                <a:cs typeface="+mn-cs"/>
              </a:rPr>
              <a:t>NNIS. CDC. </a:t>
            </a:r>
            <a:r>
              <a:rPr lang="en-US" i="1" dirty="0">
                <a:cs typeface="+mn-cs"/>
              </a:rPr>
              <a:t>Am J Infect Control.</a:t>
            </a:r>
            <a:r>
              <a:rPr lang="en-US" dirty="0">
                <a:cs typeface="+mn-cs"/>
              </a:rPr>
              <a:t> 2001;29:404-421.</a:t>
            </a:r>
          </a:p>
        </p:txBody>
      </p:sp>
    </p:spTree>
    <p:extLst>
      <p:ext uri="{BB962C8B-B14F-4D97-AF65-F5344CB8AC3E}">
        <p14:creationId xmlns:p14="http://schemas.microsoft.com/office/powerpoint/2010/main" val="3226308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800" dirty="0" smtClean="0">
                <a:cs typeface="+mj-cs"/>
              </a:rPr>
              <a:t>Host Risk Factors</a:t>
            </a:r>
            <a:endParaRPr lang="en-US" dirty="0" smtClean="0">
              <a:cs typeface="+mj-cs"/>
            </a:endParaRPr>
          </a:p>
        </p:txBody>
      </p:sp>
      <p:sp>
        <p:nvSpPr>
          <p:cNvPr id="18435" name="Rectangle 3"/>
          <p:cNvSpPr>
            <a:spLocks noGrp="1" noChangeArrowheads="1"/>
          </p:cNvSpPr>
          <p:nvPr>
            <p:ph idx="1"/>
          </p:nvPr>
        </p:nvSpPr>
        <p:spPr/>
        <p:txBody>
          <a:bodyPr/>
          <a:lstStyle/>
          <a:p>
            <a:pPr eaLnBrk="1" hangingPunct="1">
              <a:defRPr/>
            </a:pPr>
            <a:r>
              <a:rPr lang="en-US" sz="2800" b="1" dirty="0" smtClean="0">
                <a:effectLst>
                  <a:outerShdw blurRad="38100" dist="38100" dir="2700000" algn="tl">
                    <a:srgbClr val="000000"/>
                  </a:outerShdw>
                </a:effectLst>
                <a:latin typeface="Times New Roman" pitchFamily="1" charset="0"/>
                <a:cs typeface="+mn-cs"/>
              </a:rPr>
              <a:t> </a:t>
            </a:r>
            <a:r>
              <a:rPr lang="en-US" sz="2800" dirty="0" smtClean="0">
                <a:effectLst>
                  <a:outerShdw blurRad="38100" dist="38100" dir="2700000" algn="tl">
                    <a:srgbClr val="000000"/>
                  </a:outerShdw>
                </a:effectLst>
                <a:cs typeface="+mn-cs"/>
              </a:rPr>
              <a:t> </a:t>
            </a:r>
            <a:r>
              <a:rPr lang="en-US" sz="2800" dirty="0" smtClean="0">
                <a:cs typeface="+mn-cs"/>
              </a:rPr>
              <a:t>Diabetes mellitus</a:t>
            </a:r>
          </a:p>
          <a:p>
            <a:pPr eaLnBrk="1" hangingPunct="1">
              <a:defRPr/>
            </a:pPr>
            <a:r>
              <a:rPr lang="en-US" sz="2800" dirty="0" smtClean="0">
                <a:cs typeface="+mn-cs"/>
              </a:rPr>
              <a:t>  </a:t>
            </a:r>
            <a:r>
              <a:rPr lang="en-US" sz="2800" dirty="0" err="1" smtClean="0">
                <a:cs typeface="+mn-cs"/>
              </a:rPr>
              <a:t>Hypoxaemia</a:t>
            </a:r>
            <a:endParaRPr lang="en-US" sz="2800" dirty="0" smtClean="0">
              <a:cs typeface="+mn-cs"/>
            </a:endParaRPr>
          </a:p>
          <a:p>
            <a:pPr eaLnBrk="1" hangingPunct="1">
              <a:defRPr/>
            </a:pPr>
            <a:r>
              <a:rPr lang="en-US" sz="2800" dirty="0" smtClean="0">
                <a:cs typeface="+mn-cs"/>
              </a:rPr>
              <a:t>  Hypothermia</a:t>
            </a:r>
          </a:p>
          <a:p>
            <a:pPr eaLnBrk="1" hangingPunct="1">
              <a:defRPr/>
            </a:pPr>
            <a:r>
              <a:rPr lang="en-US" sz="2800" dirty="0" smtClean="0">
                <a:cs typeface="+mn-cs"/>
              </a:rPr>
              <a:t>  Leukopenia</a:t>
            </a:r>
          </a:p>
          <a:p>
            <a:pPr eaLnBrk="1" hangingPunct="1">
              <a:defRPr/>
            </a:pPr>
            <a:r>
              <a:rPr lang="en-US" sz="2800" dirty="0" smtClean="0">
                <a:cs typeface="+mn-cs"/>
              </a:rPr>
              <a:t>  Nicotine (tobacco smoking)</a:t>
            </a:r>
          </a:p>
          <a:p>
            <a:pPr eaLnBrk="1" hangingPunct="1">
              <a:defRPr/>
            </a:pPr>
            <a:r>
              <a:rPr lang="en-US" sz="2800" dirty="0" smtClean="0">
                <a:cs typeface="+mn-cs"/>
              </a:rPr>
              <a:t>  Immunosuppression</a:t>
            </a:r>
          </a:p>
          <a:p>
            <a:pPr eaLnBrk="1" hangingPunct="1">
              <a:defRPr/>
            </a:pPr>
            <a:r>
              <a:rPr lang="en-US" sz="2800" dirty="0" smtClean="0">
                <a:cs typeface="+mn-cs"/>
              </a:rPr>
              <a:t>  Malnutrition</a:t>
            </a:r>
          </a:p>
          <a:p>
            <a:pPr eaLnBrk="1" hangingPunct="1">
              <a:defRPr/>
            </a:pPr>
            <a:r>
              <a:rPr lang="en-US" sz="2800" dirty="0" smtClean="0">
                <a:cs typeface="+mn-cs"/>
              </a:rPr>
              <a:t>  Poor skin hygiene</a:t>
            </a:r>
          </a:p>
        </p:txBody>
      </p:sp>
    </p:spTree>
    <p:extLst>
      <p:ext uri="{BB962C8B-B14F-4D97-AF65-F5344CB8AC3E}">
        <p14:creationId xmlns:p14="http://schemas.microsoft.com/office/powerpoint/2010/main" val="6482228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800" dirty="0" smtClean="0">
                <a:cs typeface="+mj-cs"/>
              </a:rPr>
              <a:t>Perioperative Risk Factors</a:t>
            </a:r>
            <a:endParaRPr lang="en-US" dirty="0" smtClean="0">
              <a:cs typeface="+mj-cs"/>
            </a:endParaRPr>
          </a:p>
        </p:txBody>
      </p:sp>
      <p:sp>
        <p:nvSpPr>
          <p:cNvPr id="19459" name="Rectangle 3"/>
          <p:cNvSpPr>
            <a:spLocks noGrp="1" noChangeArrowheads="1"/>
          </p:cNvSpPr>
          <p:nvPr>
            <p:ph idx="1"/>
          </p:nvPr>
        </p:nvSpPr>
        <p:spPr/>
        <p:txBody>
          <a:bodyPr/>
          <a:lstStyle/>
          <a:p>
            <a:pPr eaLnBrk="1" hangingPunct="1">
              <a:defRPr/>
            </a:pPr>
            <a:r>
              <a:rPr lang="en-US" sz="2800" b="1" dirty="0" smtClean="0">
                <a:effectLst>
                  <a:outerShdw blurRad="38100" dist="38100" dir="2700000" algn="tl">
                    <a:srgbClr val="000000"/>
                  </a:outerShdw>
                </a:effectLst>
                <a:latin typeface="Times New Roman" pitchFamily="1" charset="0"/>
                <a:cs typeface="+mn-cs"/>
              </a:rPr>
              <a:t>  </a:t>
            </a:r>
            <a:r>
              <a:rPr lang="en-US" sz="2800" dirty="0" smtClean="0">
                <a:cs typeface="+mn-cs"/>
              </a:rPr>
              <a:t>Operative site shaving</a:t>
            </a:r>
          </a:p>
          <a:p>
            <a:pPr eaLnBrk="1" hangingPunct="1">
              <a:defRPr/>
            </a:pPr>
            <a:r>
              <a:rPr lang="en-US" sz="2800" dirty="0" smtClean="0">
                <a:cs typeface="+mn-cs"/>
              </a:rPr>
              <a:t>  Breaks in operative sterile technique</a:t>
            </a:r>
          </a:p>
          <a:p>
            <a:pPr eaLnBrk="1" hangingPunct="1">
              <a:defRPr/>
            </a:pPr>
            <a:r>
              <a:rPr lang="en-US" sz="2800" dirty="0" smtClean="0">
                <a:cs typeface="+mn-cs"/>
              </a:rPr>
              <a:t>  Improper antimicrobial prophylaxis</a:t>
            </a:r>
          </a:p>
          <a:p>
            <a:pPr eaLnBrk="1" hangingPunct="1">
              <a:defRPr/>
            </a:pPr>
            <a:r>
              <a:rPr lang="en-US" sz="2800" dirty="0" smtClean="0">
                <a:cs typeface="+mn-cs"/>
              </a:rPr>
              <a:t>  Prolonged hypotension</a:t>
            </a:r>
          </a:p>
          <a:p>
            <a:pPr eaLnBrk="1" hangingPunct="1">
              <a:defRPr/>
            </a:pPr>
            <a:r>
              <a:rPr lang="en-US" sz="2800" dirty="0" smtClean="0">
                <a:cs typeface="+mn-cs"/>
              </a:rPr>
              <a:t>  Contaminated operating room </a:t>
            </a:r>
          </a:p>
          <a:p>
            <a:pPr eaLnBrk="1" hangingPunct="1">
              <a:defRPr/>
            </a:pPr>
            <a:r>
              <a:rPr lang="en-US" sz="2800" dirty="0" smtClean="0">
                <a:cs typeface="+mn-cs"/>
              </a:rPr>
              <a:t>  Poor wound care postoperatively</a:t>
            </a:r>
          </a:p>
          <a:p>
            <a:pPr eaLnBrk="1" hangingPunct="1">
              <a:defRPr/>
            </a:pPr>
            <a:r>
              <a:rPr lang="en-US" sz="2800" dirty="0" smtClean="0">
                <a:cs typeface="+mn-cs"/>
              </a:rPr>
              <a:t>  Hyperglycemia</a:t>
            </a:r>
          </a:p>
          <a:p>
            <a:pPr eaLnBrk="1" hangingPunct="1">
              <a:defRPr/>
            </a:pPr>
            <a:r>
              <a:rPr lang="en-US" sz="2800" dirty="0" smtClean="0">
                <a:cs typeface="+mn-cs"/>
              </a:rPr>
              <a:t>  Wound closure technique</a:t>
            </a:r>
          </a:p>
        </p:txBody>
      </p:sp>
    </p:spTree>
    <p:extLst>
      <p:ext uri="{BB962C8B-B14F-4D97-AF65-F5344CB8AC3E}">
        <p14:creationId xmlns:p14="http://schemas.microsoft.com/office/powerpoint/2010/main" val="481551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sz="4800" dirty="0" smtClean="0">
                <a:cs typeface="+mj-cs"/>
              </a:rPr>
              <a:t>Operative Antibiotic Prophylaxis</a:t>
            </a:r>
            <a:endParaRPr lang="en-US" dirty="0" smtClean="0">
              <a:cs typeface="+mj-cs"/>
            </a:endParaRPr>
          </a:p>
        </p:txBody>
      </p:sp>
      <p:sp>
        <p:nvSpPr>
          <p:cNvPr id="23555" name="Rectangle 3"/>
          <p:cNvSpPr>
            <a:spLocks noGrp="1" noChangeArrowheads="1"/>
          </p:cNvSpPr>
          <p:nvPr>
            <p:ph idx="1"/>
          </p:nvPr>
        </p:nvSpPr>
        <p:spPr>
          <a:xfrm>
            <a:off x="370417" y="1417638"/>
            <a:ext cx="8392583" cy="4678362"/>
          </a:xfrm>
        </p:spPr>
        <p:txBody>
          <a:bodyPr>
            <a:normAutofit fontScale="70000" lnSpcReduction="20000"/>
          </a:bodyPr>
          <a:lstStyle/>
          <a:p>
            <a:pPr eaLnBrk="1" hangingPunct="1">
              <a:defRPr/>
            </a:pPr>
            <a:r>
              <a:rPr lang="en-US" sz="3400" dirty="0" smtClean="0"/>
              <a:t>Decreases bacterial counts at surgical site</a:t>
            </a:r>
          </a:p>
          <a:p>
            <a:pPr eaLnBrk="1" hangingPunct="1">
              <a:defRPr/>
            </a:pPr>
            <a:endParaRPr lang="en-US" sz="3400" dirty="0" smtClean="0"/>
          </a:p>
          <a:p>
            <a:pPr eaLnBrk="1" hangingPunct="1">
              <a:defRPr/>
            </a:pPr>
            <a:r>
              <a:rPr lang="en-US" sz="3400" dirty="0" smtClean="0"/>
              <a:t>Given within 60 minutes prior to starting surgery (knife to skin)</a:t>
            </a:r>
          </a:p>
          <a:p>
            <a:pPr eaLnBrk="1" hangingPunct="1">
              <a:defRPr/>
            </a:pPr>
            <a:endParaRPr lang="en-US" sz="3400" dirty="0" smtClean="0"/>
          </a:p>
          <a:p>
            <a:pPr eaLnBrk="1" hangingPunct="1">
              <a:defRPr/>
            </a:pPr>
            <a:r>
              <a:rPr lang="en-US" sz="3400" dirty="0" smtClean="0"/>
              <a:t>Repeat dose for longer surgery (T 1/2)</a:t>
            </a:r>
          </a:p>
          <a:p>
            <a:pPr eaLnBrk="1" hangingPunct="1">
              <a:defRPr/>
            </a:pPr>
            <a:endParaRPr lang="en-US" sz="3400" dirty="0" smtClean="0"/>
          </a:p>
          <a:p>
            <a:pPr eaLnBrk="1" hangingPunct="1">
              <a:defRPr/>
            </a:pPr>
            <a:r>
              <a:rPr lang="en-US" sz="3400" dirty="0" smtClean="0"/>
              <a:t>Do not continue beyond 24 hours</a:t>
            </a:r>
          </a:p>
          <a:p>
            <a:pPr eaLnBrk="1" hangingPunct="1">
              <a:defRPr/>
            </a:pPr>
            <a:endParaRPr lang="en-US" sz="3400" dirty="0" smtClean="0"/>
          </a:p>
          <a:p>
            <a:pPr eaLnBrk="1" hangingPunct="1">
              <a:defRPr/>
            </a:pPr>
            <a:r>
              <a:rPr lang="en-US" sz="3400" dirty="0" smtClean="0"/>
              <a:t>Determinants – prevailing pathogens, antibiotic resistance, type of surgery</a:t>
            </a:r>
          </a:p>
          <a:p>
            <a:pPr eaLnBrk="1" hangingPunct="1">
              <a:defRPr/>
            </a:pPr>
            <a:endParaRPr lang="en-US" sz="3400" dirty="0" smtClean="0"/>
          </a:p>
          <a:p>
            <a:pPr eaLnBrk="1" hangingPunct="1">
              <a:defRPr/>
            </a:pPr>
            <a:r>
              <a:rPr lang="en-US" sz="3400" dirty="0" smtClean="0"/>
              <a:t>Not a substitute for aseptic surgery or good technique </a:t>
            </a:r>
          </a:p>
          <a:p>
            <a:pPr eaLnBrk="1" hangingPunct="1">
              <a:buFontTx/>
              <a:buNone/>
              <a:defRPr/>
            </a:pPr>
            <a:endParaRPr lang="en-US" sz="2800" dirty="0" smtClean="0">
              <a:cs typeface="+mn-cs"/>
            </a:endParaRPr>
          </a:p>
        </p:txBody>
      </p:sp>
    </p:spTree>
    <p:extLst>
      <p:ext uri="{BB962C8B-B14F-4D97-AF65-F5344CB8AC3E}">
        <p14:creationId xmlns:p14="http://schemas.microsoft.com/office/powerpoint/2010/main" val="7587234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antibio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48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471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sz="4000" smtClean="0">
                <a:cs typeface="+mj-cs"/>
              </a:rPr>
              <a:t>Preop</a:t>
            </a:r>
            <a:br>
              <a:rPr lang="en-US" sz="4000" smtClean="0">
                <a:cs typeface="+mj-cs"/>
              </a:rPr>
            </a:br>
            <a:endParaRPr lang="en-US" sz="4000" smtClean="0">
              <a:cs typeface="+mj-cs"/>
            </a:endParaRPr>
          </a:p>
        </p:txBody>
      </p:sp>
      <p:sp>
        <p:nvSpPr>
          <p:cNvPr id="21507" name="Rectangle 3"/>
          <p:cNvSpPr>
            <a:spLocks noGrp="1" noChangeArrowheads="1"/>
          </p:cNvSpPr>
          <p:nvPr>
            <p:ph idx="1"/>
          </p:nvPr>
        </p:nvSpPr>
        <p:spPr>
          <a:xfrm>
            <a:off x="361950" y="1092200"/>
            <a:ext cx="8401050" cy="4866217"/>
          </a:xfrm>
        </p:spPr>
        <p:txBody>
          <a:bodyPr/>
          <a:lstStyle/>
          <a:p>
            <a:pPr eaLnBrk="1" hangingPunct="1">
              <a:defRPr/>
            </a:pPr>
            <a:r>
              <a:rPr lang="en-US" dirty="0" smtClean="0">
                <a:cs typeface="+mn-cs"/>
              </a:rPr>
              <a:t>Scrub</a:t>
            </a:r>
          </a:p>
          <a:p>
            <a:pPr lvl="1" eaLnBrk="1" hangingPunct="1">
              <a:defRPr/>
            </a:pPr>
            <a:r>
              <a:rPr lang="en-US" dirty="0" smtClean="0"/>
              <a:t>Duration? With what?</a:t>
            </a:r>
          </a:p>
          <a:p>
            <a:pPr eaLnBrk="1" hangingPunct="1">
              <a:defRPr/>
            </a:pPr>
            <a:r>
              <a:rPr lang="en-US" dirty="0" smtClean="0">
                <a:cs typeface="+mn-cs"/>
              </a:rPr>
              <a:t>Skin preparation </a:t>
            </a:r>
          </a:p>
          <a:p>
            <a:pPr lvl="1" eaLnBrk="1" hangingPunct="1">
              <a:defRPr/>
            </a:pPr>
            <a:r>
              <a:rPr lang="en-US" dirty="0" err="1" smtClean="0"/>
              <a:t>Iodophors</a:t>
            </a:r>
            <a:r>
              <a:rPr lang="en-US" dirty="0" smtClean="0"/>
              <a:t>, </a:t>
            </a:r>
            <a:r>
              <a:rPr lang="en-US" dirty="0" err="1" smtClean="0"/>
              <a:t>chlorahexadine</a:t>
            </a:r>
            <a:r>
              <a:rPr lang="en-US" dirty="0" smtClean="0"/>
              <a:t>, or alcohol</a:t>
            </a:r>
          </a:p>
          <a:p>
            <a:pPr eaLnBrk="1" hangingPunct="1">
              <a:defRPr/>
            </a:pPr>
            <a:r>
              <a:rPr lang="en-US" dirty="0" smtClean="0">
                <a:cs typeface="+mn-cs"/>
              </a:rPr>
              <a:t>Hair removal</a:t>
            </a:r>
          </a:p>
          <a:p>
            <a:pPr lvl="1" eaLnBrk="1" hangingPunct="1">
              <a:defRPr/>
            </a:pPr>
            <a:r>
              <a:rPr lang="en-US" dirty="0" smtClean="0"/>
              <a:t>Night before? </a:t>
            </a:r>
            <a:r>
              <a:rPr lang="en-US" i="1" dirty="0" smtClean="0"/>
              <a:t>Clipper </a:t>
            </a:r>
            <a:r>
              <a:rPr lang="en-US" i="1" dirty="0" err="1" smtClean="0"/>
              <a:t>vs</a:t>
            </a:r>
            <a:r>
              <a:rPr lang="en-US" i="1" dirty="0" smtClean="0"/>
              <a:t> razor</a:t>
            </a:r>
            <a:endParaRPr lang="en-US" dirty="0" smtClean="0"/>
          </a:p>
          <a:p>
            <a:pPr eaLnBrk="1" hangingPunct="1">
              <a:defRPr/>
            </a:pPr>
            <a:r>
              <a:rPr lang="en-US" dirty="0" smtClean="0">
                <a:cs typeface="+mn-cs"/>
              </a:rPr>
              <a:t>Antiseptic showering</a:t>
            </a:r>
          </a:p>
          <a:p>
            <a:pPr lvl="1" eaLnBrk="1" hangingPunct="1">
              <a:defRPr/>
            </a:pPr>
            <a:r>
              <a:rPr lang="en-US" dirty="0" smtClean="0"/>
              <a:t>Reduce skin flora </a:t>
            </a:r>
            <a:r>
              <a:rPr lang="en-US" i="1" dirty="0" smtClean="0"/>
              <a:t>only</a:t>
            </a:r>
          </a:p>
          <a:p>
            <a:pPr lvl="1" eaLnBrk="1" hangingPunct="1">
              <a:buFont typeface="Wingdings" charset="0"/>
              <a:buNone/>
              <a:defRPr/>
            </a:pPr>
            <a:endParaRPr lang="en-US" dirty="0" smtClean="0"/>
          </a:p>
        </p:txBody>
      </p:sp>
    </p:spTree>
    <p:extLst>
      <p:ext uri="{BB962C8B-B14F-4D97-AF65-F5344CB8AC3E}">
        <p14:creationId xmlns:p14="http://schemas.microsoft.com/office/powerpoint/2010/main" val="20142059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dirty="0" smtClean="0"/>
              <a:t>Care bundle:</a:t>
            </a:r>
            <a:endParaRPr lang="en-US" dirty="0"/>
          </a:p>
        </p:txBody>
      </p:sp>
      <p:sp>
        <p:nvSpPr>
          <p:cNvPr id="23554" name="Rectangle 3"/>
          <p:cNvSpPr>
            <a:spLocks noGrp="1" noChangeArrowheads="1"/>
          </p:cNvSpPr>
          <p:nvPr>
            <p:ph idx="1"/>
          </p:nvPr>
        </p:nvSpPr>
        <p:spPr/>
        <p:txBody>
          <a:bodyPr>
            <a:normAutofit fontScale="92500"/>
          </a:bodyPr>
          <a:lstStyle/>
          <a:p>
            <a:pPr eaLnBrk="1" hangingPunct="1">
              <a:lnSpc>
                <a:spcPct val="80000"/>
              </a:lnSpc>
            </a:pPr>
            <a:endParaRPr lang="en-US" sz="2000" dirty="0">
              <a:latin typeface="Arial" charset="0"/>
            </a:endParaRPr>
          </a:p>
          <a:p>
            <a:pPr algn="l" eaLnBrk="1" hangingPunct="1">
              <a:lnSpc>
                <a:spcPct val="80000"/>
              </a:lnSpc>
            </a:pPr>
            <a:r>
              <a:rPr lang="en-US" sz="3500" dirty="0"/>
              <a:t>A grouping of best practices that individually improve care, but when applied together result in substantially greater improvement</a:t>
            </a:r>
            <a:r>
              <a:rPr lang="en-US" sz="3500" dirty="0" smtClean="0"/>
              <a:t>.</a:t>
            </a:r>
          </a:p>
          <a:p>
            <a:pPr marL="0" indent="0" eaLnBrk="1" hangingPunct="1">
              <a:lnSpc>
                <a:spcPct val="80000"/>
              </a:lnSpc>
              <a:buNone/>
            </a:pPr>
            <a:endParaRPr lang="en-US" sz="3500" dirty="0" smtClean="0"/>
          </a:p>
          <a:p>
            <a:pPr eaLnBrk="1" hangingPunct="1">
              <a:lnSpc>
                <a:spcPct val="80000"/>
              </a:lnSpc>
            </a:pPr>
            <a:r>
              <a:rPr lang="en-US" sz="3500" dirty="0" smtClean="0"/>
              <a:t>Science </a:t>
            </a:r>
            <a:r>
              <a:rPr lang="en-US" sz="3500" dirty="0"/>
              <a:t>behind the bundle elements is well established – the standard of care.</a:t>
            </a:r>
          </a:p>
          <a:p>
            <a:pPr eaLnBrk="1" hangingPunct="1">
              <a:lnSpc>
                <a:spcPct val="80000"/>
              </a:lnSpc>
            </a:pPr>
            <a:endParaRPr lang="en-US" sz="3500" dirty="0"/>
          </a:p>
          <a:p>
            <a:pPr eaLnBrk="1" hangingPunct="1">
              <a:lnSpc>
                <a:spcPct val="80000"/>
              </a:lnSpc>
            </a:pPr>
            <a:r>
              <a:rPr lang="en-US" sz="3500" dirty="0"/>
              <a:t>Bundle element compliance can be measured as </a:t>
            </a:r>
            <a:r>
              <a:rPr lang="ja-JP" altLang="en-US" sz="3500" dirty="0" smtClean="0"/>
              <a:t>“</a:t>
            </a:r>
            <a:r>
              <a:rPr lang="en-US" altLang="ja-JP" sz="3500" dirty="0" smtClean="0"/>
              <a:t> </a:t>
            </a:r>
            <a:r>
              <a:rPr lang="en-US" altLang="ja-JP" sz="3500" dirty="0"/>
              <a:t>yes/</a:t>
            </a:r>
            <a:r>
              <a:rPr lang="en-US" altLang="ja-JP" sz="3500" dirty="0" smtClean="0"/>
              <a:t>no</a:t>
            </a:r>
            <a:r>
              <a:rPr lang="ja-JP" altLang="en-US" sz="3500" dirty="0" smtClean="0"/>
              <a:t>”</a:t>
            </a:r>
            <a:r>
              <a:rPr lang="en-US" altLang="ja-JP" sz="3500" dirty="0" smtClean="0"/>
              <a:t> for audit</a:t>
            </a:r>
            <a:endParaRPr lang="en-US" altLang="ja-JP" sz="3500" dirty="0"/>
          </a:p>
          <a:p>
            <a:pPr eaLnBrk="1" hangingPunct="1">
              <a:lnSpc>
                <a:spcPct val="80000"/>
              </a:lnSpc>
            </a:pPr>
            <a:endParaRPr lang="en-US" sz="3500" dirty="0"/>
          </a:p>
          <a:p>
            <a:pPr eaLnBrk="1" hangingPunct="1"/>
            <a:endParaRPr lang="en-US" dirty="0">
              <a:latin typeface="Arial" charset="0"/>
            </a:endParaRPr>
          </a:p>
        </p:txBody>
      </p:sp>
    </p:spTree>
    <p:extLst>
      <p:ext uri="{BB962C8B-B14F-4D97-AF65-F5344CB8AC3E}">
        <p14:creationId xmlns:p14="http://schemas.microsoft.com/office/powerpoint/2010/main" val="313886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503238"/>
            <a:ext cx="8077200" cy="1020762"/>
          </a:xfrm>
        </p:spPr>
        <p:txBody>
          <a:bodyPr>
            <a:noAutofit/>
          </a:bodyPr>
          <a:lstStyle/>
          <a:p>
            <a:pPr eaLnBrk="1" hangingPunct="1"/>
            <a:r>
              <a:rPr lang="en-US" sz="3200" dirty="0"/>
              <a:t>Surgical Site Infection Prevention Bundle Components</a:t>
            </a:r>
          </a:p>
        </p:txBody>
      </p:sp>
      <p:sp>
        <p:nvSpPr>
          <p:cNvPr id="24578" name="Rectangle 3"/>
          <p:cNvSpPr>
            <a:spLocks noGrp="1" noChangeArrowheads="1"/>
          </p:cNvSpPr>
          <p:nvPr>
            <p:ph idx="1"/>
          </p:nvPr>
        </p:nvSpPr>
        <p:spPr>
          <a:xfrm>
            <a:off x="457200" y="1600200"/>
            <a:ext cx="8077200" cy="4724400"/>
          </a:xfrm>
        </p:spPr>
        <p:txBody>
          <a:bodyPr>
            <a:normAutofit/>
          </a:bodyPr>
          <a:lstStyle/>
          <a:p>
            <a:pPr algn="l" eaLnBrk="1" hangingPunct="1">
              <a:buFontTx/>
              <a:buNone/>
            </a:pPr>
            <a:r>
              <a:rPr lang="en-US" sz="2600" dirty="0">
                <a:latin typeface="Verdana" charset="0"/>
              </a:rPr>
              <a:t>1</a:t>
            </a:r>
            <a:r>
              <a:rPr lang="en-US" sz="2800" dirty="0" smtClean="0"/>
              <a:t>. Prophylactic </a:t>
            </a:r>
            <a:r>
              <a:rPr lang="en-US" sz="2800" dirty="0"/>
              <a:t>antibiotic given within </a:t>
            </a:r>
            <a:r>
              <a:rPr lang="en-US" sz="2800" dirty="0" smtClean="0"/>
              <a:t>one hour prior </a:t>
            </a:r>
            <a:r>
              <a:rPr lang="en-US" sz="2800" dirty="0"/>
              <a:t>to surgical incision</a:t>
            </a:r>
          </a:p>
          <a:p>
            <a:pPr algn="l" eaLnBrk="1" hangingPunct="1">
              <a:buFontTx/>
              <a:buNone/>
            </a:pPr>
            <a:r>
              <a:rPr lang="en-US" sz="2800" dirty="0"/>
              <a:t>2</a:t>
            </a:r>
            <a:r>
              <a:rPr lang="en-US" sz="2800" dirty="0" smtClean="0"/>
              <a:t>. Appropriate prophylactic </a:t>
            </a:r>
            <a:r>
              <a:rPr lang="en-US" sz="2800" dirty="0"/>
              <a:t>antibiotic selection for </a:t>
            </a:r>
            <a:r>
              <a:rPr lang="en-US" sz="2800" dirty="0" smtClean="0"/>
              <a:t>surgical </a:t>
            </a:r>
            <a:r>
              <a:rPr lang="en-US" sz="2800" dirty="0"/>
              <a:t>patients</a:t>
            </a:r>
          </a:p>
          <a:p>
            <a:pPr algn="l" eaLnBrk="1" hangingPunct="1">
              <a:buFontTx/>
              <a:buNone/>
            </a:pPr>
            <a:r>
              <a:rPr lang="en-US" sz="2800" dirty="0"/>
              <a:t>3.	Prophylactic antibiotics discontinued </a:t>
            </a:r>
            <a:r>
              <a:rPr lang="en-US" sz="2800" dirty="0" smtClean="0"/>
              <a:t>within </a:t>
            </a:r>
            <a:r>
              <a:rPr lang="en-US" sz="2800" dirty="0"/>
              <a:t>24 hours </a:t>
            </a:r>
            <a:r>
              <a:rPr lang="en-US" sz="2800" dirty="0" smtClean="0"/>
              <a:t>after </a:t>
            </a:r>
            <a:r>
              <a:rPr lang="en-US" sz="2800" dirty="0"/>
              <a:t>surgery end time </a:t>
            </a:r>
            <a:r>
              <a:rPr lang="en-US" sz="2800" dirty="0" smtClean="0"/>
              <a:t>(</a:t>
            </a:r>
            <a:r>
              <a:rPr lang="en-US" sz="2800" dirty="0"/>
              <a:t>48 hours for cardiac surgery)</a:t>
            </a:r>
          </a:p>
          <a:p>
            <a:pPr algn="l" eaLnBrk="1" hangingPunct="1">
              <a:buFontTx/>
              <a:buNone/>
            </a:pPr>
            <a:r>
              <a:rPr lang="en-US" sz="2800" dirty="0"/>
              <a:t>4.	Cardiac surgery patients with controlled 6 </a:t>
            </a:r>
            <a:r>
              <a:rPr lang="en-US" sz="2800" dirty="0" smtClean="0"/>
              <a:t>A.M</a:t>
            </a:r>
            <a:r>
              <a:rPr lang="en-US" sz="2800" dirty="0"/>
              <a:t>. </a:t>
            </a:r>
            <a:r>
              <a:rPr lang="en-US" sz="2800" dirty="0" smtClean="0"/>
              <a:t>postoperative </a:t>
            </a:r>
            <a:r>
              <a:rPr lang="en-US" sz="2800" dirty="0"/>
              <a:t>serum blood glucose</a:t>
            </a:r>
          </a:p>
          <a:p>
            <a:pPr eaLnBrk="1" hangingPunct="1"/>
            <a:endParaRPr lang="en-US" sz="2600" dirty="0">
              <a:latin typeface="Verdana" charset="0"/>
            </a:endParaRPr>
          </a:p>
        </p:txBody>
      </p:sp>
    </p:spTree>
    <p:extLst>
      <p:ext uri="{BB962C8B-B14F-4D97-AF65-F5344CB8AC3E}">
        <p14:creationId xmlns:p14="http://schemas.microsoft.com/office/powerpoint/2010/main" val="235362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503238"/>
            <a:ext cx="8077200" cy="1020762"/>
          </a:xfrm>
        </p:spPr>
        <p:txBody>
          <a:bodyPr>
            <a:noAutofit/>
          </a:bodyPr>
          <a:lstStyle/>
          <a:p>
            <a:pPr eaLnBrk="1" hangingPunct="1"/>
            <a:r>
              <a:rPr lang="en-US" dirty="0"/>
              <a:t>Surgical Site Infection Prevention Bundle Components</a:t>
            </a:r>
          </a:p>
        </p:txBody>
      </p:sp>
      <p:sp>
        <p:nvSpPr>
          <p:cNvPr id="25602" name="Rectangle 3"/>
          <p:cNvSpPr>
            <a:spLocks noGrp="1" noChangeArrowheads="1"/>
          </p:cNvSpPr>
          <p:nvPr>
            <p:ph idx="1"/>
          </p:nvPr>
        </p:nvSpPr>
        <p:spPr>
          <a:xfrm>
            <a:off x="457200" y="1600200"/>
            <a:ext cx="8077200" cy="4724400"/>
          </a:xfrm>
        </p:spPr>
        <p:txBody>
          <a:bodyPr>
            <a:normAutofit/>
          </a:bodyPr>
          <a:lstStyle/>
          <a:p>
            <a:pPr algn="l" eaLnBrk="1" hangingPunct="1">
              <a:buFontTx/>
              <a:buNone/>
            </a:pPr>
            <a:endParaRPr lang="en-US" sz="2800" dirty="0" smtClean="0"/>
          </a:p>
          <a:p>
            <a:pPr marL="514350" indent="-514350" algn="l" eaLnBrk="1" hangingPunct="1">
              <a:buFontTx/>
              <a:buAutoNum type="arabicPeriod" startAt="5"/>
            </a:pPr>
            <a:r>
              <a:rPr lang="en-US" sz="2800" dirty="0" smtClean="0"/>
              <a:t>Surgery </a:t>
            </a:r>
            <a:r>
              <a:rPr lang="en-US" sz="2800" dirty="0"/>
              <a:t>patients with appropriate hair </a:t>
            </a:r>
            <a:r>
              <a:rPr lang="en-US" sz="2800" dirty="0" smtClean="0"/>
              <a:t>removal</a:t>
            </a:r>
          </a:p>
          <a:p>
            <a:pPr marL="514350" indent="-514350" algn="l" eaLnBrk="1" hangingPunct="1">
              <a:buFontTx/>
              <a:buAutoNum type="arabicPeriod" startAt="5"/>
            </a:pPr>
            <a:endParaRPr lang="en-US" sz="2800" dirty="0"/>
          </a:p>
          <a:p>
            <a:pPr marL="514350" indent="-514350" algn="l" eaLnBrk="1" hangingPunct="1">
              <a:buFontTx/>
              <a:buAutoNum type="arabicPeriod" startAt="6"/>
            </a:pPr>
            <a:r>
              <a:rPr lang="en-US" sz="2800" dirty="0" smtClean="0"/>
              <a:t>Surgery </a:t>
            </a:r>
            <a:r>
              <a:rPr lang="en-US" sz="2800" dirty="0"/>
              <a:t>Patients with Perioperative </a:t>
            </a:r>
            <a:r>
              <a:rPr lang="en-US" sz="2800" dirty="0" smtClean="0"/>
              <a:t>Temperature </a:t>
            </a:r>
            <a:r>
              <a:rPr lang="en-US" sz="2800" dirty="0"/>
              <a:t>Management </a:t>
            </a:r>
            <a:r>
              <a:rPr lang="en-US" sz="2800" dirty="0" smtClean="0"/>
              <a:t>– </a:t>
            </a:r>
            <a:r>
              <a:rPr lang="en-US" sz="2800" dirty="0"/>
              <a:t>maintaining </a:t>
            </a:r>
            <a:r>
              <a:rPr lang="en-US" sz="2800" dirty="0" err="1" smtClean="0"/>
              <a:t>normothermia</a:t>
            </a:r>
            <a:r>
              <a:rPr lang="en-US" sz="2800" dirty="0"/>
              <a:t> </a:t>
            </a:r>
            <a:endParaRPr lang="en-US" sz="2800" dirty="0" smtClean="0"/>
          </a:p>
          <a:p>
            <a:pPr marL="0" indent="0" algn="l" eaLnBrk="1" hangingPunct="1">
              <a:buNone/>
            </a:pPr>
            <a:r>
              <a:rPr lang="en-US" sz="2800" dirty="0" smtClean="0"/>
              <a:t> </a:t>
            </a:r>
            <a:endParaRPr lang="en-US" sz="2800" dirty="0"/>
          </a:p>
          <a:p>
            <a:pPr algn="l" eaLnBrk="1" hangingPunct="1">
              <a:buFontTx/>
              <a:buNone/>
            </a:pPr>
            <a:r>
              <a:rPr lang="en-US" sz="2800" dirty="0"/>
              <a:t>7.	 </a:t>
            </a:r>
            <a:r>
              <a:rPr lang="en-US" sz="2800" dirty="0" smtClean="0"/>
              <a:t>Urinary </a:t>
            </a:r>
            <a:r>
              <a:rPr lang="en-US" sz="2800" dirty="0"/>
              <a:t>Catheter </a:t>
            </a:r>
            <a:r>
              <a:rPr lang="en-US" sz="2800" dirty="0" smtClean="0"/>
              <a:t>removal </a:t>
            </a:r>
            <a:r>
              <a:rPr lang="en-US" sz="2800" dirty="0"/>
              <a:t>on </a:t>
            </a:r>
            <a:r>
              <a:rPr lang="en-US" sz="2800" dirty="0" smtClean="0"/>
              <a:t>postoperative Day </a:t>
            </a:r>
            <a:r>
              <a:rPr lang="en-US" sz="2800" dirty="0"/>
              <a:t>1 or 2 with day of surgery being day </a:t>
            </a:r>
            <a:r>
              <a:rPr lang="en-US" sz="2800" dirty="0" smtClean="0"/>
              <a:t>zero</a:t>
            </a:r>
            <a:r>
              <a:rPr lang="en-US" sz="2800" dirty="0"/>
              <a:t>.</a:t>
            </a:r>
          </a:p>
        </p:txBody>
      </p:sp>
    </p:spTree>
    <p:extLst>
      <p:ext uri="{BB962C8B-B14F-4D97-AF65-F5344CB8AC3E}">
        <p14:creationId xmlns:p14="http://schemas.microsoft.com/office/powerpoint/2010/main" val="89186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Define Hospital Associated Infections</a:t>
            </a:r>
          </a:p>
          <a:p>
            <a:r>
              <a:rPr lang="en-US" dirty="0" smtClean="0"/>
              <a:t>Surgical site infection (SSI)</a:t>
            </a:r>
          </a:p>
          <a:p>
            <a:r>
              <a:rPr lang="en-US" dirty="0" smtClean="0"/>
              <a:t>Wound classification</a:t>
            </a:r>
          </a:p>
          <a:p>
            <a:r>
              <a:rPr lang="en-US" dirty="0" smtClean="0"/>
              <a:t>Risk stratification of SSI</a:t>
            </a:r>
          </a:p>
          <a:p>
            <a:r>
              <a:rPr lang="en-US" dirty="0" smtClean="0"/>
              <a:t>Care bundles</a:t>
            </a:r>
          </a:p>
          <a:p>
            <a:r>
              <a:rPr lang="en-US" dirty="0" smtClean="0"/>
              <a:t>Antibiotic prophylaxis</a:t>
            </a:r>
          </a:p>
          <a:p>
            <a:r>
              <a:rPr lang="en-US" dirty="0" smtClean="0"/>
              <a:t>WHO Safety check list</a:t>
            </a:r>
          </a:p>
          <a:p>
            <a:r>
              <a:rPr lang="en-US" dirty="0" smtClean="0"/>
              <a:t>SSI surveillance</a:t>
            </a:r>
          </a:p>
          <a:p>
            <a:r>
              <a:rPr lang="en-US" dirty="0" smtClean="0"/>
              <a:t>Summary</a:t>
            </a:r>
            <a:endParaRPr lang="en-US" dirty="0"/>
          </a:p>
        </p:txBody>
      </p:sp>
    </p:spTree>
    <p:extLst>
      <p:ext uri="{BB962C8B-B14F-4D97-AF65-F5344CB8AC3E}">
        <p14:creationId xmlns:p14="http://schemas.microsoft.com/office/powerpoint/2010/main" val="55023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304800"/>
            <a:ext cx="8077200" cy="639763"/>
          </a:xfrm>
        </p:spPr>
        <p:txBody>
          <a:bodyPr>
            <a:normAutofit fontScale="90000"/>
          </a:bodyPr>
          <a:lstStyle/>
          <a:p>
            <a:pPr eaLnBrk="1" hangingPunct="1"/>
            <a:r>
              <a:rPr lang="en-US">
                <a:latin typeface="Verdana" charset="0"/>
              </a:rPr>
              <a:t>Other SSI Prevention Measures*</a:t>
            </a:r>
          </a:p>
        </p:txBody>
      </p:sp>
      <p:sp>
        <p:nvSpPr>
          <p:cNvPr id="36866" name="Rectangle 3"/>
          <p:cNvSpPr>
            <a:spLocks noGrp="1" noChangeArrowheads="1"/>
          </p:cNvSpPr>
          <p:nvPr>
            <p:ph idx="1"/>
          </p:nvPr>
        </p:nvSpPr>
        <p:spPr>
          <a:xfrm>
            <a:off x="222250" y="1037167"/>
            <a:ext cx="8312150" cy="5135033"/>
          </a:xfrm>
        </p:spPr>
        <p:txBody>
          <a:bodyPr>
            <a:normAutofit lnSpcReduction="10000"/>
          </a:bodyPr>
          <a:lstStyle/>
          <a:p>
            <a:pPr eaLnBrk="1" hangingPunct="1"/>
            <a:r>
              <a:rPr lang="en-US" dirty="0"/>
              <a:t>Protect closed incision with sterile </a:t>
            </a:r>
          </a:p>
          <a:p>
            <a:pPr eaLnBrk="1" hangingPunct="1">
              <a:buFontTx/>
              <a:buNone/>
            </a:pPr>
            <a:r>
              <a:rPr lang="en-US" dirty="0"/>
              <a:t>	dressing for 24-48 hours </a:t>
            </a:r>
          </a:p>
          <a:p>
            <a:pPr eaLnBrk="1" hangingPunct="1">
              <a:buFontTx/>
              <a:buNone/>
            </a:pPr>
            <a:r>
              <a:rPr lang="en-US" dirty="0"/>
              <a:t>	postoperatively</a:t>
            </a:r>
          </a:p>
          <a:p>
            <a:pPr eaLnBrk="1" hangingPunct="1"/>
            <a:endParaRPr lang="en-US" dirty="0">
              <a:latin typeface="Verdana" charset="0"/>
            </a:endParaRPr>
          </a:p>
          <a:p>
            <a:pPr eaLnBrk="1" hangingPunct="1"/>
            <a:r>
              <a:rPr lang="en-US" dirty="0"/>
              <a:t>Maintain adequate/recommended </a:t>
            </a:r>
          </a:p>
          <a:p>
            <a:pPr eaLnBrk="1" hangingPunct="1">
              <a:buFontTx/>
              <a:buNone/>
            </a:pPr>
            <a:r>
              <a:rPr lang="en-US" dirty="0"/>
              <a:t>	ventilation processes in the </a:t>
            </a:r>
          </a:p>
          <a:p>
            <a:pPr eaLnBrk="1" hangingPunct="1">
              <a:buFontTx/>
              <a:buNone/>
            </a:pPr>
            <a:r>
              <a:rPr lang="en-US" dirty="0"/>
              <a:t>	operating rooms</a:t>
            </a:r>
          </a:p>
          <a:p>
            <a:pPr eaLnBrk="1" hangingPunct="1">
              <a:buFontTx/>
              <a:buNone/>
            </a:pPr>
            <a:endParaRPr lang="en-US" dirty="0">
              <a:latin typeface="Verdana" charset="0"/>
            </a:endParaRPr>
          </a:p>
          <a:p>
            <a:pPr eaLnBrk="1" hangingPunct="1">
              <a:buFontTx/>
              <a:buNone/>
            </a:pPr>
            <a:endParaRPr lang="en-US" dirty="0">
              <a:latin typeface="Verdana" charset="0"/>
            </a:endParaRPr>
          </a:p>
          <a:p>
            <a:pPr eaLnBrk="1" hangingPunct="1">
              <a:buFontTx/>
              <a:buNone/>
            </a:pPr>
            <a:r>
              <a:rPr lang="en-US" sz="1000" dirty="0">
                <a:solidFill>
                  <a:srgbClr val="333333"/>
                </a:solidFill>
                <a:latin typeface="Arial" charset="0"/>
              </a:rPr>
              <a:t>*CDC Guideline for Prevention of Surgical Site Infections, 1999</a:t>
            </a:r>
          </a:p>
          <a:p>
            <a:pPr eaLnBrk="1" hangingPunct="1"/>
            <a:endParaRPr lang="en-US" dirty="0">
              <a:latin typeface="Verdana" charset="0"/>
            </a:endParaRPr>
          </a:p>
          <a:p>
            <a:pPr eaLnBrk="1" hangingPunct="1"/>
            <a:endParaRPr lang="en-US" dirty="0">
              <a:latin typeface="Verdana" charset="0"/>
            </a:endParaRPr>
          </a:p>
        </p:txBody>
      </p:sp>
      <p:pic>
        <p:nvPicPr>
          <p:cNvPr id="36867" name="Picture 5" descr="21232892_46ec0609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399116"/>
            <a:ext cx="19653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operating_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15217"/>
            <a:ext cx="18510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04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prophylaxis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Intravenous antibiotics should be given within 60 minutes before skin incision and as close to time of incision as practically possible</a:t>
            </a:r>
          </a:p>
          <a:p>
            <a:pPr marL="0" indent="0">
              <a:buNone/>
            </a:pPr>
            <a:r>
              <a:rPr lang="en-US" dirty="0"/>
              <a:t>	</a:t>
            </a:r>
            <a:r>
              <a:rPr lang="en-US" sz="1800" dirty="0" smtClean="0"/>
              <a:t>(N </a:t>
            </a:r>
            <a:r>
              <a:rPr lang="en-US" sz="1800" dirty="0" err="1" smtClean="0"/>
              <a:t>Engl</a:t>
            </a:r>
            <a:r>
              <a:rPr lang="en-US" sz="1800" dirty="0" smtClean="0"/>
              <a:t> J Med 1992;326:281-6 &amp; Ann </a:t>
            </a:r>
            <a:r>
              <a:rPr lang="en-US" sz="1800" dirty="0" err="1" smtClean="0"/>
              <a:t>Surg</a:t>
            </a:r>
            <a:r>
              <a:rPr lang="en-US" sz="1800" dirty="0" smtClean="0"/>
              <a:t> 2008;247:918 - 926)</a:t>
            </a:r>
            <a:endParaRPr lang="en-US" dirty="0" smtClean="0"/>
          </a:p>
          <a:p>
            <a:endParaRPr lang="en-US" dirty="0" smtClean="0"/>
          </a:p>
          <a:p>
            <a:r>
              <a:rPr lang="en-US" dirty="0" smtClean="0"/>
              <a:t>For caesarian section it can be given pre-incision or after cord clamping</a:t>
            </a:r>
          </a:p>
          <a:p>
            <a:endParaRPr lang="en-US" dirty="0" smtClean="0"/>
          </a:p>
          <a:p>
            <a:r>
              <a:rPr lang="en-US" dirty="0" smtClean="0"/>
              <a:t>Single dose with long-enough half-life to achieve activity for duration of operation</a:t>
            </a:r>
          </a:p>
        </p:txBody>
      </p:sp>
    </p:spTree>
    <p:extLst>
      <p:ext uri="{BB962C8B-B14F-4D97-AF65-F5344CB8AC3E}">
        <p14:creationId xmlns:p14="http://schemas.microsoft.com/office/powerpoint/2010/main" val="2894659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3">
            <a:extLst>
              <a:ext uri="{28A0092B-C50C-407E-A947-70E740481C1C}">
                <a14:useLocalDpi xmlns:a14="http://schemas.microsoft.com/office/drawing/2010/main" val="0"/>
              </a:ext>
            </a:extLst>
          </a:blip>
          <a:srcRect l="8250" t="17752" r="3094" b="11502"/>
          <a:stretch>
            <a:fillRect/>
          </a:stretch>
        </p:blipFill>
        <p:spPr bwMode="auto">
          <a:xfrm>
            <a:off x="0" y="1020763"/>
            <a:ext cx="9144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3"/>
          <p:cNvSpPr>
            <a:spLocks noGrp="1"/>
          </p:cNvSpPr>
          <p:nvPr>
            <p:ph type="title" idx="4294967295"/>
          </p:nvPr>
        </p:nvSpPr>
        <p:spPr/>
        <p:txBody>
          <a:bodyPr/>
          <a:lstStyle/>
          <a:p>
            <a:pPr eaLnBrk="1" hangingPunct="1"/>
            <a:r>
              <a:rPr lang="en-US" sz="4000">
                <a:latin typeface="Calibri" charset="0"/>
                <a:ea typeface="ＭＳ Ｐゴシック" charset="0"/>
                <a:cs typeface="ＭＳ Ｐゴシック" charset="0"/>
              </a:rPr>
              <a:t> </a:t>
            </a:r>
          </a:p>
        </p:txBody>
      </p:sp>
      <p:sp>
        <p:nvSpPr>
          <p:cNvPr id="18436" name="Rectangle 5"/>
          <p:cNvSpPr>
            <a:spLocks noChangeArrowheads="1"/>
          </p:cNvSpPr>
          <p:nvPr/>
        </p:nvSpPr>
        <p:spPr bwMode="auto">
          <a:xfrm>
            <a:off x="0" y="5410200"/>
            <a:ext cx="9144000" cy="1447800"/>
          </a:xfrm>
          <a:prstGeom prst="rect">
            <a:avLst/>
          </a:prstGeom>
          <a:solidFill>
            <a:srgbClr val="00874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7" name="Text Box 7"/>
          <p:cNvSpPr txBox="1">
            <a:spLocks noChangeArrowheads="1"/>
          </p:cNvSpPr>
          <p:nvPr/>
        </p:nvSpPr>
        <p:spPr bwMode="auto">
          <a:xfrm>
            <a:off x="-114300" y="5594350"/>
            <a:ext cx="937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i="1"/>
              <a:t>Safe Surgery Saves Lives</a:t>
            </a:r>
          </a:p>
        </p:txBody>
      </p:sp>
      <p:grpSp>
        <p:nvGrpSpPr>
          <p:cNvPr id="18438" name="Group 15"/>
          <p:cNvGrpSpPr>
            <a:grpSpLocks/>
          </p:cNvGrpSpPr>
          <p:nvPr/>
        </p:nvGrpSpPr>
        <p:grpSpPr bwMode="auto">
          <a:xfrm>
            <a:off x="0" y="0"/>
            <a:ext cx="9144000" cy="1068388"/>
            <a:chOff x="0" y="0"/>
            <a:chExt cx="9144000" cy="1068388"/>
          </a:xfrm>
        </p:grpSpPr>
        <p:grpSp>
          <p:nvGrpSpPr>
            <p:cNvPr id="18439" name="Group 11"/>
            <p:cNvGrpSpPr>
              <a:grpSpLocks/>
            </p:cNvGrpSpPr>
            <p:nvPr/>
          </p:nvGrpSpPr>
          <p:grpSpPr bwMode="auto">
            <a:xfrm>
              <a:off x="0" y="0"/>
              <a:ext cx="8610600" cy="1068388"/>
              <a:chOff x="0" y="0"/>
              <a:chExt cx="8610600" cy="1068388"/>
            </a:xfrm>
          </p:grpSpPr>
          <p:pic>
            <p:nvPicPr>
              <p:cNvPr id="18441" name="Picture 4" descr="WHO Patient Safety Logo Green"/>
              <p:cNvPicPr>
                <a:picLocks noChangeAspect="1" noChangeArrowheads="1"/>
              </p:cNvPicPr>
              <p:nvPr/>
            </p:nvPicPr>
            <p:blipFill>
              <a:blip r:embed="rId4">
                <a:extLst>
                  <a:ext uri="{28A0092B-C50C-407E-A947-70E740481C1C}">
                    <a14:useLocalDpi xmlns:a14="http://schemas.microsoft.com/office/drawing/2010/main" val="0"/>
                  </a:ext>
                </a:extLst>
              </a:blip>
              <a:srcRect l="1640" r="7341" b="17787"/>
              <a:stretch>
                <a:fillRect/>
              </a:stretch>
            </p:blipFill>
            <p:spPr bwMode="auto">
              <a:xfrm>
                <a:off x="152400" y="0"/>
                <a:ext cx="8458200" cy="1068388"/>
              </a:xfrm>
              <a:prstGeom prst="rect">
                <a:avLst/>
              </a:prstGeom>
              <a:solidFill>
                <a:srgbClr val="019C5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2" name="Picture 4" descr="WHO Patient Safety Logo Green"/>
              <p:cNvPicPr>
                <a:picLocks noChangeAspect="1" noChangeArrowheads="1"/>
              </p:cNvPicPr>
              <p:nvPr/>
            </p:nvPicPr>
            <p:blipFill>
              <a:blip r:embed="rId4">
                <a:extLst>
                  <a:ext uri="{28A0092B-C50C-407E-A947-70E740481C1C}">
                    <a14:useLocalDpi xmlns:a14="http://schemas.microsoft.com/office/drawing/2010/main" val="0"/>
                  </a:ext>
                </a:extLst>
              </a:blip>
              <a:srcRect l="86099" r="9801" b="17787"/>
              <a:stretch>
                <a:fillRect/>
              </a:stretch>
            </p:blipFill>
            <p:spPr bwMode="auto">
              <a:xfrm>
                <a:off x="0" y="0"/>
                <a:ext cx="381000" cy="1068388"/>
              </a:xfrm>
              <a:prstGeom prst="rect">
                <a:avLst/>
              </a:prstGeom>
              <a:solidFill>
                <a:srgbClr val="019C5C"/>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8440" name="Picture 4" descr="WHO Patient Safety Logo Green"/>
            <p:cNvPicPr>
              <a:picLocks noChangeAspect="1" noChangeArrowheads="1"/>
            </p:cNvPicPr>
            <p:nvPr/>
          </p:nvPicPr>
          <p:blipFill>
            <a:blip r:embed="rId4">
              <a:extLst>
                <a:ext uri="{28A0092B-C50C-407E-A947-70E740481C1C}">
                  <a14:useLocalDpi xmlns:a14="http://schemas.microsoft.com/office/drawing/2010/main" val="0"/>
                </a:ext>
              </a:extLst>
            </a:blip>
            <a:srcRect l="83640" r="7341" b="17787"/>
            <a:stretch>
              <a:fillRect/>
            </a:stretch>
          </p:blipFill>
          <p:spPr bwMode="auto">
            <a:xfrm>
              <a:off x="8305800" y="0"/>
              <a:ext cx="838200" cy="1068388"/>
            </a:xfrm>
            <a:prstGeom prst="rect">
              <a:avLst/>
            </a:prstGeom>
            <a:solidFill>
              <a:srgbClr val="019C5C"/>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47418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262769" y="496375"/>
            <a:ext cx="8424031" cy="5890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9377" t="13232" r="7033" b="10376"/>
          <a:stretch>
            <a:fillRect/>
          </a:stretch>
        </p:blipFill>
        <p:spPr bwMode="auto">
          <a:xfrm>
            <a:off x="262769" y="482122"/>
            <a:ext cx="8445022" cy="598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365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ChangeArrowheads="1"/>
          </p:cNvSpPr>
          <p:nvPr/>
        </p:nvSpPr>
        <p:spPr bwMode="auto">
          <a:xfrm>
            <a:off x="139700" y="2501900"/>
            <a:ext cx="4191000" cy="2133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0" name="Title 1"/>
          <p:cNvSpPr>
            <a:spLocks noGrp="1"/>
          </p:cNvSpPr>
          <p:nvPr>
            <p:ph type="title"/>
          </p:nvPr>
        </p:nvSpPr>
        <p:spPr/>
        <p:txBody>
          <a:bodyPr>
            <a:normAutofit fontScale="90000"/>
          </a:bodyPr>
          <a:lstStyle/>
          <a:p>
            <a:r>
              <a:rPr lang="en-US" sz="4000" dirty="0">
                <a:latin typeface="Arial" charset="0"/>
                <a:ea typeface="ＭＳ Ｐゴシック" charset="0"/>
                <a:cs typeface="ＭＳ Ｐゴシック" charset="0"/>
              </a:rPr>
              <a:t>What problems does this checklist address? </a:t>
            </a:r>
          </a:p>
        </p:txBody>
      </p:sp>
      <p:sp>
        <p:nvSpPr>
          <p:cNvPr id="43011" name="Rectangle 5"/>
          <p:cNvSpPr>
            <a:spLocks noGrp="1"/>
          </p:cNvSpPr>
          <p:nvPr>
            <p:ph type="body" sz="half" idx="4294967295"/>
          </p:nvPr>
        </p:nvSpPr>
        <p:spPr>
          <a:xfrm>
            <a:off x="4191000" y="1219200"/>
            <a:ext cx="4800600" cy="4876800"/>
          </a:xfrm>
        </p:spPr>
        <p:txBody>
          <a:bodyPr/>
          <a:lstStyle/>
          <a:p>
            <a:r>
              <a:rPr lang="en-US" dirty="0">
                <a:latin typeface="Arial" charset="0"/>
                <a:ea typeface="ＭＳ Ｐゴシック" charset="0"/>
                <a:cs typeface="ＭＳ Ｐゴシック" charset="0"/>
              </a:rPr>
              <a:t>Minimizing risk of infection</a:t>
            </a:r>
          </a:p>
          <a:p>
            <a:pPr lvl="1">
              <a:spcBef>
                <a:spcPct val="0"/>
              </a:spcBef>
            </a:pPr>
            <a:r>
              <a:rPr lang="en-US" sz="2400" dirty="0">
                <a:latin typeface="Arial" charset="0"/>
                <a:ea typeface="ＭＳ Ｐゴシック" charset="0"/>
              </a:rPr>
              <a:t>Giving antibiotics within one hour before incision can cut the risk of surgical site infection by 50%</a:t>
            </a:r>
            <a:r>
              <a:rPr lang="en-US" sz="2400" dirty="0">
                <a:latin typeface="Calibri" charset="0"/>
                <a:ea typeface="ＭＳ Ｐゴシック" charset="0"/>
              </a:rPr>
              <a:t>¹</a:t>
            </a:r>
            <a:r>
              <a:rPr lang="en-US" sz="2400" baseline="30000" dirty="0">
                <a:latin typeface="Calibri" charset="0"/>
                <a:ea typeface="ＭＳ Ｐゴシック" charset="0"/>
              </a:rPr>
              <a:t>, </a:t>
            </a:r>
            <a:r>
              <a:rPr lang="en-US" sz="2400" dirty="0">
                <a:latin typeface="Calibri" charset="0"/>
                <a:ea typeface="ＭＳ Ｐゴシック" charset="0"/>
              </a:rPr>
              <a:t>²</a:t>
            </a:r>
            <a:r>
              <a:rPr lang="en-US" sz="2400" dirty="0">
                <a:latin typeface="Arial" charset="0"/>
                <a:ea typeface="ＭＳ Ｐゴシック" charset="0"/>
              </a:rPr>
              <a:t> </a:t>
            </a:r>
          </a:p>
          <a:p>
            <a:pPr lvl="1">
              <a:spcBef>
                <a:spcPct val="0"/>
              </a:spcBef>
            </a:pPr>
            <a:r>
              <a:rPr lang="en-US" sz="2400" dirty="0">
                <a:latin typeface="Arial" charset="0"/>
                <a:ea typeface="ＭＳ Ｐゴシック" charset="0"/>
              </a:rPr>
              <a:t>In the eight evaluation sites, failure to give antibiotics on time occurred in almost one half of surgical patients who would otherwise benefit from timely administration</a:t>
            </a:r>
          </a:p>
        </p:txBody>
      </p:sp>
      <p:sp>
        <p:nvSpPr>
          <p:cNvPr id="43012" name="Text Box 4"/>
          <p:cNvSpPr txBox="1">
            <a:spLocks noChangeArrowheads="1"/>
          </p:cNvSpPr>
          <p:nvPr/>
        </p:nvSpPr>
        <p:spPr bwMode="auto">
          <a:xfrm>
            <a:off x="281517" y="5454650"/>
            <a:ext cx="885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dirty="0"/>
              <a:t>¹</a:t>
            </a:r>
            <a:r>
              <a:rPr lang="en-US" sz="1200" dirty="0"/>
              <a:t> </a:t>
            </a:r>
            <a:r>
              <a:rPr lang="en-US" sz="1200" dirty="0" err="1"/>
              <a:t>Bratzler</a:t>
            </a:r>
            <a:r>
              <a:rPr lang="en-US" sz="1200" dirty="0"/>
              <a:t>, The American Journal of Surgery, 2005.</a:t>
            </a:r>
          </a:p>
          <a:p>
            <a:pPr defTabSz="914400" eaLnBrk="1" hangingPunct="1"/>
            <a:r>
              <a:rPr lang="en-US" sz="1800" dirty="0"/>
              <a:t>²</a:t>
            </a:r>
            <a:r>
              <a:rPr lang="en-US" sz="1200" dirty="0"/>
              <a:t> </a:t>
            </a:r>
            <a:r>
              <a:rPr lang="en-US" sz="1200" dirty="0" err="1"/>
              <a:t>Classen</a:t>
            </a:r>
            <a:r>
              <a:rPr lang="en-US" sz="1200" dirty="0"/>
              <a:t>, New England Journal of Medicine, 1992. </a:t>
            </a:r>
          </a:p>
        </p:txBody>
      </p:sp>
      <p:sp>
        <p:nvSpPr>
          <p:cNvPr id="43013" name="Text Box 9"/>
          <p:cNvSpPr txBox="1">
            <a:spLocks noChangeArrowheads="1"/>
          </p:cNvSpPr>
          <p:nvPr/>
        </p:nvSpPr>
        <p:spPr bwMode="auto">
          <a:xfrm>
            <a:off x="228600" y="2084388"/>
            <a:ext cx="221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a:t>Before skin incision:</a:t>
            </a:r>
          </a:p>
        </p:txBody>
      </p:sp>
      <p:pic>
        <p:nvPicPr>
          <p:cNvPr id="430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667000"/>
            <a:ext cx="39624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3746500"/>
            <a:ext cx="3962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9669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660400" y="76200"/>
            <a:ext cx="7772400" cy="944563"/>
          </a:xfrm>
        </p:spPr>
        <p:txBody>
          <a:bodyPr/>
          <a:lstStyle/>
          <a:p>
            <a:pPr defTabSz="914400"/>
            <a:r>
              <a:rPr lang="en-US" sz="4000">
                <a:latin typeface="Arial" charset="0"/>
                <a:ea typeface="ＭＳ Ｐゴシック" charset="0"/>
                <a:cs typeface="ＭＳ Ｐゴシック" charset="0"/>
              </a:rPr>
              <a:t>Results – All Sites</a:t>
            </a:r>
          </a:p>
        </p:txBody>
      </p:sp>
      <p:graphicFrame>
        <p:nvGraphicFramePr>
          <p:cNvPr id="109572" name="Group 4"/>
          <p:cNvGraphicFramePr>
            <a:graphicFrameLocks noGrp="1"/>
          </p:cNvGraphicFramePr>
          <p:nvPr>
            <p:ph sz="half" idx="2"/>
            <p:extLst>
              <p:ext uri="{D42A27DB-BD31-4B8C-83A1-F6EECF244321}">
                <p14:modId xmlns:p14="http://schemas.microsoft.com/office/powerpoint/2010/main" val="3051845427"/>
              </p:ext>
            </p:extLst>
          </p:nvPr>
        </p:nvGraphicFramePr>
        <p:xfrm>
          <a:off x="1320800" y="1020763"/>
          <a:ext cx="7112000" cy="5089525"/>
        </p:xfrm>
        <a:graphic>
          <a:graphicData uri="http://schemas.openxmlformats.org/drawingml/2006/table">
            <a:tbl>
              <a:tblPr/>
              <a:tblGrid>
                <a:gridCol w="3043267"/>
                <a:gridCol w="1391586"/>
                <a:gridCol w="1479388"/>
                <a:gridCol w="1197759"/>
              </a:tblGrid>
              <a:tr h="57301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endParaRPr kumimoji="0" lang="en-US" sz="2000" b="0" i="0" u="none" strike="noStrike" cap="none" normalizeH="0" baseline="0">
                        <a:ln>
                          <a:noFill/>
                        </a:ln>
                        <a:solidFill>
                          <a:schemeClr val="tx1"/>
                        </a:solidFill>
                        <a:effectLst/>
                        <a:latin typeface="Calibri" pitchFamily="-107" charset="0"/>
                        <a:ea typeface="MS PGothic" pitchFamily="34" charset="-128"/>
                        <a:cs typeface="MS PGothic" pitchFamily="34" charset="-128"/>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000" b="0" i="0" u="none" strike="noStrike" cap="none" normalizeH="0" baseline="0">
                          <a:ln>
                            <a:noFill/>
                          </a:ln>
                          <a:solidFill>
                            <a:schemeClr val="tx1"/>
                          </a:solidFill>
                          <a:effectLst/>
                          <a:latin typeface="Calibri" pitchFamily="-107" charset="0"/>
                          <a:ea typeface="MS PGothic" pitchFamily="34" charset="-128"/>
                          <a:cs typeface="MS PGothic" pitchFamily="34" charset="-128"/>
                        </a:rPr>
                        <a:t>Baseline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000" b="0" i="0" u="none" strike="noStrike" cap="none" normalizeH="0" baseline="0">
                          <a:ln>
                            <a:noFill/>
                          </a:ln>
                          <a:solidFill>
                            <a:schemeClr val="tx1"/>
                          </a:solidFill>
                          <a:effectLst/>
                          <a:latin typeface="Calibri" pitchFamily="-107" charset="0"/>
                          <a:ea typeface="MS PGothic" pitchFamily="34" charset="-128"/>
                          <a:cs typeface="MS PGothic" pitchFamily="34" charset="-128"/>
                        </a:rPr>
                        <a:t>Checklist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000" b="0" i="0" u="none" strike="noStrike" cap="none" normalizeH="0" baseline="0">
                          <a:ln>
                            <a:noFill/>
                          </a:ln>
                          <a:solidFill>
                            <a:schemeClr val="tx1"/>
                          </a:solidFill>
                          <a:effectLst/>
                          <a:latin typeface="Calibri" pitchFamily="-107" charset="0"/>
                          <a:ea typeface="MS PGothic" pitchFamily="34" charset="-128"/>
                          <a:cs typeface="MS PGothic" pitchFamily="34" charset="-128"/>
                        </a:rPr>
                        <a:t>P value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17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400" b="0" i="0" u="none" strike="noStrike" cap="none" normalizeH="0" baseline="0">
                          <a:ln>
                            <a:noFill/>
                          </a:ln>
                          <a:solidFill>
                            <a:schemeClr val="tx1"/>
                          </a:solidFill>
                          <a:effectLst/>
                          <a:latin typeface="Calibri" pitchFamily="-107" charset="0"/>
                          <a:ea typeface="MS PGothic" pitchFamily="34" charset="-128"/>
                          <a:cs typeface="MS PGothic" pitchFamily="34" charset="-128"/>
                        </a:rPr>
                        <a:t>Cases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3733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3955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52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400" b="0" i="0" u="none" strike="noStrike" cap="none" normalizeH="0" baseline="0">
                          <a:ln>
                            <a:noFill/>
                          </a:ln>
                          <a:solidFill>
                            <a:schemeClr val="tx1"/>
                          </a:solidFill>
                          <a:effectLst/>
                          <a:latin typeface="Calibri" pitchFamily="-107" charset="0"/>
                          <a:ea typeface="MS PGothic" pitchFamily="34" charset="-128"/>
                          <a:cs typeface="MS PGothic" pitchFamily="34" charset="-128"/>
                        </a:rPr>
                        <a:t>Death</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0.8%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0.003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94476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400" b="0" i="0" u="none" strike="noStrike" cap="none" normalizeH="0" baseline="0">
                          <a:ln>
                            <a:noFill/>
                          </a:ln>
                          <a:solidFill>
                            <a:schemeClr val="tx1"/>
                          </a:solidFill>
                          <a:effectLst/>
                          <a:latin typeface="Calibri" pitchFamily="-107" charset="0"/>
                          <a:ea typeface="MS PGothic" pitchFamily="34" charset="-128"/>
                          <a:cs typeface="MS PGothic" pitchFamily="34" charset="-128"/>
                        </a:rPr>
                        <a:t>Any Complication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11.0%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7.0%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&lt;0.001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476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400" b="0" i="0" u="none" strike="noStrike" cap="none" normalizeH="0" baseline="0" dirty="0">
                          <a:ln>
                            <a:noFill/>
                          </a:ln>
                          <a:solidFill>
                            <a:srgbClr val="FF0000"/>
                          </a:solidFill>
                          <a:effectLst/>
                          <a:latin typeface="Calibri" pitchFamily="-107" charset="0"/>
                          <a:ea typeface="MS PGothic" pitchFamily="34" charset="-128"/>
                          <a:cs typeface="MS PGothic" pitchFamily="34" charset="-128"/>
                        </a:rPr>
                        <a:t>SSI</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dirty="0">
                          <a:ln>
                            <a:noFill/>
                          </a:ln>
                          <a:solidFill>
                            <a:srgbClr val="FF0000"/>
                          </a:solidFill>
                          <a:effectLst/>
                          <a:latin typeface="Calibri" pitchFamily="-107" charset="0"/>
                          <a:ea typeface="MS PGothic" pitchFamily="34" charset="-128"/>
                          <a:cs typeface="MS PGothic" pitchFamily="34" charset="-128"/>
                        </a:rPr>
                        <a:t>6.2%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dirty="0">
                          <a:ln>
                            <a:noFill/>
                          </a:ln>
                          <a:solidFill>
                            <a:srgbClr val="FF0000"/>
                          </a:solidFill>
                          <a:effectLst/>
                          <a:latin typeface="Calibri" pitchFamily="-107" charset="0"/>
                          <a:ea typeface="MS PGothic" pitchFamily="34" charset="-128"/>
                          <a:cs typeface="MS PGothic" pitchFamily="34" charset="-128"/>
                        </a:rPr>
                        <a:t>3.4%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dirty="0">
                          <a:ln>
                            <a:noFill/>
                          </a:ln>
                          <a:solidFill>
                            <a:srgbClr val="FF0000"/>
                          </a:solidFill>
                          <a:effectLst/>
                          <a:latin typeface="Calibri" pitchFamily="-107" charset="0"/>
                          <a:ea typeface="MS PGothic" pitchFamily="34" charset="-128"/>
                          <a:cs typeface="MS PGothic" pitchFamily="34" charset="-128"/>
                        </a:rPr>
                        <a:t>&lt;0.001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101428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400" b="0" i="0" u="none" strike="noStrike" cap="none" normalizeH="0" baseline="0">
                          <a:ln>
                            <a:noFill/>
                          </a:ln>
                          <a:solidFill>
                            <a:schemeClr val="tx1"/>
                          </a:solidFill>
                          <a:effectLst/>
                          <a:latin typeface="Calibri" pitchFamily="-107" charset="0"/>
                          <a:ea typeface="MS PGothic" pitchFamily="34" charset="-128"/>
                          <a:cs typeface="MS PGothic" pitchFamily="34" charset="-128"/>
                        </a:rPr>
                        <a:t>Unplanned Reoperation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a:ln>
                            <a:noFill/>
                          </a:ln>
                          <a:solidFill>
                            <a:schemeClr val="tx1"/>
                          </a:solidFill>
                          <a:effectLst/>
                          <a:latin typeface="Calibri" pitchFamily="-107" charset="0"/>
                          <a:ea typeface="MS PGothic" pitchFamily="34" charset="-128"/>
                          <a:cs typeface="MS PGothic" pitchFamily="34" charset="-128"/>
                        </a:rPr>
                        <a:t>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07" charset="0"/>
                        <a:buNone/>
                        <a:tabLst/>
                      </a:pPr>
                      <a:r>
                        <a:rPr kumimoji="0" lang="en-US" sz="2800" b="0" i="0" u="none" strike="noStrike" cap="none" normalizeH="0" baseline="0" dirty="0">
                          <a:ln>
                            <a:noFill/>
                          </a:ln>
                          <a:solidFill>
                            <a:schemeClr val="tx1"/>
                          </a:solidFill>
                          <a:effectLst/>
                          <a:latin typeface="Calibri" pitchFamily="-107" charset="0"/>
                          <a:ea typeface="MS PGothic" pitchFamily="34" charset="-128"/>
                          <a:cs typeface="MS PGothic" pitchFamily="34" charset="-128"/>
                        </a:rPr>
                        <a:t>0.047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52" name="Text Box 41"/>
          <p:cNvSpPr txBox="1">
            <a:spLocks noChangeArrowheads="1"/>
          </p:cNvSpPr>
          <p:nvPr/>
        </p:nvSpPr>
        <p:spPr bwMode="auto">
          <a:xfrm>
            <a:off x="584200" y="6324600"/>
            <a:ext cx="7848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400"/>
              <a:t>Haynes et al. A Surgical Safety Checklist to Reduce Morbidity and Mortality in a Global Population. New England Journal of Medicine 360:491-9. (2009)</a:t>
            </a:r>
          </a:p>
        </p:txBody>
      </p:sp>
    </p:spTree>
    <p:extLst>
      <p:ext uri="{BB962C8B-B14F-4D97-AF65-F5344CB8AC3E}">
        <p14:creationId xmlns:p14="http://schemas.microsoft.com/office/powerpoint/2010/main" val="899430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surveillance at Lagoon Hospitals </a:t>
            </a:r>
            <a:endParaRPr lang="en-US" dirty="0"/>
          </a:p>
        </p:txBody>
      </p:sp>
      <p:pic>
        <p:nvPicPr>
          <p:cNvPr id="4" name="Content Placeholder 3" descr="SSI rate.png"/>
          <p:cNvPicPr>
            <a:picLocks noGrp="1" noChangeAspect="1"/>
          </p:cNvPicPr>
          <p:nvPr>
            <p:ph idx="1"/>
          </p:nvPr>
        </p:nvPicPr>
        <p:blipFill>
          <a:blip r:embed="rId2">
            <a:extLst>
              <a:ext uri="{28A0092B-C50C-407E-A947-70E740481C1C}">
                <a14:useLocalDpi xmlns:a14="http://schemas.microsoft.com/office/drawing/2010/main" val="0"/>
              </a:ext>
            </a:extLst>
          </a:blip>
          <a:srcRect t="4190" b="4190"/>
          <a:stretch>
            <a:fillRect/>
          </a:stretch>
        </p:blipFill>
        <p:spPr/>
      </p:pic>
    </p:spTree>
    <p:extLst>
      <p:ext uri="{BB962C8B-B14F-4D97-AF65-F5344CB8AC3E}">
        <p14:creationId xmlns:p14="http://schemas.microsoft.com/office/powerpoint/2010/main" val="47149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SSI is a major problem in surgical patients</a:t>
            </a:r>
          </a:p>
          <a:p>
            <a:r>
              <a:rPr lang="en-US" dirty="0" smtClean="0"/>
              <a:t>Significant morbidity/mortality and expense</a:t>
            </a:r>
          </a:p>
          <a:p>
            <a:r>
              <a:rPr lang="en-US" dirty="0" smtClean="0"/>
              <a:t>Prophylactic antibiotics, ASA grade and timely surgery important risk factors</a:t>
            </a:r>
          </a:p>
          <a:p>
            <a:r>
              <a:rPr lang="en-US" dirty="0" smtClean="0"/>
              <a:t>WHO Safety checklist proven all over the world – highly recommended</a:t>
            </a:r>
          </a:p>
          <a:p>
            <a:r>
              <a:rPr lang="en-US" dirty="0" smtClean="0"/>
              <a:t>Importance of SSI surveillance in hospitals</a:t>
            </a:r>
          </a:p>
          <a:p>
            <a:r>
              <a:rPr lang="en-US" dirty="0" smtClean="0"/>
              <a:t>Safe surgery saves lives!</a:t>
            </a:r>
          </a:p>
          <a:p>
            <a:endParaRPr lang="en-US" dirty="0"/>
          </a:p>
        </p:txBody>
      </p:sp>
    </p:spTree>
    <p:extLst>
      <p:ext uri="{BB962C8B-B14F-4D97-AF65-F5344CB8AC3E}">
        <p14:creationId xmlns:p14="http://schemas.microsoft.com/office/powerpoint/2010/main" val="194341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800" dirty="0" smtClean="0"/>
              <a:t>Hospital Acquired Infection</a:t>
            </a:r>
            <a:endParaRPr lang="en-US" dirty="0" smtClean="0">
              <a:cs typeface="+mj-cs"/>
            </a:endParaRPr>
          </a:p>
        </p:txBody>
      </p:sp>
      <p:sp>
        <p:nvSpPr>
          <p:cNvPr id="2" name="Content Placeholder 1"/>
          <p:cNvSpPr>
            <a:spLocks noGrp="1"/>
          </p:cNvSpPr>
          <p:nvPr>
            <p:ph idx="1"/>
          </p:nvPr>
        </p:nvSpPr>
        <p:spPr/>
        <p:txBody>
          <a:bodyPr>
            <a:normAutofit lnSpcReduction="10000"/>
          </a:bodyPr>
          <a:lstStyle/>
          <a:p>
            <a:r>
              <a:rPr lang="en-US" dirty="0" smtClean="0"/>
              <a:t>Nosocomial infection</a:t>
            </a:r>
          </a:p>
          <a:p>
            <a:r>
              <a:rPr lang="en-US" dirty="0" smtClean="0"/>
              <a:t>Infections occurring more than 48 hours after hospital admission</a:t>
            </a:r>
          </a:p>
          <a:p>
            <a:r>
              <a:rPr lang="en-US" dirty="0" smtClean="0"/>
              <a:t>Evidence of poor quality health service delivery</a:t>
            </a:r>
          </a:p>
          <a:p>
            <a:r>
              <a:rPr lang="en-US" dirty="0" smtClean="0"/>
              <a:t>Avoidable cost</a:t>
            </a:r>
          </a:p>
          <a:p>
            <a:pPr lvl="1"/>
            <a:r>
              <a:rPr lang="en-US" dirty="0" smtClean="0"/>
              <a:t>Increased ALOS</a:t>
            </a:r>
          </a:p>
          <a:p>
            <a:pPr lvl="1"/>
            <a:r>
              <a:rPr lang="en-US" dirty="0" smtClean="0"/>
              <a:t>Further interventions</a:t>
            </a:r>
          </a:p>
          <a:p>
            <a:pPr lvl="1"/>
            <a:r>
              <a:rPr lang="en-US" dirty="0" smtClean="0"/>
              <a:t>Delayed return to work</a:t>
            </a:r>
            <a:endParaRPr lang="en-US" dirty="0"/>
          </a:p>
        </p:txBody>
      </p:sp>
    </p:spTree>
    <p:extLst>
      <p:ext uri="{BB962C8B-B14F-4D97-AF65-F5344CB8AC3E}">
        <p14:creationId xmlns:p14="http://schemas.microsoft.com/office/powerpoint/2010/main" val="131309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z="4800" dirty="0" smtClean="0">
                <a:cs typeface="+mj-cs"/>
              </a:rPr>
              <a:t>Hospital Acquired Infections relating to surgery</a:t>
            </a:r>
            <a:endParaRPr lang="en-US" dirty="0" smtClean="0">
              <a:cs typeface="+mj-cs"/>
            </a:endParaRPr>
          </a:p>
        </p:txBody>
      </p:sp>
      <p:sp>
        <p:nvSpPr>
          <p:cNvPr id="22531" name="Rectangle 3"/>
          <p:cNvSpPr>
            <a:spLocks noGrp="1" noChangeArrowheads="1"/>
          </p:cNvSpPr>
          <p:nvPr>
            <p:ph idx="1"/>
          </p:nvPr>
        </p:nvSpPr>
        <p:spPr>
          <a:xfrm>
            <a:off x="537633" y="1684867"/>
            <a:ext cx="7772400" cy="4114800"/>
          </a:xfrm>
        </p:spPr>
        <p:txBody>
          <a:bodyPr>
            <a:normAutofit fontScale="92500" lnSpcReduction="10000"/>
          </a:bodyPr>
          <a:lstStyle/>
          <a:p>
            <a:pPr marL="609600" indent="-609600" eaLnBrk="1" hangingPunct="1">
              <a:buFontTx/>
              <a:buAutoNum type="arabicPeriod"/>
              <a:defRPr/>
            </a:pPr>
            <a:r>
              <a:rPr lang="en-US" sz="3600" dirty="0" smtClean="0">
                <a:cs typeface="+mn-cs"/>
              </a:rPr>
              <a:t>Surgical site infections</a:t>
            </a:r>
          </a:p>
          <a:p>
            <a:pPr marL="0" indent="0" eaLnBrk="1" hangingPunct="1">
              <a:buNone/>
              <a:defRPr/>
            </a:pPr>
            <a:endParaRPr lang="en-US" sz="3600" dirty="0" smtClean="0">
              <a:cs typeface="+mn-cs"/>
            </a:endParaRPr>
          </a:p>
          <a:p>
            <a:pPr marL="609600" indent="-609600" eaLnBrk="1" hangingPunct="1">
              <a:buFontTx/>
              <a:buAutoNum type="arabicPeriod"/>
              <a:defRPr/>
            </a:pPr>
            <a:r>
              <a:rPr lang="en-US" sz="3600" dirty="0" smtClean="0">
                <a:cs typeface="+mn-cs"/>
              </a:rPr>
              <a:t>Urinary Tract Infection (CAUTI)</a:t>
            </a:r>
          </a:p>
          <a:p>
            <a:pPr marL="609600" indent="-609600" eaLnBrk="1" hangingPunct="1">
              <a:buFontTx/>
              <a:buAutoNum type="arabicPeriod"/>
              <a:defRPr/>
            </a:pPr>
            <a:endParaRPr lang="en-US" sz="3600" dirty="0" smtClean="0">
              <a:cs typeface="+mn-cs"/>
            </a:endParaRPr>
          </a:p>
          <a:p>
            <a:pPr marL="609600" indent="-609600" eaLnBrk="1" hangingPunct="1">
              <a:buFontTx/>
              <a:buAutoNum type="arabicPeriod"/>
              <a:defRPr/>
            </a:pPr>
            <a:r>
              <a:rPr lang="en-US" sz="3600" dirty="0" smtClean="0">
                <a:cs typeface="+mn-cs"/>
              </a:rPr>
              <a:t>Indwelling Catheter/cannula Infection</a:t>
            </a:r>
          </a:p>
          <a:p>
            <a:pPr marL="609600" indent="-609600" eaLnBrk="1" hangingPunct="1">
              <a:buFontTx/>
              <a:buAutoNum type="arabicPeriod"/>
              <a:defRPr/>
            </a:pPr>
            <a:endParaRPr lang="en-US" sz="3600" dirty="0" smtClean="0">
              <a:cs typeface="+mn-cs"/>
            </a:endParaRPr>
          </a:p>
          <a:p>
            <a:pPr marL="609600" indent="-609600" eaLnBrk="1" hangingPunct="1">
              <a:buFontTx/>
              <a:buAutoNum type="arabicPeriod"/>
              <a:defRPr/>
            </a:pPr>
            <a:r>
              <a:rPr lang="en-US" sz="3600" dirty="0" smtClean="0">
                <a:cs typeface="+mn-cs"/>
              </a:rPr>
              <a:t>Ventilated Associated Pneumonia </a:t>
            </a:r>
            <a:endParaRPr lang="en-US" dirty="0" smtClean="0">
              <a:cs typeface="+mn-cs"/>
            </a:endParaRPr>
          </a:p>
        </p:txBody>
      </p:sp>
    </p:spTree>
    <p:extLst>
      <p:ext uri="{BB962C8B-B14F-4D97-AF65-F5344CB8AC3E}">
        <p14:creationId xmlns:p14="http://schemas.microsoft.com/office/powerpoint/2010/main" val="22093013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z="4800" dirty="0" smtClean="0">
                <a:cs typeface="+mj-cs"/>
              </a:rPr>
              <a:t>Hospital Acquired Infections relating to surgery</a:t>
            </a:r>
            <a:endParaRPr lang="en-US" dirty="0" smtClean="0">
              <a:cs typeface="+mj-cs"/>
            </a:endParaRPr>
          </a:p>
        </p:txBody>
      </p:sp>
      <p:sp>
        <p:nvSpPr>
          <p:cNvPr id="22531" name="Rectangle 3"/>
          <p:cNvSpPr>
            <a:spLocks noGrp="1" noChangeArrowheads="1"/>
          </p:cNvSpPr>
          <p:nvPr>
            <p:ph idx="1"/>
          </p:nvPr>
        </p:nvSpPr>
        <p:spPr>
          <a:xfrm>
            <a:off x="537633" y="1684867"/>
            <a:ext cx="7772400" cy="4114800"/>
          </a:xfrm>
        </p:spPr>
        <p:txBody>
          <a:bodyPr>
            <a:normAutofit fontScale="92500" lnSpcReduction="10000"/>
          </a:bodyPr>
          <a:lstStyle/>
          <a:p>
            <a:pPr marL="609600" indent="-609600" eaLnBrk="1" hangingPunct="1">
              <a:buFontTx/>
              <a:buAutoNum type="arabicPeriod"/>
              <a:defRPr/>
            </a:pPr>
            <a:r>
              <a:rPr lang="en-US" sz="3600" dirty="0" smtClean="0">
                <a:solidFill>
                  <a:srgbClr val="FF0000"/>
                </a:solidFill>
                <a:cs typeface="+mn-cs"/>
              </a:rPr>
              <a:t>Surgical site infections</a:t>
            </a:r>
          </a:p>
          <a:p>
            <a:pPr marL="0" indent="0" eaLnBrk="1" hangingPunct="1">
              <a:buNone/>
              <a:defRPr/>
            </a:pPr>
            <a:endParaRPr lang="en-US" sz="3600" dirty="0" smtClean="0">
              <a:cs typeface="+mn-cs"/>
            </a:endParaRPr>
          </a:p>
          <a:p>
            <a:pPr marL="609600" indent="-609600" eaLnBrk="1" hangingPunct="1">
              <a:buFontTx/>
              <a:buAutoNum type="arabicPeriod"/>
              <a:defRPr/>
            </a:pPr>
            <a:r>
              <a:rPr lang="en-US" sz="3600" dirty="0" smtClean="0">
                <a:cs typeface="+mn-cs"/>
              </a:rPr>
              <a:t>Urinary Tract Infection (CAUTI)</a:t>
            </a:r>
          </a:p>
          <a:p>
            <a:pPr marL="609600" indent="-609600" eaLnBrk="1" hangingPunct="1">
              <a:buFontTx/>
              <a:buAutoNum type="arabicPeriod"/>
              <a:defRPr/>
            </a:pPr>
            <a:endParaRPr lang="en-US" sz="3600" dirty="0" smtClean="0">
              <a:cs typeface="+mn-cs"/>
            </a:endParaRPr>
          </a:p>
          <a:p>
            <a:pPr marL="609600" indent="-609600" eaLnBrk="1" hangingPunct="1">
              <a:buFontTx/>
              <a:buAutoNum type="arabicPeriod"/>
              <a:defRPr/>
            </a:pPr>
            <a:r>
              <a:rPr lang="en-US" sz="3600" dirty="0" smtClean="0">
                <a:cs typeface="+mn-cs"/>
              </a:rPr>
              <a:t>Indwelling Catheter/cannula Infection</a:t>
            </a:r>
          </a:p>
          <a:p>
            <a:pPr marL="609600" indent="-609600" eaLnBrk="1" hangingPunct="1">
              <a:buFontTx/>
              <a:buAutoNum type="arabicPeriod"/>
              <a:defRPr/>
            </a:pPr>
            <a:endParaRPr lang="en-US" sz="3600" dirty="0" smtClean="0">
              <a:cs typeface="+mn-cs"/>
            </a:endParaRPr>
          </a:p>
          <a:p>
            <a:pPr marL="609600" indent="-609600" eaLnBrk="1" hangingPunct="1">
              <a:buFontTx/>
              <a:buAutoNum type="arabicPeriod"/>
              <a:defRPr/>
            </a:pPr>
            <a:r>
              <a:rPr lang="en-US" sz="3600" dirty="0" smtClean="0">
                <a:cs typeface="+mn-cs"/>
              </a:rPr>
              <a:t>Ventilated Associated Pneumonia </a:t>
            </a:r>
            <a:endParaRPr lang="en-US" dirty="0" smtClean="0">
              <a:cs typeface="+mn-cs"/>
            </a:endParaRPr>
          </a:p>
        </p:txBody>
      </p:sp>
    </p:spTree>
    <p:extLst>
      <p:ext uri="{BB962C8B-B14F-4D97-AF65-F5344CB8AC3E}">
        <p14:creationId xmlns:p14="http://schemas.microsoft.com/office/powerpoint/2010/main" val="2904086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4800" dirty="0" smtClean="0">
                <a:cs typeface="+mj-cs"/>
              </a:rPr>
              <a:t>Joseph Lister (1827 – 1912)</a:t>
            </a:r>
            <a:endParaRPr lang="en-US" dirty="0" smtClean="0">
              <a:cs typeface="+mj-cs"/>
            </a:endParaRPr>
          </a:p>
        </p:txBody>
      </p:sp>
      <p:sp>
        <p:nvSpPr>
          <p:cNvPr id="34819" name="Rectangle 3"/>
          <p:cNvSpPr>
            <a:spLocks noGrp="1" noChangeArrowheads="1"/>
          </p:cNvSpPr>
          <p:nvPr>
            <p:ph idx="1"/>
          </p:nvPr>
        </p:nvSpPr>
        <p:spPr>
          <a:xfrm>
            <a:off x="4114800" y="1710267"/>
            <a:ext cx="4343400" cy="4114800"/>
          </a:xfrm>
        </p:spPr>
        <p:txBody>
          <a:bodyPr>
            <a:noAutofit/>
          </a:bodyPr>
          <a:lstStyle/>
          <a:p>
            <a:pPr eaLnBrk="1" hangingPunct="1">
              <a:lnSpc>
                <a:spcPct val="90000"/>
              </a:lnSpc>
              <a:defRPr/>
            </a:pPr>
            <a:r>
              <a:rPr lang="en-US" dirty="0" smtClean="0">
                <a:cs typeface="+mn-cs"/>
              </a:rPr>
              <a:t>1883-1897</a:t>
            </a:r>
          </a:p>
          <a:p>
            <a:pPr eaLnBrk="1" hangingPunct="1">
              <a:lnSpc>
                <a:spcPct val="90000"/>
              </a:lnSpc>
              <a:defRPr/>
            </a:pPr>
            <a:r>
              <a:rPr lang="en-US" dirty="0" smtClean="0">
                <a:cs typeface="+mn-cs"/>
              </a:rPr>
              <a:t>British surgeon at GRI</a:t>
            </a:r>
          </a:p>
          <a:p>
            <a:pPr eaLnBrk="1" hangingPunct="1">
              <a:lnSpc>
                <a:spcPct val="90000"/>
              </a:lnSpc>
              <a:defRPr/>
            </a:pPr>
            <a:r>
              <a:rPr lang="en-US" dirty="0" smtClean="0">
                <a:cs typeface="+mn-cs"/>
              </a:rPr>
              <a:t>Used Carbolic Acid (Phenol) to clean hands, instruments and wipe on surgical wounds </a:t>
            </a:r>
          </a:p>
          <a:p>
            <a:pPr eaLnBrk="1" hangingPunct="1">
              <a:lnSpc>
                <a:spcPct val="90000"/>
              </a:lnSpc>
              <a:defRPr/>
            </a:pPr>
            <a:r>
              <a:rPr lang="en-US" dirty="0"/>
              <a:t>D</a:t>
            </a:r>
            <a:r>
              <a:rPr lang="en-US" dirty="0" smtClean="0">
                <a:cs typeface="+mn-cs"/>
              </a:rPr>
              <a:t>rastically decreased infections.</a:t>
            </a:r>
          </a:p>
        </p:txBody>
      </p:sp>
      <p:pic>
        <p:nvPicPr>
          <p:cNvPr id="16387" name="Picture 4" descr="220px-Lister_Jose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8179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73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800" dirty="0" smtClean="0">
                <a:cs typeface="+mj-cs"/>
              </a:rPr>
              <a:t>Surgical Site Infections (SSI)</a:t>
            </a:r>
            <a:endParaRPr lang="en-US" dirty="0" smtClean="0">
              <a:cs typeface="+mj-cs"/>
            </a:endParaRPr>
          </a:p>
        </p:txBody>
      </p:sp>
      <p:sp>
        <p:nvSpPr>
          <p:cNvPr id="16387" name="Rectangle 3"/>
          <p:cNvSpPr>
            <a:spLocks noGrp="1" noChangeArrowheads="1"/>
          </p:cNvSpPr>
          <p:nvPr>
            <p:ph idx="1"/>
          </p:nvPr>
        </p:nvSpPr>
        <p:spPr>
          <a:xfrm>
            <a:off x="296333" y="1301750"/>
            <a:ext cx="8390467" cy="4824413"/>
          </a:xfrm>
        </p:spPr>
        <p:txBody>
          <a:bodyPr>
            <a:normAutofit fontScale="92500" lnSpcReduction="20000"/>
          </a:bodyPr>
          <a:lstStyle/>
          <a:p>
            <a:pPr eaLnBrk="1" hangingPunct="1">
              <a:defRPr/>
            </a:pPr>
            <a:r>
              <a:rPr lang="en-US" dirty="0" smtClean="0"/>
              <a:t>Purulent discharge, abscess or spreading cellulitis at surgical site up to one month after surgery.</a:t>
            </a:r>
          </a:p>
          <a:p>
            <a:pPr eaLnBrk="1" hangingPunct="1">
              <a:defRPr/>
            </a:pPr>
            <a:r>
              <a:rPr lang="en-US" dirty="0" smtClean="0"/>
              <a:t>3rd most common hospital infection</a:t>
            </a:r>
          </a:p>
          <a:p>
            <a:pPr eaLnBrk="1" hangingPunct="1">
              <a:defRPr/>
            </a:pPr>
            <a:r>
              <a:rPr lang="en-US" dirty="0" smtClean="0"/>
              <a:t>Incidence : 0.5 – 15%</a:t>
            </a:r>
          </a:p>
          <a:p>
            <a:pPr eaLnBrk="1" hangingPunct="1">
              <a:defRPr/>
            </a:pPr>
            <a:r>
              <a:rPr lang="en-US" dirty="0" smtClean="0"/>
              <a:t>Incisional </a:t>
            </a:r>
          </a:p>
          <a:p>
            <a:pPr lvl="1" eaLnBrk="1" hangingPunct="1">
              <a:defRPr/>
            </a:pPr>
            <a:r>
              <a:rPr lang="en-US" sz="3200" dirty="0" smtClean="0"/>
              <a:t>Superficial				</a:t>
            </a:r>
          </a:p>
          <a:p>
            <a:pPr lvl="1" eaLnBrk="1" hangingPunct="1">
              <a:defRPr/>
            </a:pPr>
            <a:r>
              <a:rPr lang="en-US" sz="3200" dirty="0" smtClean="0"/>
              <a:t>Deep</a:t>
            </a:r>
          </a:p>
          <a:p>
            <a:pPr eaLnBrk="1" hangingPunct="1">
              <a:defRPr/>
            </a:pPr>
            <a:r>
              <a:rPr lang="en-US" dirty="0" smtClean="0"/>
              <a:t>Organ Space</a:t>
            </a:r>
          </a:p>
          <a:p>
            <a:pPr lvl="1" eaLnBrk="1" hangingPunct="1">
              <a:defRPr/>
            </a:pPr>
            <a:r>
              <a:rPr lang="en-US" sz="3200" dirty="0" smtClean="0"/>
              <a:t>Generalized (peritonitis)</a:t>
            </a:r>
          </a:p>
          <a:p>
            <a:pPr lvl="1" eaLnBrk="1" hangingPunct="1">
              <a:defRPr/>
            </a:pPr>
            <a:r>
              <a:rPr lang="en-US" sz="3200" dirty="0" smtClean="0"/>
              <a:t>Abscess</a:t>
            </a:r>
            <a:endParaRPr lang="en-US" dirty="0" smtClean="0"/>
          </a:p>
        </p:txBody>
      </p:sp>
      <p:pic>
        <p:nvPicPr>
          <p:cNvPr id="4" name="Picture 5" descr="infection image 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15000" y="2941688"/>
            <a:ext cx="3119967" cy="30696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12123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transmission</a:t>
            </a:r>
            <a:endParaRPr lang="en-US" dirty="0"/>
          </a:p>
        </p:txBody>
      </p:sp>
      <p:sp>
        <p:nvSpPr>
          <p:cNvPr id="3" name="Content Placeholder 2"/>
          <p:cNvSpPr>
            <a:spLocks noGrp="1"/>
          </p:cNvSpPr>
          <p:nvPr>
            <p:ph idx="1"/>
          </p:nvPr>
        </p:nvSpPr>
        <p:spPr/>
        <p:txBody>
          <a:bodyPr/>
          <a:lstStyle/>
          <a:p>
            <a:r>
              <a:rPr lang="en-US" dirty="0" smtClean="0"/>
              <a:t>Exogenous</a:t>
            </a:r>
          </a:p>
          <a:p>
            <a:pPr lvl="1"/>
            <a:r>
              <a:rPr lang="en-US" dirty="0" smtClean="0"/>
              <a:t>Surgeons, nurses and other staff</a:t>
            </a:r>
          </a:p>
          <a:p>
            <a:pPr lvl="1"/>
            <a:r>
              <a:rPr lang="en-US" dirty="0" smtClean="0"/>
              <a:t>Medical equipment</a:t>
            </a:r>
          </a:p>
          <a:p>
            <a:pPr lvl="1"/>
            <a:r>
              <a:rPr lang="en-US" dirty="0" smtClean="0"/>
              <a:t>Other patients</a:t>
            </a:r>
          </a:p>
          <a:p>
            <a:r>
              <a:rPr lang="en-US" dirty="0" smtClean="0"/>
              <a:t>Endogenous</a:t>
            </a:r>
          </a:p>
          <a:p>
            <a:pPr lvl="1"/>
            <a:r>
              <a:rPr lang="en-US" dirty="0" smtClean="0"/>
              <a:t>Skin flora</a:t>
            </a:r>
          </a:p>
          <a:p>
            <a:pPr lvl="1"/>
            <a:r>
              <a:rPr lang="en-US" dirty="0" smtClean="0"/>
              <a:t>Other infections in patient</a:t>
            </a:r>
          </a:p>
          <a:p>
            <a:pPr lvl="1"/>
            <a:r>
              <a:rPr lang="en-US" dirty="0" smtClean="0"/>
              <a:t>Blood transfusion (rare)</a:t>
            </a:r>
            <a:endParaRPr lang="en-US" dirty="0"/>
          </a:p>
        </p:txBody>
      </p:sp>
    </p:spTree>
    <p:extLst>
      <p:ext uri="{BB962C8B-B14F-4D97-AF65-F5344CB8AC3E}">
        <p14:creationId xmlns:p14="http://schemas.microsoft.com/office/powerpoint/2010/main" val="3263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hangingPunct="1">
              <a:defRPr/>
            </a:pPr>
            <a:r>
              <a:rPr lang="en-US" smtClean="0">
                <a:cs typeface="+mj-cs"/>
              </a:rPr>
              <a:t>SSI – Wound Classification</a:t>
            </a:r>
          </a:p>
        </p:txBody>
      </p:sp>
      <p:sp>
        <p:nvSpPr>
          <p:cNvPr id="603139" name="Rectangle 3"/>
          <p:cNvSpPr>
            <a:spLocks noGrp="1" noChangeArrowheads="1"/>
          </p:cNvSpPr>
          <p:nvPr>
            <p:ph idx="1"/>
          </p:nvPr>
        </p:nvSpPr>
        <p:spPr/>
        <p:txBody>
          <a:bodyPr/>
          <a:lstStyle/>
          <a:p>
            <a:pPr eaLnBrk="1" hangingPunct="1">
              <a:defRPr/>
            </a:pPr>
            <a:r>
              <a:rPr lang="en-US" smtClean="0">
                <a:cs typeface="+mn-cs"/>
              </a:rPr>
              <a:t>Class 1 = Clean</a:t>
            </a:r>
          </a:p>
          <a:p>
            <a:pPr eaLnBrk="1" hangingPunct="1">
              <a:defRPr/>
            </a:pPr>
            <a:r>
              <a:rPr lang="en-US" smtClean="0">
                <a:cs typeface="+mn-cs"/>
              </a:rPr>
              <a:t>Class 2 = Clean contaminated</a:t>
            </a:r>
          </a:p>
          <a:p>
            <a:pPr eaLnBrk="1" hangingPunct="1">
              <a:defRPr/>
            </a:pPr>
            <a:r>
              <a:rPr lang="en-US" smtClean="0">
                <a:cs typeface="+mn-cs"/>
              </a:rPr>
              <a:t>Class 3 = Contaminated</a:t>
            </a:r>
          </a:p>
          <a:p>
            <a:pPr eaLnBrk="1" hangingPunct="1">
              <a:defRPr/>
            </a:pPr>
            <a:r>
              <a:rPr lang="en-US" smtClean="0">
                <a:cs typeface="+mn-cs"/>
              </a:rPr>
              <a:t>Class 4 = Dirty infected</a:t>
            </a:r>
          </a:p>
        </p:txBody>
      </p:sp>
      <p:sp>
        <p:nvSpPr>
          <p:cNvPr id="603140" name="Rectangle 4"/>
          <p:cNvSpPr>
            <a:spLocks noChangeArrowheads="1"/>
          </p:cNvSpPr>
          <p:nvPr/>
        </p:nvSpPr>
        <p:spPr bwMode="auto">
          <a:xfrm>
            <a:off x="457200" y="5875867"/>
            <a:ext cx="550386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20000"/>
              </a:spcBef>
              <a:defRPr/>
            </a:pPr>
            <a:r>
              <a:rPr lang="en-US" dirty="0" err="1">
                <a:cs typeface="+mn-cs"/>
              </a:rPr>
              <a:t>Mangram</a:t>
            </a:r>
            <a:r>
              <a:rPr lang="en-US" dirty="0">
                <a:cs typeface="+mn-cs"/>
              </a:rPr>
              <a:t> AJ et al. </a:t>
            </a:r>
            <a:r>
              <a:rPr lang="en-US" i="1" dirty="0">
                <a:cs typeface="+mn-cs"/>
              </a:rPr>
              <a:t>Infect Control </a:t>
            </a:r>
            <a:r>
              <a:rPr lang="en-US" i="1" dirty="0" err="1">
                <a:cs typeface="+mn-cs"/>
              </a:rPr>
              <a:t>Hosp</a:t>
            </a:r>
            <a:r>
              <a:rPr lang="en-US" i="1" dirty="0">
                <a:cs typeface="+mn-cs"/>
              </a:rPr>
              <a:t> </a:t>
            </a:r>
            <a:r>
              <a:rPr lang="en-US" i="1" dirty="0" err="1">
                <a:cs typeface="+mn-cs"/>
              </a:rPr>
              <a:t>Epidemiol</a:t>
            </a:r>
            <a:r>
              <a:rPr lang="en-US" i="1" dirty="0">
                <a:cs typeface="+mn-cs"/>
              </a:rPr>
              <a:t>.</a:t>
            </a:r>
            <a:r>
              <a:rPr lang="en-US" dirty="0">
                <a:cs typeface="+mn-cs"/>
              </a:rPr>
              <a:t> 1999;20:250-278.</a:t>
            </a:r>
          </a:p>
        </p:txBody>
      </p:sp>
      <p:grpSp>
        <p:nvGrpSpPr>
          <p:cNvPr id="603151" name="Group 15"/>
          <p:cNvGrpSpPr>
            <a:grpSpLocks/>
          </p:cNvGrpSpPr>
          <p:nvPr/>
        </p:nvGrpSpPr>
        <p:grpSpPr bwMode="auto">
          <a:xfrm>
            <a:off x="5070475" y="2379663"/>
            <a:ext cx="3387725" cy="1187450"/>
            <a:chOff x="3194" y="1499"/>
            <a:chExt cx="2134" cy="748"/>
          </a:xfrm>
        </p:grpSpPr>
        <p:sp>
          <p:nvSpPr>
            <p:cNvPr id="603142" name="Text Box 6"/>
            <p:cNvSpPr txBox="1">
              <a:spLocks noChangeArrowheads="1"/>
            </p:cNvSpPr>
            <p:nvPr/>
          </p:nvSpPr>
          <p:spPr bwMode="auto">
            <a:xfrm>
              <a:off x="4080" y="1499"/>
              <a:ext cx="1248" cy="74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chemeClr val="tx2"/>
                  </a:solidFill>
                  <a:cs typeface="+mn-cs"/>
                </a:rPr>
                <a:t>Prophylactic antibiotics indicated</a:t>
              </a:r>
            </a:p>
          </p:txBody>
        </p:sp>
        <p:sp>
          <p:nvSpPr>
            <p:cNvPr id="603149" name="Line 13"/>
            <p:cNvSpPr>
              <a:spLocks noChangeShapeType="1"/>
            </p:cNvSpPr>
            <p:nvPr/>
          </p:nvSpPr>
          <p:spPr bwMode="auto">
            <a:xfrm flipH="1">
              <a:off x="3838" y="1605"/>
              <a:ext cx="242" cy="0"/>
            </a:xfrm>
            <a:prstGeom prst="line">
              <a:avLst/>
            </a:prstGeom>
            <a:noFill/>
            <a:ln w="34925">
              <a:solidFill>
                <a:schemeClr val="tx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03150" name="Line 14"/>
            <p:cNvSpPr>
              <a:spLocks noChangeShapeType="1"/>
            </p:cNvSpPr>
            <p:nvPr/>
          </p:nvSpPr>
          <p:spPr bwMode="auto">
            <a:xfrm flipH="1">
              <a:off x="3194" y="1953"/>
              <a:ext cx="864" cy="0"/>
            </a:xfrm>
            <a:prstGeom prst="line">
              <a:avLst/>
            </a:prstGeom>
            <a:noFill/>
            <a:ln w="34925">
              <a:solidFill>
                <a:schemeClr val="tx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603157" name="Group 21"/>
          <p:cNvGrpSpPr>
            <a:grpSpLocks/>
          </p:cNvGrpSpPr>
          <p:nvPr/>
        </p:nvGrpSpPr>
        <p:grpSpPr bwMode="auto">
          <a:xfrm>
            <a:off x="5070475" y="3567112"/>
            <a:ext cx="3768725" cy="457200"/>
            <a:chOff x="3194" y="2247"/>
            <a:chExt cx="2374" cy="288"/>
          </a:xfrm>
        </p:grpSpPr>
        <p:sp>
          <p:nvSpPr>
            <p:cNvPr id="603147" name="Text Box 11"/>
            <p:cNvSpPr txBox="1">
              <a:spLocks noChangeArrowheads="1"/>
            </p:cNvSpPr>
            <p:nvPr/>
          </p:nvSpPr>
          <p:spPr bwMode="auto">
            <a:xfrm>
              <a:off x="3456" y="2247"/>
              <a:ext cx="21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chemeClr val="tx2"/>
                  </a:solidFill>
                  <a:cs typeface="+mn-cs"/>
                </a:rPr>
                <a:t>Therapeutic antibiotics</a:t>
              </a:r>
            </a:p>
          </p:txBody>
        </p:sp>
        <p:sp>
          <p:nvSpPr>
            <p:cNvPr id="603156" name="Line 20"/>
            <p:cNvSpPr>
              <a:spLocks noChangeShapeType="1"/>
            </p:cNvSpPr>
            <p:nvPr/>
          </p:nvSpPr>
          <p:spPr bwMode="auto">
            <a:xfrm flipH="1">
              <a:off x="3194" y="2377"/>
              <a:ext cx="288" cy="0"/>
            </a:xfrm>
            <a:prstGeom prst="line">
              <a:avLst/>
            </a:prstGeom>
            <a:noFill/>
            <a:ln w="34925">
              <a:solidFill>
                <a:schemeClr val="tx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extLst>
      <p:ext uri="{BB962C8B-B14F-4D97-AF65-F5344CB8AC3E}">
        <p14:creationId xmlns:p14="http://schemas.microsoft.com/office/powerpoint/2010/main" val="2661890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3139">
                                            <p:txEl>
                                              <p:pRg st="0" end="0"/>
                                            </p:txEl>
                                          </p:spTgt>
                                        </p:tgtEl>
                                        <p:attrNameLst>
                                          <p:attrName>style.visibility</p:attrName>
                                        </p:attrNameLst>
                                      </p:cBhvr>
                                      <p:to>
                                        <p:strVal val="visible"/>
                                      </p:to>
                                    </p:set>
                                    <p:animEffect transition="in" filter="slide(fromTop)">
                                      <p:cBhvr>
                                        <p:cTn id="7" dur="500"/>
                                        <p:tgtEl>
                                          <p:spTgt spid="603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03139">
                                            <p:txEl>
                                              <p:pRg st="1" end="1"/>
                                            </p:txEl>
                                          </p:spTgt>
                                        </p:tgtEl>
                                        <p:attrNameLst>
                                          <p:attrName>style.visibility</p:attrName>
                                        </p:attrNameLst>
                                      </p:cBhvr>
                                      <p:to>
                                        <p:strVal val="visible"/>
                                      </p:to>
                                    </p:set>
                                    <p:animEffect transition="in" filter="slide(fromTop)">
                                      <p:cBhvr>
                                        <p:cTn id="12" dur="500"/>
                                        <p:tgtEl>
                                          <p:spTgt spid="603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03139">
                                            <p:txEl>
                                              <p:pRg st="2" end="2"/>
                                            </p:txEl>
                                          </p:spTgt>
                                        </p:tgtEl>
                                        <p:attrNameLst>
                                          <p:attrName>style.visibility</p:attrName>
                                        </p:attrNameLst>
                                      </p:cBhvr>
                                      <p:to>
                                        <p:strVal val="visible"/>
                                      </p:to>
                                    </p:set>
                                    <p:animEffect transition="in" filter="slide(fromTop)">
                                      <p:cBhvr>
                                        <p:cTn id="17" dur="500"/>
                                        <p:tgtEl>
                                          <p:spTgt spid="603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603139">
                                            <p:txEl>
                                              <p:pRg st="3" end="3"/>
                                            </p:txEl>
                                          </p:spTgt>
                                        </p:tgtEl>
                                        <p:attrNameLst>
                                          <p:attrName>style.visibility</p:attrName>
                                        </p:attrNameLst>
                                      </p:cBhvr>
                                      <p:to>
                                        <p:strVal val="visible"/>
                                      </p:to>
                                    </p:set>
                                    <p:animEffect transition="in" filter="slide(fromTop)">
                                      <p:cBhvr>
                                        <p:cTn id="22" dur="500"/>
                                        <p:tgtEl>
                                          <p:spTgt spid="603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nodeType="clickEffect">
                                  <p:stCondLst>
                                    <p:cond delay="0"/>
                                  </p:stCondLst>
                                  <p:childTnLst>
                                    <p:set>
                                      <p:cBhvr>
                                        <p:cTn id="26" dur="1" fill="hold">
                                          <p:stCondLst>
                                            <p:cond delay="0"/>
                                          </p:stCondLst>
                                        </p:cTn>
                                        <p:tgtEl>
                                          <p:spTgt spid="603151"/>
                                        </p:tgtEl>
                                        <p:attrNameLst>
                                          <p:attrName>style.visibility</p:attrName>
                                        </p:attrNameLst>
                                      </p:cBhvr>
                                      <p:to>
                                        <p:strVal val="visible"/>
                                      </p:to>
                                    </p:set>
                                    <p:animEffect transition="in" filter="slide(fromRight)">
                                      <p:cBhvr>
                                        <p:cTn id="27" dur="500"/>
                                        <p:tgtEl>
                                          <p:spTgt spid="6031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nodeType="clickEffect">
                                  <p:stCondLst>
                                    <p:cond delay="0"/>
                                  </p:stCondLst>
                                  <p:childTnLst>
                                    <p:set>
                                      <p:cBhvr>
                                        <p:cTn id="31" dur="1" fill="hold">
                                          <p:stCondLst>
                                            <p:cond delay="0"/>
                                          </p:stCondLst>
                                        </p:cTn>
                                        <p:tgtEl>
                                          <p:spTgt spid="603157"/>
                                        </p:tgtEl>
                                        <p:attrNameLst>
                                          <p:attrName>style.visibility</p:attrName>
                                        </p:attrNameLst>
                                      </p:cBhvr>
                                      <p:to>
                                        <p:strVal val="visible"/>
                                      </p:to>
                                    </p:set>
                                    <p:animEffect transition="in" filter="slide(fromRight)">
                                      <p:cBhvr>
                                        <p:cTn id="32" dur="500"/>
                                        <p:tgtEl>
                                          <p:spTgt spid="603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build="p"/>
    </p:bldLst>
  </p:timing>
</p:sld>
</file>

<file path=ppt/theme/theme1.xml><?xml version="1.0" encoding="utf-8"?>
<a:theme xmlns:a="http://schemas.openxmlformats.org/drawingml/2006/main" name="Lagoon Hospital PPT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Lagoon Hospital PPT Template 2013.thmx</Template>
  <TotalTime>3078</TotalTime>
  <Words>957</Words>
  <Application>Microsoft Macintosh PowerPoint</Application>
  <PresentationFormat>On-screen Show (4:3)</PresentationFormat>
  <Paragraphs>219</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Lagoon Hospital PPT Template 2013</vt:lpstr>
      <vt:lpstr>Surgical safety &amp; hospital acquired infections</vt:lpstr>
      <vt:lpstr>Overview</vt:lpstr>
      <vt:lpstr>Hospital Acquired Infection</vt:lpstr>
      <vt:lpstr>Hospital Acquired Infections relating to surgery</vt:lpstr>
      <vt:lpstr>Hospital Acquired Infections relating to surgery</vt:lpstr>
      <vt:lpstr>Joseph Lister (1827 – 1912)</vt:lpstr>
      <vt:lpstr>Surgical Site Infections (SSI)</vt:lpstr>
      <vt:lpstr>SSI transmission</vt:lpstr>
      <vt:lpstr>SSI – Wound Classification</vt:lpstr>
      <vt:lpstr>Types of Surgery</vt:lpstr>
      <vt:lpstr>SSI – Risk Stratification NNIS Project</vt:lpstr>
      <vt:lpstr>Host Risk Factors</vt:lpstr>
      <vt:lpstr>Perioperative Risk Factors</vt:lpstr>
      <vt:lpstr>Operative Antibiotic Prophylaxis</vt:lpstr>
      <vt:lpstr>PowerPoint Presentation</vt:lpstr>
      <vt:lpstr>Preop </vt:lpstr>
      <vt:lpstr>Care bundle:</vt:lpstr>
      <vt:lpstr>Surgical Site Infection Prevention Bundle Components</vt:lpstr>
      <vt:lpstr>Surgical Site Infection Prevention Bundle Components</vt:lpstr>
      <vt:lpstr>Other SSI Prevention Measures*</vt:lpstr>
      <vt:lpstr>Timing of prophylaxis</vt:lpstr>
      <vt:lpstr> </vt:lpstr>
      <vt:lpstr>PowerPoint Presentation</vt:lpstr>
      <vt:lpstr>What problems does this checklist address? </vt:lpstr>
      <vt:lpstr>Results – All Sites</vt:lpstr>
      <vt:lpstr>SSI surveillance at Lagoon Hospitals </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Akinoso Coker</dc:creator>
  <cp:lastModifiedBy>Akinoso Coker</cp:lastModifiedBy>
  <cp:revision>19</cp:revision>
  <dcterms:created xsi:type="dcterms:W3CDTF">2014-11-09T20:52:51Z</dcterms:created>
  <dcterms:modified xsi:type="dcterms:W3CDTF">2014-11-26T08:37:50Z</dcterms:modified>
</cp:coreProperties>
</file>