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38"/>
  </p:notesMasterIdLst>
  <p:sldIdLst>
    <p:sldId id="260" r:id="rId2"/>
    <p:sldId id="319" r:id="rId3"/>
    <p:sldId id="256" r:id="rId4"/>
    <p:sldId id="283" r:id="rId5"/>
    <p:sldId id="316" r:id="rId6"/>
    <p:sldId id="286" r:id="rId7"/>
    <p:sldId id="275" r:id="rId8"/>
    <p:sldId id="257" r:id="rId9"/>
    <p:sldId id="258" r:id="rId10"/>
    <p:sldId id="261" r:id="rId11"/>
    <p:sldId id="271" r:id="rId12"/>
    <p:sldId id="289" r:id="rId13"/>
    <p:sldId id="288" r:id="rId14"/>
    <p:sldId id="276" r:id="rId15"/>
    <p:sldId id="284" r:id="rId16"/>
    <p:sldId id="262" r:id="rId17"/>
    <p:sldId id="272" r:id="rId18"/>
    <p:sldId id="263" r:id="rId19"/>
    <p:sldId id="264" r:id="rId20"/>
    <p:sldId id="265" r:id="rId21"/>
    <p:sldId id="277" r:id="rId22"/>
    <p:sldId id="279" r:id="rId23"/>
    <p:sldId id="280" r:id="rId24"/>
    <p:sldId id="278" r:id="rId25"/>
    <p:sldId id="281" r:id="rId26"/>
    <p:sldId id="282" r:id="rId27"/>
    <p:sldId id="266" r:id="rId28"/>
    <p:sldId id="267" r:id="rId29"/>
    <p:sldId id="315" r:id="rId30"/>
    <p:sldId id="273" r:id="rId31"/>
    <p:sldId id="270" r:id="rId32"/>
    <p:sldId id="274" r:id="rId33"/>
    <p:sldId id="268" r:id="rId34"/>
    <p:sldId id="269" r:id="rId35"/>
    <p:sldId id="317" r:id="rId36"/>
    <p:sldId id="318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DEE00-BB7E-4429-B7F7-82CEE5EDA90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481BECF7-F8CB-4B4B-8EDD-962E822E5C2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Complaint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Management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gm:t>
    </dgm:pt>
    <dgm:pt modelId="{59495E53-45A5-455E-A328-C1919D4EE44F}" type="parTrans" cxnId="{308FC0A3-2209-4805-AC16-D950B3AC4B73}">
      <dgm:prSet/>
      <dgm:spPr/>
    </dgm:pt>
    <dgm:pt modelId="{9B38CED5-AC8E-4F18-BA95-5BE7DB00F7DD}" type="sibTrans" cxnId="{308FC0A3-2209-4805-AC16-D950B3AC4B73}">
      <dgm:prSet/>
      <dgm:spPr/>
    </dgm:pt>
    <dgm:pt modelId="{25D2BAB5-828F-4469-8974-0CABDC5AC705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Product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Improvement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68DFA67A-FC6B-48B1-9B01-7D0E09E93CE9}" type="parTrans" cxnId="{E5CB83A0-1F63-4985-8937-DB7D9CCEFD9C}">
      <dgm:prSet/>
      <dgm:spPr/>
      <dgm:t>
        <a:bodyPr/>
        <a:lstStyle/>
        <a:p>
          <a:endParaRPr lang="en-US"/>
        </a:p>
      </dgm:t>
    </dgm:pt>
    <dgm:pt modelId="{15836854-9161-4321-BABA-310A9A2D5F84}" type="sibTrans" cxnId="{E5CB83A0-1F63-4985-8937-DB7D9CCEFD9C}">
      <dgm:prSet/>
      <dgm:spPr/>
    </dgm:pt>
    <dgm:pt modelId="{D9214DE0-06D6-495C-91AA-660750D0703B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Preventive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Action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37F5BC25-0257-49B2-957F-6B022F563BAA}" type="parTrans" cxnId="{F93DB578-AB28-439C-95FD-B7ED088AD3A0}">
      <dgm:prSet/>
      <dgm:spPr/>
      <dgm:t>
        <a:bodyPr/>
        <a:lstStyle/>
        <a:p>
          <a:endParaRPr lang="en-US"/>
        </a:p>
      </dgm:t>
    </dgm:pt>
    <dgm:pt modelId="{CAB8AEFB-CD7C-4231-B922-97AECB3F62EE}" type="sibTrans" cxnId="{F93DB578-AB28-439C-95FD-B7ED088AD3A0}">
      <dgm:prSet/>
      <dgm:spPr/>
    </dgm:pt>
    <dgm:pt modelId="{DBCCC145-090C-4D35-BE17-6A0F94D282F3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Corrective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Action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E662DDEE-9FB0-4267-A276-D70582928911}" type="parTrans" cxnId="{9BC5DDD8-AA42-4408-BAC5-2063F3222CCF}">
      <dgm:prSet/>
      <dgm:spPr/>
      <dgm:t>
        <a:bodyPr/>
        <a:lstStyle/>
        <a:p>
          <a:endParaRPr lang="en-US"/>
        </a:p>
      </dgm:t>
    </dgm:pt>
    <dgm:pt modelId="{F24101DB-5DD6-4B71-9049-E7FA2D035D78}" type="sibTrans" cxnId="{9BC5DDD8-AA42-4408-BAC5-2063F3222CCF}">
      <dgm:prSet/>
      <dgm:spPr/>
    </dgm:pt>
    <dgm:pt modelId="{D41C4362-F801-4D44-A2BE-0F60B8646B04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Business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Interruption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Risk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992E7D0A-F297-421A-BF57-EDF866E7B966}" type="parTrans" cxnId="{F785F8E8-AAE5-45B1-AF42-6F13BB8ABA12}">
      <dgm:prSet/>
      <dgm:spPr/>
      <dgm:t>
        <a:bodyPr/>
        <a:lstStyle/>
        <a:p>
          <a:endParaRPr lang="en-US"/>
        </a:p>
      </dgm:t>
    </dgm:pt>
    <dgm:pt modelId="{F9344C72-4DFD-45F0-8204-075FA24FEC59}" type="sibTrans" cxnId="{F785F8E8-AAE5-45B1-AF42-6F13BB8ABA12}">
      <dgm:prSet/>
      <dgm:spPr/>
    </dgm:pt>
    <dgm:pt modelId="{3DED72EC-1B08-496D-A440-D82A748BD38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Product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Liability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Risk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079EAB6A-5FD4-4D68-BE7F-BFE7814E20B6}" type="parTrans" cxnId="{A84646BE-04BA-44D9-B7FE-828A5CE8CDE8}">
      <dgm:prSet/>
      <dgm:spPr/>
      <dgm:t>
        <a:bodyPr/>
        <a:lstStyle/>
        <a:p>
          <a:endParaRPr lang="en-US"/>
        </a:p>
      </dgm:t>
    </dgm:pt>
    <dgm:pt modelId="{C424A79F-DB63-4274-ADBE-C69C154DEC39}" type="sibTrans" cxnId="{A84646BE-04BA-44D9-B7FE-828A5CE8CDE8}">
      <dgm:prSet/>
      <dgm:spPr/>
    </dgm:pt>
    <dgm:pt modelId="{E1479CDD-6CA6-4F18-BC61-81CEDB399998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Compliance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Assurance</a:t>
          </a:r>
          <a:endParaRPr kumimoji="0" lang="en-US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5A912BC1-9E89-4877-B989-D33391455489}" type="parTrans" cxnId="{94D7DCCF-66A0-44A3-8464-7A9EB7E7E63C}">
      <dgm:prSet/>
      <dgm:spPr/>
      <dgm:t>
        <a:bodyPr/>
        <a:lstStyle/>
        <a:p>
          <a:endParaRPr lang="en-US"/>
        </a:p>
      </dgm:t>
    </dgm:pt>
    <dgm:pt modelId="{E1B4F5FF-1ABE-443A-837A-9C328839B12C}" type="sibTrans" cxnId="{94D7DCCF-66A0-44A3-8464-7A9EB7E7E63C}">
      <dgm:prSet/>
      <dgm:spPr/>
    </dgm:pt>
    <dgm:pt modelId="{0E95ED85-FEA4-4CE4-9D06-24C61A7E6CAB}" type="pres">
      <dgm:prSet presAssocID="{0ABDEE00-BB7E-4429-B7F7-82CEE5EDA90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D0AF671-C787-4A99-B982-D2A64A025D66}" type="pres">
      <dgm:prSet presAssocID="{481BECF7-F8CB-4B4B-8EDD-962E822E5C24}" presName="centerShape" presStyleLbl="node0" presStyleIdx="0" presStyleCnt="1"/>
      <dgm:spPr/>
    </dgm:pt>
    <dgm:pt modelId="{67FD3BFC-E43F-4341-A0E3-4DB7DD0A6BC3}" type="pres">
      <dgm:prSet presAssocID="{68DFA67A-FC6B-48B1-9B01-7D0E09E93CE9}" presName="Name9" presStyleLbl="parChTrans1D2" presStyleIdx="0" presStyleCnt="6"/>
      <dgm:spPr/>
    </dgm:pt>
    <dgm:pt modelId="{31A27E75-82F6-475D-881D-DC5513206D1A}" type="pres">
      <dgm:prSet presAssocID="{68DFA67A-FC6B-48B1-9B01-7D0E09E93CE9}" presName="connTx" presStyleLbl="parChTrans1D2" presStyleIdx="0" presStyleCnt="6"/>
      <dgm:spPr/>
    </dgm:pt>
    <dgm:pt modelId="{E8474A30-6242-41C0-B5EA-C6BC60C2EDE3}" type="pres">
      <dgm:prSet presAssocID="{25D2BAB5-828F-4469-8974-0CABDC5AC705}" presName="node" presStyleLbl="node1" presStyleIdx="0" presStyleCnt="6">
        <dgm:presLayoutVars>
          <dgm:bulletEnabled val="1"/>
        </dgm:presLayoutVars>
      </dgm:prSet>
      <dgm:spPr/>
    </dgm:pt>
    <dgm:pt modelId="{162998DF-A406-42A6-B6D9-E3E0C12E232F}" type="pres">
      <dgm:prSet presAssocID="{37F5BC25-0257-49B2-957F-6B022F563BAA}" presName="Name9" presStyleLbl="parChTrans1D2" presStyleIdx="1" presStyleCnt="6"/>
      <dgm:spPr/>
    </dgm:pt>
    <dgm:pt modelId="{2C6551D5-4AB3-4783-B199-942A3E087111}" type="pres">
      <dgm:prSet presAssocID="{37F5BC25-0257-49B2-957F-6B022F563BAA}" presName="connTx" presStyleLbl="parChTrans1D2" presStyleIdx="1" presStyleCnt="6"/>
      <dgm:spPr/>
    </dgm:pt>
    <dgm:pt modelId="{8D8FDC55-3A60-488A-864A-622BD3AF6E5E}" type="pres">
      <dgm:prSet presAssocID="{D9214DE0-06D6-495C-91AA-660750D0703B}" presName="node" presStyleLbl="node1" presStyleIdx="1" presStyleCnt="6">
        <dgm:presLayoutVars>
          <dgm:bulletEnabled val="1"/>
        </dgm:presLayoutVars>
      </dgm:prSet>
      <dgm:spPr/>
    </dgm:pt>
    <dgm:pt modelId="{08A51924-C738-4330-AF8D-54F209702E50}" type="pres">
      <dgm:prSet presAssocID="{E662DDEE-9FB0-4267-A276-D70582928911}" presName="Name9" presStyleLbl="parChTrans1D2" presStyleIdx="2" presStyleCnt="6"/>
      <dgm:spPr/>
    </dgm:pt>
    <dgm:pt modelId="{7E63152F-4D60-469C-84D0-3D95DDDB6EA9}" type="pres">
      <dgm:prSet presAssocID="{E662DDEE-9FB0-4267-A276-D70582928911}" presName="connTx" presStyleLbl="parChTrans1D2" presStyleIdx="2" presStyleCnt="6"/>
      <dgm:spPr/>
    </dgm:pt>
    <dgm:pt modelId="{713535D3-2069-4198-AEFA-8CA771904E05}" type="pres">
      <dgm:prSet presAssocID="{DBCCC145-090C-4D35-BE17-6A0F94D282F3}" presName="node" presStyleLbl="node1" presStyleIdx="2" presStyleCnt="6">
        <dgm:presLayoutVars>
          <dgm:bulletEnabled val="1"/>
        </dgm:presLayoutVars>
      </dgm:prSet>
      <dgm:spPr/>
    </dgm:pt>
    <dgm:pt modelId="{3365F983-026C-457C-886C-3D057AEE4FD0}" type="pres">
      <dgm:prSet presAssocID="{992E7D0A-F297-421A-BF57-EDF866E7B966}" presName="Name9" presStyleLbl="parChTrans1D2" presStyleIdx="3" presStyleCnt="6"/>
      <dgm:spPr/>
    </dgm:pt>
    <dgm:pt modelId="{58316775-EEE3-444D-982D-1EAEF8EC2D82}" type="pres">
      <dgm:prSet presAssocID="{992E7D0A-F297-421A-BF57-EDF866E7B966}" presName="connTx" presStyleLbl="parChTrans1D2" presStyleIdx="3" presStyleCnt="6"/>
      <dgm:spPr/>
    </dgm:pt>
    <dgm:pt modelId="{F6206811-3DA5-4A32-99C2-DFD5F8882E92}" type="pres">
      <dgm:prSet presAssocID="{D41C4362-F801-4D44-A2BE-0F60B8646B04}" presName="node" presStyleLbl="node1" presStyleIdx="3" presStyleCnt="6">
        <dgm:presLayoutVars>
          <dgm:bulletEnabled val="1"/>
        </dgm:presLayoutVars>
      </dgm:prSet>
      <dgm:spPr/>
    </dgm:pt>
    <dgm:pt modelId="{2D69729E-BF34-4E5C-99CC-C3CFC5E7EEA4}" type="pres">
      <dgm:prSet presAssocID="{079EAB6A-5FD4-4D68-BE7F-BFE7814E20B6}" presName="Name9" presStyleLbl="parChTrans1D2" presStyleIdx="4" presStyleCnt="6"/>
      <dgm:spPr/>
    </dgm:pt>
    <dgm:pt modelId="{CDCD9DDE-36D5-406B-B685-295C06D0A059}" type="pres">
      <dgm:prSet presAssocID="{079EAB6A-5FD4-4D68-BE7F-BFE7814E20B6}" presName="connTx" presStyleLbl="parChTrans1D2" presStyleIdx="4" presStyleCnt="6"/>
      <dgm:spPr/>
    </dgm:pt>
    <dgm:pt modelId="{CBC09F15-B75E-4F4B-B289-D80EAFF765C3}" type="pres">
      <dgm:prSet presAssocID="{3DED72EC-1B08-496D-A440-D82A748BD388}" presName="node" presStyleLbl="node1" presStyleIdx="4" presStyleCnt="6">
        <dgm:presLayoutVars>
          <dgm:bulletEnabled val="1"/>
        </dgm:presLayoutVars>
      </dgm:prSet>
      <dgm:spPr/>
    </dgm:pt>
    <dgm:pt modelId="{6040EB0D-55F7-4092-BB89-7BAAB84EDD93}" type="pres">
      <dgm:prSet presAssocID="{5A912BC1-9E89-4877-B989-D33391455489}" presName="Name9" presStyleLbl="parChTrans1D2" presStyleIdx="5" presStyleCnt="6"/>
      <dgm:spPr/>
    </dgm:pt>
    <dgm:pt modelId="{204DB184-090D-4AA5-8A1A-D9A786AC3397}" type="pres">
      <dgm:prSet presAssocID="{5A912BC1-9E89-4877-B989-D33391455489}" presName="connTx" presStyleLbl="parChTrans1D2" presStyleIdx="5" presStyleCnt="6"/>
      <dgm:spPr/>
    </dgm:pt>
    <dgm:pt modelId="{F1A05CB9-0748-4E3F-8BE6-2948A80532D3}" type="pres">
      <dgm:prSet presAssocID="{E1479CDD-6CA6-4F18-BC61-81CEDB399998}" presName="node" presStyleLbl="node1" presStyleIdx="5" presStyleCnt="6">
        <dgm:presLayoutVars>
          <dgm:bulletEnabled val="1"/>
        </dgm:presLayoutVars>
      </dgm:prSet>
      <dgm:spPr/>
    </dgm:pt>
  </dgm:ptLst>
  <dgm:cxnLst>
    <dgm:cxn modelId="{94AAED6A-6F63-48BC-BED4-F903799C7683}" type="presOf" srcId="{37F5BC25-0257-49B2-957F-6B022F563BAA}" destId="{2C6551D5-4AB3-4783-B199-942A3E087111}" srcOrd="1" destOrd="0" presId="urn:microsoft.com/office/officeart/2005/8/layout/radial1"/>
    <dgm:cxn modelId="{94D7DCCF-66A0-44A3-8464-7A9EB7E7E63C}" srcId="{481BECF7-F8CB-4B4B-8EDD-962E822E5C24}" destId="{E1479CDD-6CA6-4F18-BC61-81CEDB399998}" srcOrd="5" destOrd="0" parTransId="{5A912BC1-9E89-4877-B989-D33391455489}" sibTransId="{E1B4F5FF-1ABE-443A-837A-9C328839B12C}"/>
    <dgm:cxn modelId="{FDA830F0-5494-46C4-8772-AA7181F22A99}" type="presOf" srcId="{DBCCC145-090C-4D35-BE17-6A0F94D282F3}" destId="{713535D3-2069-4198-AEFA-8CA771904E05}" srcOrd="0" destOrd="0" presId="urn:microsoft.com/office/officeart/2005/8/layout/radial1"/>
    <dgm:cxn modelId="{E5CB83A0-1F63-4985-8937-DB7D9CCEFD9C}" srcId="{481BECF7-F8CB-4B4B-8EDD-962E822E5C24}" destId="{25D2BAB5-828F-4469-8974-0CABDC5AC705}" srcOrd="0" destOrd="0" parTransId="{68DFA67A-FC6B-48B1-9B01-7D0E09E93CE9}" sibTransId="{15836854-9161-4321-BABA-310A9A2D5F84}"/>
    <dgm:cxn modelId="{EA17C4AC-1E4F-44C1-B670-2A4A22010D6B}" type="presOf" srcId="{3DED72EC-1B08-496D-A440-D82A748BD388}" destId="{CBC09F15-B75E-4F4B-B289-D80EAFF765C3}" srcOrd="0" destOrd="0" presId="urn:microsoft.com/office/officeart/2005/8/layout/radial1"/>
    <dgm:cxn modelId="{A84646BE-04BA-44D9-B7FE-828A5CE8CDE8}" srcId="{481BECF7-F8CB-4B4B-8EDD-962E822E5C24}" destId="{3DED72EC-1B08-496D-A440-D82A748BD388}" srcOrd="4" destOrd="0" parTransId="{079EAB6A-5FD4-4D68-BE7F-BFE7814E20B6}" sibTransId="{C424A79F-DB63-4274-ADBE-C69C154DEC39}"/>
    <dgm:cxn modelId="{F93DB578-AB28-439C-95FD-B7ED088AD3A0}" srcId="{481BECF7-F8CB-4B4B-8EDD-962E822E5C24}" destId="{D9214DE0-06D6-495C-91AA-660750D0703B}" srcOrd="1" destOrd="0" parTransId="{37F5BC25-0257-49B2-957F-6B022F563BAA}" sibTransId="{CAB8AEFB-CD7C-4231-B922-97AECB3F62EE}"/>
    <dgm:cxn modelId="{980C8C3D-DDCD-41CA-B0D7-059FF3C2E54A}" type="presOf" srcId="{079EAB6A-5FD4-4D68-BE7F-BFE7814E20B6}" destId="{2D69729E-BF34-4E5C-99CC-C3CFC5E7EEA4}" srcOrd="0" destOrd="0" presId="urn:microsoft.com/office/officeart/2005/8/layout/radial1"/>
    <dgm:cxn modelId="{44AE4CFA-E331-4391-BE48-4A56E80F0C99}" type="presOf" srcId="{E1479CDD-6CA6-4F18-BC61-81CEDB399998}" destId="{F1A05CB9-0748-4E3F-8BE6-2948A80532D3}" srcOrd="0" destOrd="0" presId="urn:microsoft.com/office/officeart/2005/8/layout/radial1"/>
    <dgm:cxn modelId="{5AD187F1-7315-49B1-865C-C7E9464D39EB}" type="presOf" srcId="{68DFA67A-FC6B-48B1-9B01-7D0E09E93CE9}" destId="{31A27E75-82F6-475D-881D-DC5513206D1A}" srcOrd="1" destOrd="0" presId="urn:microsoft.com/office/officeart/2005/8/layout/radial1"/>
    <dgm:cxn modelId="{DFE829C0-116E-4D6B-9D61-373567696715}" type="presOf" srcId="{E662DDEE-9FB0-4267-A276-D70582928911}" destId="{08A51924-C738-4330-AF8D-54F209702E50}" srcOrd="0" destOrd="0" presId="urn:microsoft.com/office/officeart/2005/8/layout/radial1"/>
    <dgm:cxn modelId="{D2015876-F4B8-4CD8-BBF5-4C8FF6920D62}" type="presOf" srcId="{D41C4362-F801-4D44-A2BE-0F60B8646B04}" destId="{F6206811-3DA5-4A32-99C2-DFD5F8882E92}" srcOrd="0" destOrd="0" presId="urn:microsoft.com/office/officeart/2005/8/layout/radial1"/>
    <dgm:cxn modelId="{1311AA66-6395-49E4-9502-BEF9A861A07C}" type="presOf" srcId="{0ABDEE00-BB7E-4429-B7F7-82CEE5EDA909}" destId="{0E95ED85-FEA4-4CE4-9D06-24C61A7E6CAB}" srcOrd="0" destOrd="0" presId="urn:microsoft.com/office/officeart/2005/8/layout/radial1"/>
    <dgm:cxn modelId="{10310F68-91A2-470C-A7AE-6BD4375F5CFB}" type="presOf" srcId="{992E7D0A-F297-421A-BF57-EDF866E7B966}" destId="{3365F983-026C-457C-886C-3D057AEE4FD0}" srcOrd="0" destOrd="0" presId="urn:microsoft.com/office/officeart/2005/8/layout/radial1"/>
    <dgm:cxn modelId="{9D16A222-2C45-4FBE-8026-04942D2D8276}" type="presOf" srcId="{5A912BC1-9E89-4877-B989-D33391455489}" destId="{204DB184-090D-4AA5-8A1A-D9A786AC3397}" srcOrd="1" destOrd="0" presId="urn:microsoft.com/office/officeart/2005/8/layout/radial1"/>
    <dgm:cxn modelId="{5921EAD2-9CB5-4785-BBEE-9D5FD914431C}" type="presOf" srcId="{68DFA67A-FC6B-48B1-9B01-7D0E09E93CE9}" destId="{67FD3BFC-E43F-4341-A0E3-4DB7DD0A6BC3}" srcOrd="0" destOrd="0" presId="urn:microsoft.com/office/officeart/2005/8/layout/radial1"/>
    <dgm:cxn modelId="{D6B71909-9D37-49C2-A1C6-46C695F8FBC2}" type="presOf" srcId="{481BECF7-F8CB-4B4B-8EDD-962E822E5C24}" destId="{BD0AF671-C787-4A99-B982-D2A64A025D66}" srcOrd="0" destOrd="0" presId="urn:microsoft.com/office/officeart/2005/8/layout/radial1"/>
    <dgm:cxn modelId="{9BC5DDD8-AA42-4408-BAC5-2063F3222CCF}" srcId="{481BECF7-F8CB-4B4B-8EDD-962E822E5C24}" destId="{DBCCC145-090C-4D35-BE17-6A0F94D282F3}" srcOrd="2" destOrd="0" parTransId="{E662DDEE-9FB0-4267-A276-D70582928911}" sibTransId="{F24101DB-5DD6-4B71-9049-E7FA2D035D78}"/>
    <dgm:cxn modelId="{308FC0A3-2209-4805-AC16-D950B3AC4B73}" srcId="{0ABDEE00-BB7E-4429-B7F7-82CEE5EDA909}" destId="{481BECF7-F8CB-4B4B-8EDD-962E822E5C24}" srcOrd="0" destOrd="0" parTransId="{59495E53-45A5-455E-A328-C1919D4EE44F}" sibTransId="{9B38CED5-AC8E-4F18-BA95-5BE7DB00F7DD}"/>
    <dgm:cxn modelId="{F785F8E8-AAE5-45B1-AF42-6F13BB8ABA12}" srcId="{481BECF7-F8CB-4B4B-8EDD-962E822E5C24}" destId="{D41C4362-F801-4D44-A2BE-0F60B8646B04}" srcOrd="3" destOrd="0" parTransId="{992E7D0A-F297-421A-BF57-EDF866E7B966}" sibTransId="{F9344C72-4DFD-45F0-8204-075FA24FEC59}"/>
    <dgm:cxn modelId="{3D6DA189-E611-4AE7-91AF-7620668E8E9B}" type="presOf" srcId="{E662DDEE-9FB0-4267-A276-D70582928911}" destId="{7E63152F-4D60-469C-84D0-3D95DDDB6EA9}" srcOrd="1" destOrd="0" presId="urn:microsoft.com/office/officeart/2005/8/layout/radial1"/>
    <dgm:cxn modelId="{EA352F90-C83D-4218-A294-F7E52B98C89B}" type="presOf" srcId="{5A912BC1-9E89-4877-B989-D33391455489}" destId="{6040EB0D-55F7-4092-BB89-7BAAB84EDD93}" srcOrd="0" destOrd="0" presId="urn:microsoft.com/office/officeart/2005/8/layout/radial1"/>
    <dgm:cxn modelId="{3E37DC7A-9750-4411-B435-7F331E00B634}" type="presOf" srcId="{37F5BC25-0257-49B2-957F-6B022F563BAA}" destId="{162998DF-A406-42A6-B6D9-E3E0C12E232F}" srcOrd="0" destOrd="0" presId="urn:microsoft.com/office/officeart/2005/8/layout/radial1"/>
    <dgm:cxn modelId="{DAF6CD5D-5209-4963-9E98-919373904EE4}" type="presOf" srcId="{079EAB6A-5FD4-4D68-BE7F-BFE7814E20B6}" destId="{CDCD9DDE-36D5-406B-B685-295C06D0A059}" srcOrd="1" destOrd="0" presId="urn:microsoft.com/office/officeart/2005/8/layout/radial1"/>
    <dgm:cxn modelId="{A71048E7-0847-484E-B76F-7F7BA654E663}" type="presOf" srcId="{25D2BAB5-828F-4469-8974-0CABDC5AC705}" destId="{E8474A30-6242-41C0-B5EA-C6BC60C2EDE3}" srcOrd="0" destOrd="0" presId="urn:microsoft.com/office/officeart/2005/8/layout/radial1"/>
    <dgm:cxn modelId="{716D1E3F-9D82-429A-9B17-B08E82DF406F}" type="presOf" srcId="{992E7D0A-F297-421A-BF57-EDF866E7B966}" destId="{58316775-EEE3-444D-982D-1EAEF8EC2D82}" srcOrd="1" destOrd="0" presId="urn:microsoft.com/office/officeart/2005/8/layout/radial1"/>
    <dgm:cxn modelId="{928CBFDE-36C0-4F4A-8079-3A359C4FC1C7}" type="presOf" srcId="{D9214DE0-06D6-495C-91AA-660750D0703B}" destId="{8D8FDC55-3A60-488A-864A-622BD3AF6E5E}" srcOrd="0" destOrd="0" presId="urn:microsoft.com/office/officeart/2005/8/layout/radial1"/>
    <dgm:cxn modelId="{7A855BA2-5250-49FD-93BD-68230B8CD1C5}" type="presParOf" srcId="{0E95ED85-FEA4-4CE4-9D06-24C61A7E6CAB}" destId="{BD0AF671-C787-4A99-B982-D2A64A025D66}" srcOrd="0" destOrd="0" presId="urn:microsoft.com/office/officeart/2005/8/layout/radial1"/>
    <dgm:cxn modelId="{A295BEC3-CA14-47F6-91C0-417296D4FF82}" type="presParOf" srcId="{0E95ED85-FEA4-4CE4-9D06-24C61A7E6CAB}" destId="{67FD3BFC-E43F-4341-A0E3-4DB7DD0A6BC3}" srcOrd="1" destOrd="0" presId="urn:microsoft.com/office/officeart/2005/8/layout/radial1"/>
    <dgm:cxn modelId="{69133E8D-E66C-4A75-8551-9F3AC504E30E}" type="presParOf" srcId="{67FD3BFC-E43F-4341-A0E3-4DB7DD0A6BC3}" destId="{31A27E75-82F6-475D-881D-DC5513206D1A}" srcOrd="0" destOrd="0" presId="urn:microsoft.com/office/officeart/2005/8/layout/radial1"/>
    <dgm:cxn modelId="{C50B60AD-D66A-44D0-B2D3-02E8E76CAD44}" type="presParOf" srcId="{0E95ED85-FEA4-4CE4-9D06-24C61A7E6CAB}" destId="{E8474A30-6242-41C0-B5EA-C6BC60C2EDE3}" srcOrd="2" destOrd="0" presId="urn:microsoft.com/office/officeart/2005/8/layout/radial1"/>
    <dgm:cxn modelId="{2395853C-0F44-452F-A26A-8ADE808672FC}" type="presParOf" srcId="{0E95ED85-FEA4-4CE4-9D06-24C61A7E6CAB}" destId="{162998DF-A406-42A6-B6D9-E3E0C12E232F}" srcOrd="3" destOrd="0" presId="urn:microsoft.com/office/officeart/2005/8/layout/radial1"/>
    <dgm:cxn modelId="{3A36AF9F-7DFA-4F85-9513-287F82327C52}" type="presParOf" srcId="{162998DF-A406-42A6-B6D9-E3E0C12E232F}" destId="{2C6551D5-4AB3-4783-B199-942A3E087111}" srcOrd="0" destOrd="0" presId="urn:microsoft.com/office/officeart/2005/8/layout/radial1"/>
    <dgm:cxn modelId="{8D7C039A-3B51-44D2-B331-43D54149686D}" type="presParOf" srcId="{0E95ED85-FEA4-4CE4-9D06-24C61A7E6CAB}" destId="{8D8FDC55-3A60-488A-864A-622BD3AF6E5E}" srcOrd="4" destOrd="0" presId="urn:microsoft.com/office/officeart/2005/8/layout/radial1"/>
    <dgm:cxn modelId="{B7D468FB-3FCA-4214-9684-E4EC7FEE3986}" type="presParOf" srcId="{0E95ED85-FEA4-4CE4-9D06-24C61A7E6CAB}" destId="{08A51924-C738-4330-AF8D-54F209702E50}" srcOrd="5" destOrd="0" presId="urn:microsoft.com/office/officeart/2005/8/layout/radial1"/>
    <dgm:cxn modelId="{6FE8EA15-340A-49A1-BBE8-E9D8F5C8A035}" type="presParOf" srcId="{08A51924-C738-4330-AF8D-54F209702E50}" destId="{7E63152F-4D60-469C-84D0-3D95DDDB6EA9}" srcOrd="0" destOrd="0" presId="urn:microsoft.com/office/officeart/2005/8/layout/radial1"/>
    <dgm:cxn modelId="{A0BFD0AD-C30D-4B30-AC8B-E1292DF94E86}" type="presParOf" srcId="{0E95ED85-FEA4-4CE4-9D06-24C61A7E6CAB}" destId="{713535D3-2069-4198-AEFA-8CA771904E05}" srcOrd="6" destOrd="0" presId="urn:microsoft.com/office/officeart/2005/8/layout/radial1"/>
    <dgm:cxn modelId="{9E1100C7-67B1-4FB2-BA46-31476DCD808C}" type="presParOf" srcId="{0E95ED85-FEA4-4CE4-9D06-24C61A7E6CAB}" destId="{3365F983-026C-457C-886C-3D057AEE4FD0}" srcOrd="7" destOrd="0" presId="urn:microsoft.com/office/officeart/2005/8/layout/radial1"/>
    <dgm:cxn modelId="{CCB9442A-43CD-4A12-9D72-0B4AF3846B0D}" type="presParOf" srcId="{3365F983-026C-457C-886C-3D057AEE4FD0}" destId="{58316775-EEE3-444D-982D-1EAEF8EC2D82}" srcOrd="0" destOrd="0" presId="urn:microsoft.com/office/officeart/2005/8/layout/radial1"/>
    <dgm:cxn modelId="{E4BFA619-7C90-4A33-901E-3AB9E9D76B09}" type="presParOf" srcId="{0E95ED85-FEA4-4CE4-9D06-24C61A7E6CAB}" destId="{F6206811-3DA5-4A32-99C2-DFD5F8882E92}" srcOrd="8" destOrd="0" presId="urn:microsoft.com/office/officeart/2005/8/layout/radial1"/>
    <dgm:cxn modelId="{DAE745C5-65DD-4B9B-AD57-FF1BC6DC4C3C}" type="presParOf" srcId="{0E95ED85-FEA4-4CE4-9D06-24C61A7E6CAB}" destId="{2D69729E-BF34-4E5C-99CC-C3CFC5E7EEA4}" srcOrd="9" destOrd="0" presId="urn:microsoft.com/office/officeart/2005/8/layout/radial1"/>
    <dgm:cxn modelId="{A5826BF1-406F-462A-A218-21ACFFAEAB63}" type="presParOf" srcId="{2D69729E-BF34-4E5C-99CC-C3CFC5E7EEA4}" destId="{CDCD9DDE-36D5-406B-B685-295C06D0A059}" srcOrd="0" destOrd="0" presId="urn:microsoft.com/office/officeart/2005/8/layout/radial1"/>
    <dgm:cxn modelId="{926770E3-8D7C-499B-88F8-6FFA8A5D95A3}" type="presParOf" srcId="{0E95ED85-FEA4-4CE4-9D06-24C61A7E6CAB}" destId="{CBC09F15-B75E-4F4B-B289-D80EAFF765C3}" srcOrd="10" destOrd="0" presId="urn:microsoft.com/office/officeart/2005/8/layout/radial1"/>
    <dgm:cxn modelId="{3F58D95B-DC71-4F31-9222-8F03C2C7F3AD}" type="presParOf" srcId="{0E95ED85-FEA4-4CE4-9D06-24C61A7E6CAB}" destId="{6040EB0D-55F7-4092-BB89-7BAAB84EDD93}" srcOrd="11" destOrd="0" presId="urn:microsoft.com/office/officeart/2005/8/layout/radial1"/>
    <dgm:cxn modelId="{85C2D165-5A57-45DA-9D1D-1A96C12074D2}" type="presParOf" srcId="{6040EB0D-55F7-4092-BB89-7BAAB84EDD93}" destId="{204DB184-090D-4AA5-8A1A-D9A786AC3397}" srcOrd="0" destOrd="0" presId="urn:microsoft.com/office/officeart/2005/8/layout/radial1"/>
    <dgm:cxn modelId="{59D1ABC3-D373-44ED-BFA1-86B813E0B15C}" type="presParOf" srcId="{0E95ED85-FEA4-4CE4-9D06-24C61A7E6CAB}" destId="{F1A05CB9-0748-4E3F-8BE6-2948A80532D3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0AF671-C787-4A99-B982-D2A64A025D66}">
      <dsp:nvSpPr>
        <dsp:cNvPr id="0" name=""/>
        <dsp:cNvSpPr/>
      </dsp:nvSpPr>
      <dsp:spPr>
        <a:xfrm>
          <a:off x="3410493" y="1953962"/>
          <a:ext cx="1484812" cy="1484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Complaint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300" b="1" i="0" u="none" strike="noStrike" kern="1200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rPr>
            <a:t>Management</a:t>
          </a:r>
          <a:endParaRPr kumimoji="0" lang="en-US" sz="1300" b="1" i="0" u="none" strike="noStrike" kern="1200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endParaRPr>
        </a:p>
      </dsp:txBody>
      <dsp:txXfrm>
        <a:off x="3627939" y="2171408"/>
        <a:ext cx="1049920" cy="1049920"/>
      </dsp:txXfrm>
    </dsp:sp>
    <dsp:sp modelId="{67FD3BFC-E43F-4341-A0E3-4DB7DD0A6BC3}">
      <dsp:nvSpPr>
        <dsp:cNvPr id="0" name=""/>
        <dsp:cNvSpPr/>
      </dsp:nvSpPr>
      <dsp:spPr>
        <a:xfrm rot="16200000">
          <a:off x="3928582" y="1713556"/>
          <a:ext cx="448634" cy="32178"/>
        </a:xfrm>
        <a:custGeom>
          <a:avLst/>
          <a:gdLst/>
          <a:ahLst/>
          <a:cxnLst/>
          <a:rect l="0" t="0" r="0" b="0"/>
          <a:pathLst>
            <a:path>
              <a:moveTo>
                <a:pt x="0" y="16089"/>
              </a:moveTo>
              <a:lnTo>
                <a:pt x="448634" y="1608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41684" y="1718429"/>
        <a:ext cx="22431" cy="22431"/>
      </dsp:txXfrm>
    </dsp:sp>
    <dsp:sp modelId="{E8474A30-6242-41C0-B5EA-C6BC60C2EDE3}">
      <dsp:nvSpPr>
        <dsp:cNvPr id="0" name=""/>
        <dsp:cNvSpPr/>
      </dsp:nvSpPr>
      <dsp:spPr>
        <a:xfrm>
          <a:off x="3410493" y="20515"/>
          <a:ext cx="1484812" cy="1484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Product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Improvement</a:t>
          </a:r>
          <a:endParaRPr kumimoji="0" lang="en-US" sz="12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627939" y="237961"/>
        <a:ext cx="1049920" cy="1049920"/>
      </dsp:txXfrm>
    </dsp:sp>
    <dsp:sp modelId="{162998DF-A406-42A6-B6D9-E3E0C12E232F}">
      <dsp:nvSpPr>
        <dsp:cNvPr id="0" name=""/>
        <dsp:cNvSpPr/>
      </dsp:nvSpPr>
      <dsp:spPr>
        <a:xfrm rot="19800000">
          <a:off x="4765789" y="2196917"/>
          <a:ext cx="448634" cy="32178"/>
        </a:xfrm>
        <a:custGeom>
          <a:avLst/>
          <a:gdLst/>
          <a:ahLst/>
          <a:cxnLst/>
          <a:rect l="0" t="0" r="0" b="0"/>
          <a:pathLst>
            <a:path>
              <a:moveTo>
                <a:pt x="0" y="16089"/>
              </a:moveTo>
              <a:lnTo>
                <a:pt x="448634" y="1608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78891" y="2201791"/>
        <a:ext cx="22431" cy="22431"/>
      </dsp:txXfrm>
    </dsp:sp>
    <dsp:sp modelId="{8D8FDC55-3A60-488A-864A-622BD3AF6E5E}">
      <dsp:nvSpPr>
        <dsp:cNvPr id="0" name=""/>
        <dsp:cNvSpPr/>
      </dsp:nvSpPr>
      <dsp:spPr>
        <a:xfrm>
          <a:off x="5084908" y="987238"/>
          <a:ext cx="1484812" cy="1484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Preventive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Action</a:t>
          </a:r>
          <a:endParaRPr kumimoji="0" lang="en-US" sz="12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302354" y="1204684"/>
        <a:ext cx="1049920" cy="1049920"/>
      </dsp:txXfrm>
    </dsp:sp>
    <dsp:sp modelId="{08A51924-C738-4330-AF8D-54F209702E50}">
      <dsp:nvSpPr>
        <dsp:cNvPr id="0" name=""/>
        <dsp:cNvSpPr/>
      </dsp:nvSpPr>
      <dsp:spPr>
        <a:xfrm rot="1800000">
          <a:off x="4765789" y="3163641"/>
          <a:ext cx="448634" cy="32178"/>
        </a:xfrm>
        <a:custGeom>
          <a:avLst/>
          <a:gdLst/>
          <a:ahLst/>
          <a:cxnLst/>
          <a:rect l="0" t="0" r="0" b="0"/>
          <a:pathLst>
            <a:path>
              <a:moveTo>
                <a:pt x="0" y="16089"/>
              </a:moveTo>
              <a:lnTo>
                <a:pt x="448634" y="1608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978891" y="3168515"/>
        <a:ext cx="22431" cy="22431"/>
      </dsp:txXfrm>
    </dsp:sp>
    <dsp:sp modelId="{713535D3-2069-4198-AEFA-8CA771904E05}">
      <dsp:nvSpPr>
        <dsp:cNvPr id="0" name=""/>
        <dsp:cNvSpPr/>
      </dsp:nvSpPr>
      <dsp:spPr>
        <a:xfrm>
          <a:off x="5084908" y="2920686"/>
          <a:ext cx="1484812" cy="1484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Corrective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Action</a:t>
          </a:r>
          <a:endParaRPr kumimoji="0" lang="en-US" sz="12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5302354" y="3138132"/>
        <a:ext cx="1049920" cy="1049920"/>
      </dsp:txXfrm>
    </dsp:sp>
    <dsp:sp modelId="{3365F983-026C-457C-886C-3D057AEE4FD0}">
      <dsp:nvSpPr>
        <dsp:cNvPr id="0" name=""/>
        <dsp:cNvSpPr/>
      </dsp:nvSpPr>
      <dsp:spPr>
        <a:xfrm rot="5400000">
          <a:off x="3928582" y="3647003"/>
          <a:ext cx="448634" cy="32178"/>
        </a:xfrm>
        <a:custGeom>
          <a:avLst/>
          <a:gdLst/>
          <a:ahLst/>
          <a:cxnLst/>
          <a:rect l="0" t="0" r="0" b="0"/>
          <a:pathLst>
            <a:path>
              <a:moveTo>
                <a:pt x="0" y="16089"/>
              </a:moveTo>
              <a:lnTo>
                <a:pt x="448634" y="1608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141684" y="3651876"/>
        <a:ext cx="22431" cy="22431"/>
      </dsp:txXfrm>
    </dsp:sp>
    <dsp:sp modelId="{F6206811-3DA5-4A32-99C2-DFD5F8882E92}">
      <dsp:nvSpPr>
        <dsp:cNvPr id="0" name=""/>
        <dsp:cNvSpPr/>
      </dsp:nvSpPr>
      <dsp:spPr>
        <a:xfrm>
          <a:off x="3410493" y="3887410"/>
          <a:ext cx="1484812" cy="1484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Business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Interruption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Risk</a:t>
          </a:r>
          <a:endParaRPr kumimoji="0" lang="en-US" sz="12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3627939" y="4104856"/>
        <a:ext cx="1049920" cy="1049920"/>
      </dsp:txXfrm>
    </dsp:sp>
    <dsp:sp modelId="{2D69729E-BF34-4E5C-99CC-C3CFC5E7EEA4}">
      <dsp:nvSpPr>
        <dsp:cNvPr id="0" name=""/>
        <dsp:cNvSpPr/>
      </dsp:nvSpPr>
      <dsp:spPr>
        <a:xfrm rot="9000000">
          <a:off x="3091375" y="3163641"/>
          <a:ext cx="448634" cy="32178"/>
        </a:xfrm>
        <a:custGeom>
          <a:avLst/>
          <a:gdLst/>
          <a:ahLst/>
          <a:cxnLst/>
          <a:rect l="0" t="0" r="0" b="0"/>
          <a:pathLst>
            <a:path>
              <a:moveTo>
                <a:pt x="0" y="16089"/>
              </a:moveTo>
              <a:lnTo>
                <a:pt x="448634" y="1608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04476" y="3168515"/>
        <a:ext cx="22431" cy="22431"/>
      </dsp:txXfrm>
    </dsp:sp>
    <dsp:sp modelId="{CBC09F15-B75E-4F4B-B289-D80EAFF765C3}">
      <dsp:nvSpPr>
        <dsp:cNvPr id="0" name=""/>
        <dsp:cNvSpPr/>
      </dsp:nvSpPr>
      <dsp:spPr>
        <a:xfrm>
          <a:off x="1736079" y="2920686"/>
          <a:ext cx="1484812" cy="1484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Product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Liability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Risk</a:t>
          </a:r>
          <a:endParaRPr kumimoji="0" lang="en-US" sz="12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953525" y="3138132"/>
        <a:ext cx="1049920" cy="1049920"/>
      </dsp:txXfrm>
    </dsp:sp>
    <dsp:sp modelId="{6040EB0D-55F7-4092-BB89-7BAAB84EDD93}">
      <dsp:nvSpPr>
        <dsp:cNvPr id="0" name=""/>
        <dsp:cNvSpPr/>
      </dsp:nvSpPr>
      <dsp:spPr>
        <a:xfrm rot="12600000">
          <a:off x="3091375" y="2196917"/>
          <a:ext cx="448634" cy="32178"/>
        </a:xfrm>
        <a:custGeom>
          <a:avLst/>
          <a:gdLst/>
          <a:ahLst/>
          <a:cxnLst/>
          <a:rect l="0" t="0" r="0" b="0"/>
          <a:pathLst>
            <a:path>
              <a:moveTo>
                <a:pt x="0" y="16089"/>
              </a:moveTo>
              <a:lnTo>
                <a:pt x="448634" y="16089"/>
              </a:lnTo>
            </a:path>
          </a:pathLst>
        </a:custGeom>
        <a:noFill/>
        <a:ln w="264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3304476" y="2201791"/>
        <a:ext cx="22431" cy="22431"/>
      </dsp:txXfrm>
    </dsp:sp>
    <dsp:sp modelId="{F1A05CB9-0748-4E3F-8BE6-2948A80532D3}">
      <dsp:nvSpPr>
        <dsp:cNvPr id="0" name=""/>
        <dsp:cNvSpPr/>
      </dsp:nvSpPr>
      <dsp:spPr>
        <a:xfrm>
          <a:off x="1736079" y="987238"/>
          <a:ext cx="1484812" cy="14848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Compliance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Assurance</a:t>
          </a:r>
          <a:endParaRPr kumimoji="0" lang="en-US" sz="1200" b="1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sp:txBody>
      <dsp:txXfrm>
        <a:off x="1953525" y="1204684"/>
        <a:ext cx="1049920" cy="104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F2D8A3-ACFB-4D6F-8BC1-880A2B0087F8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A54C8-1478-4336-8BF2-DE58228DDB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692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1906ED-B6C0-4F92-A9A2-3C8F79B66136}" type="slidenum">
              <a:rPr lang="en-AU"/>
              <a:pPr/>
              <a:t>6</a:t>
            </a:fld>
            <a:endParaRPr lang="en-AU"/>
          </a:p>
        </p:txBody>
      </p:sp>
      <p:sp>
        <p:nvSpPr>
          <p:cNvPr id="102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1B27-902E-4928-B09B-5F22823DB6E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4BD-A398-4974-BAC8-E170662C7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1B27-902E-4928-B09B-5F22823DB6E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4BD-A398-4974-BAC8-E170662C7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1B27-902E-4928-B09B-5F22823DB6E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4BD-A398-4974-BAC8-E170662C7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524000"/>
            <a:ext cx="381586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338" y="1524000"/>
            <a:ext cx="3815862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8516815" y="6553200"/>
            <a:ext cx="627185" cy="457200"/>
          </a:xfrm>
        </p:spPr>
        <p:txBody>
          <a:bodyPr/>
          <a:lstStyle>
            <a:lvl1pPr>
              <a:defRPr/>
            </a:lvl1pPr>
          </a:lstStyle>
          <a:p>
            <a:fld id="{88329A66-24A1-426E-A18A-2B75C6952C8A}" type="slidenum">
              <a:rPr lang="en-AU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791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1B27-902E-4928-B09B-5F22823DB6E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4BD-A398-4974-BAC8-E170662C7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1B27-902E-4928-B09B-5F22823DB6E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4BD-A398-4974-BAC8-E170662C7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1B27-902E-4928-B09B-5F22823DB6E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4BD-A398-4974-BAC8-E170662C7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1B27-902E-4928-B09B-5F22823DB6E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4BD-A398-4974-BAC8-E170662C7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1B27-902E-4928-B09B-5F22823DB6E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4BD-A398-4974-BAC8-E170662C7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1B27-902E-4928-B09B-5F22823DB6E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4BD-A398-4974-BAC8-E170662C7A3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1B27-902E-4928-B09B-5F22823DB6E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84BD-A398-4974-BAC8-E170662C7A3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D1B27-902E-4928-B09B-5F22823DB6E1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6384BD-A398-4974-BAC8-E170662C7A3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A6384BD-A398-4974-BAC8-E170662C7A3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ECD1B27-902E-4928-B09B-5F22823DB6E1}" type="datetimeFigureOut">
              <a:rPr lang="en-US" smtClean="0"/>
              <a:t>12/10/2015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7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wmf"/><Relationship Id="rId12" Type="http://schemas.openxmlformats.org/officeDocument/2006/relationships/image" Target="../media/image9.w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8.wmf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wmf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364162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An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organization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that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 has a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memory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COMPLAINT MANAGENT AS A COMPONENT OF RISK MANAGEMENT</a:t>
            </a:r>
            <a:endParaRPr lang="en-US" sz="3600" dirty="0"/>
          </a:p>
        </p:txBody>
      </p:sp>
      <p:pic>
        <p:nvPicPr>
          <p:cNvPr id="5" name="Picture 4" descr="F:\HEALTH SERVICE SK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76800"/>
            <a:ext cx="1566863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911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CYCLE OF COMPLAINT MANAGEMENT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52600" y="2057400"/>
            <a:ext cx="4876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F:\HEALTH SERVICE SKI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76800"/>
            <a:ext cx="1566863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51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ORGANISATIONAL CHANGE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3150257"/>
            <a:ext cx="7620000" cy="170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3278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HAVE A COMPLAINT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We believe that dealing promptly and </a:t>
            </a:r>
            <a:r>
              <a:rPr lang="en-US" sz="3600" dirty="0" smtClean="0"/>
              <a:t>effectively with </a:t>
            </a:r>
            <a:r>
              <a:rPr lang="en-US" sz="3600" dirty="0"/>
              <a:t>complaints has considerable benefits </a:t>
            </a:r>
            <a:r>
              <a:rPr lang="en-US" sz="3600" dirty="0" smtClean="0"/>
              <a:t>for health organizations, </a:t>
            </a:r>
            <a:r>
              <a:rPr lang="en-US" sz="3600" dirty="0"/>
              <a:t>including better </a:t>
            </a:r>
            <a:r>
              <a:rPr lang="en-US" sz="3600" dirty="0" smtClean="0"/>
              <a:t>quality  health </a:t>
            </a:r>
            <a:r>
              <a:rPr lang="en-US" sz="3600" dirty="0"/>
              <a:t>care, reduced likelihood of litigation, </a:t>
            </a:r>
            <a:r>
              <a:rPr lang="en-US" sz="3600" dirty="0" smtClean="0"/>
              <a:t>and substantial </a:t>
            </a:r>
            <a:r>
              <a:rPr lang="en-US" sz="3600" dirty="0"/>
              <a:t>savings in the direct and indirect </a:t>
            </a:r>
            <a:r>
              <a:rPr lang="en-US" sz="3600" dirty="0" smtClean="0"/>
              <a:t>costs arising </a:t>
            </a:r>
            <a:r>
              <a:rPr lang="en-US" sz="3600" dirty="0"/>
              <a:t>from adverse incidents, complaints </a:t>
            </a:r>
            <a:r>
              <a:rPr lang="en-US" sz="3600" dirty="0" smtClean="0"/>
              <a:t>and claims</a:t>
            </a:r>
            <a:r>
              <a:rPr lang="en-US" sz="3600" dirty="0"/>
              <a:t>.</a:t>
            </a:r>
            <a:endParaRPr lang="en-US" sz="3600" dirty="0"/>
          </a:p>
        </p:txBody>
      </p:sp>
      <p:pic>
        <p:nvPicPr>
          <p:cNvPr id="4" name="Picture 4" descr="F:\HEALTH SERVICE SK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76800"/>
            <a:ext cx="1566863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228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HAVE A COMPLAINT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We believe that dealing promptly and </a:t>
            </a:r>
            <a:r>
              <a:rPr lang="en-US" sz="3600" dirty="0" smtClean="0"/>
              <a:t>effectively with </a:t>
            </a:r>
            <a:r>
              <a:rPr lang="en-US" sz="3600" dirty="0"/>
              <a:t>complaints has considerable benefits </a:t>
            </a:r>
            <a:r>
              <a:rPr lang="en-US" sz="3600" dirty="0" smtClean="0"/>
              <a:t>for health organizations, </a:t>
            </a:r>
            <a:r>
              <a:rPr lang="en-US" sz="3600" dirty="0"/>
              <a:t>including better </a:t>
            </a:r>
            <a:r>
              <a:rPr lang="en-US" sz="3600" dirty="0" smtClean="0"/>
              <a:t>quality  health </a:t>
            </a:r>
            <a:r>
              <a:rPr lang="en-US" sz="3600" dirty="0"/>
              <a:t>care, reduced likelihood of litigation, </a:t>
            </a:r>
            <a:r>
              <a:rPr lang="en-US" sz="3600" dirty="0" smtClean="0"/>
              <a:t>and substantial </a:t>
            </a:r>
            <a:r>
              <a:rPr lang="en-US" sz="3600" dirty="0"/>
              <a:t>savings in the direct and indirect </a:t>
            </a:r>
            <a:r>
              <a:rPr lang="en-US" sz="3600" dirty="0" smtClean="0"/>
              <a:t>costs arising </a:t>
            </a:r>
            <a:r>
              <a:rPr lang="en-US" sz="3600" dirty="0"/>
              <a:t>from adverse incidents, complaints </a:t>
            </a:r>
            <a:r>
              <a:rPr lang="en-US" sz="3600" dirty="0" smtClean="0"/>
              <a:t>and claims</a:t>
            </a:r>
            <a:r>
              <a:rPr lang="en-US" sz="3600" dirty="0"/>
              <a:t>.</a:t>
            </a:r>
            <a:endParaRPr lang="en-US" sz="3600" dirty="0"/>
          </a:p>
        </p:txBody>
      </p:sp>
      <p:pic>
        <p:nvPicPr>
          <p:cNvPr id="4" name="Picture 4" descr="F:\HEALTH SERVICE SK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76800"/>
            <a:ext cx="1566863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2280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ORGANISATIONAL FOUNDATIONS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Policies</a:t>
            </a:r>
            <a:endParaRPr lang="en-US" b="1" dirty="0"/>
          </a:p>
          <a:p>
            <a:r>
              <a:rPr lang="en-US" b="1" dirty="0"/>
              <a:t>Promotion</a:t>
            </a:r>
          </a:p>
          <a:p>
            <a:r>
              <a:rPr lang="en-US" b="1" dirty="0"/>
              <a:t>Staff Training and Support</a:t>
            </a:r>
          </a:p>
          <a:p>
            <a:r>
              <a:rPr lang="en-US" b="1" dirty="0"/>
              <a:t>Complaints Manager</a:t>
            </a:r>
          </a:p>
          <a:p>
            <a:r>
              <a:rPr lang="en-US" b="1" dirty="0"/>
              <a:t>Recording Systems</a:t>
            </a:r>
          </a:p>
          <a:p>
            <a:r>
              <a:rPr lang="en-US" b="1" dirty="0"/>
              <a:t>Tracking</a:t>
            </a:r>
          </a:p>
          <a:p>
            <a:r>
              <a:rPr lang="en-US" b="1" dirty="0"/>
              <a:t>Data collection</a:t>
            </a:r>
          </a:p>
          <a:p>
            <a:r>
              <a:rPr lang="en-US" b="1" dirty="0"/>
              <a:t>Reporting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248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QI elements influencing</a:t>
            </a:r>
            <a:br>
              <a:rPr lang="en-US" b="1" dirty="0"/>
            </a:br>
            <a:r>
              <a:rPr lang="en-US" b="1" dirty="0"/>
              <a:t>complaints handling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A system approach to quality</a:t>
            </a:r>
          </a:p>
          <a:p>
            <a:r>
              <a:rPr lang="en-US" dirty="0" smtClean="0"/>
              <a:t> </a:t>
            </a:r>
            <a:r>
              <a:rPr lang="en-US" dirty="0"/>
              <a:t>An emphasis on patient safety</a:t>
            </a:r>
          </a:p>
          <a:p>
            <a:r>
              <a:rPr lang="en-US" dirty="0" smtClean="0"/>
              <a:t> </a:t>
            </a:r>
            <a:r>
              <a:rPr lang="en-US" dirty="0"/>
              <a:t>Consumer focus &amp; participation</a:t>
            </a:r>
          </a:p>
          <a:p>
            <a:r>
              <a:rPr lang="en-US" dirty="0" smtClean="0"/>
              <a:t> </a:t>
            </a:r>
            <a:r>
              <a:rPr lang="en-US" dirty="0"/>
              <a:t>Corporate &amp; clinical governance</a:t>
            </a:r>
          </a:p>
          <a:p>
            <a:r>
              <a:rPr lang="en-US" dirty="0" smtClean="0"/>
              <a:t> </a:t>
            </a:r>
            <a:r>
              <a:rPr lang="en-US" dirty="0"/>
              <a:t>Legal &amp; policy framework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5410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INDICATORS OF GOOD COMPLAINT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b="1" dirty="0"/>
          </a:p>
          <a:p>
            <a:pPr marL="114300" indent="0">
              <a:buNone/>
            </a:pPr>
            <a:endParaRPr lang="en-US" dirty="0"/>
          </a:p>
          <a:p>
            <a:r>
              <a:rPr lang="en-US" dirty="0" smtClean="0"/>
              <a:t> </a:t>
            </a:r>
            <a:r>
              <a:rPr lang="en-US" sz="4500" dirty="0"/>
              <a:t>principals and executive managers </a:t>
            </a:r>
            <a:r>
              <a:rPr lang="en-US" dirty="0"/>
              <a:t>demonstrate support for consumer feedback </a:t>
            </a:r>
            <a:r>
              <a:rPr lang="en-US" dirty="0" smtClean="0"/>
              <a:t>about the </a:t>
            </a:r>
            <a:r>
              <a:rPr lang="en-US" dirty="0"/>
              <a:t>quality of the service, including complaints;</a:t>
            </a:r>
          </a:p>
          <a:p>
            <a:r>
              <a:rPr lang="en-US" dirty="0" smtClean="0"/>
              <a:t> </a:t>
            </a:r>
            <a:r>
              <a:rPr lang="en-US" dirty="0"/>
              <a:t>all clinicians and staff are </a:t>
            </a:r>
            <a:r>
              <a:rPr lang="en-US" sz="4500" dirty="0"/>
              <a:t>trained </a:t>
            </a:r>
            <a:r>
              <a:rPr lang="en-US" dirty="0"/>
              <a:t>in complaints resolution and understand </a:t>
            </a:r>
            <a:r>
              <a:rPr lang="en-US" dirty="0" smtClean="0"/>
              <a:t>their responsibilities </a:t>
            </a:r>
            <a:r>
              <a:rPr lang="en-US" dirty="0"/>
              <a:t>for dealing with complaints;</a:t>
            </a:r>
          </a:p>
          <a:p>
            <a:r>
              <a:rPr lang="en-US" dirty="0" smtClean="0"/>
              <a:t> </a:t>
            </a:r>
            <a:r>
              <a:rPr lang="en-US" dirty="0"/>
              <a:t>consumers and their families are aware of the </a:t>
            </a:r>
            <a:r>
              <a:rPr lang="en-US" sz="5100" dirty="0"/>
              <a:t>complaints policy and feel </a:t>
            </a:r>
            <a:r>
              <a:rPr lang="en-US" sz="5100" dirty="0" smtClean="0"/>
              <a:t>comfortable </a:t>
            </a:r>
            <a:r>
              <a:rPr lang="en-US" dirty="0" smtClean="0"/>
              <a:t>using </a:t>
            </a:r>
            <a:r>
              <a:rPr lang="en-US" dirty="0"/>
              <a:t>it;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prompt and appropriate resolution of complaints takes place, using a </a:t>
            </a:r>
            <a:r>
              <a:rPr lang="en-US" sz="5100" dirty="0"/>
              <a:t>joint </a:t>
            </a:r>
            <a:r>
              <a:rPr lang="en-US" sz="5100" dirty="0" smtClean="0"/>
              <a:t>problem solving </a:t>
            </a:r>
            <a:r>
              <a:rPr lang="en-US" dirty="0"/>
              <a:t>approach;</a:t>
            </a:r>
          </a:p>
          <a:p>
            <a:r>
              <a:rPr lang="en-US" dirty="0" smtClean="0"/>
              <a:t> </a:t>
            </a:r>
            <a:r>
              <a:rPr lang="en-US" dirty="0"/>
              <a:t>complaints are </a:t>
            </a:r>
            <a:r>
              <a:rPr lang="en-US" sz="5900" dirty="0"/>
              <a:t>recorded </a:t>
            </a:r>
            <a:r>
              <a:rPr lang="en-US" dirty="0"/>
              <a:t>to support effective management of individual complaints </a:t>
            </a:r>
            <a:r>
              <a:rPr lang="en-US" dirty="0" smtClean="0"/>
              <a:t>and analysis </a:t>
            </a:r>
            <a:r>
              <a:rPr lang="en-US" dirty="0"/>
              <a:t>of trends in all types of complaints;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309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 all complaints are </a:t>
            </a:r>
            <a:r>
              <a:rPr lang="en-US" sz="3000" dirty="0"/>
              <a:t>assessed for risk </a:t>
            </a:r>
            <a:r>
              <a:rPr lang="en-US" dirty="0"/>
              <a:t>and appropriate steps are taken;</a:t>
            </a:r>
          </a:p>
          <a:p>
            <a:r>
              <a:rPr lang="en-US" dirty="0"/>
              <a:t> complaints are </a:t>
            </a:r>
            <a:r>
              <a:rPr lang="en-US" sz="3000" dirty="0"/>
              <a:t>investigated </a:t>
            </a:r>
            <a:r>
              <a:rPr lang="en-US" dirty="0"/>
              <a:t>to determine the events that occurred, the causes and </a:t>
            </a:r>
            <a:r>
              <a:rPr lang="en-US" dirty="0" smtClean="0"/>
              <a:t>to identify </a:t>
            </a:r>
            <a:r>
              <a:rPr lang="en-US" dirty="0"/>
              <a:t>preventive strategies;</a:t>
            </a:r>
          </a:p>
          <a:p>
            <a:r>
              <a:rPr lang="en-US" dirty="0"/>
              <a:t> complaints resolution procedures reflect the principles </a:t>
            </a:r>
            <a:r>
              <a:rPr lang="en-US" sz="3000" dirty="0"/>
              <a:t>of fairness and natural justice;</a:t>
            </a:r>
          </a:p>
          <a:p>
            <a:r>
              <a:rPr lang="en-US" dirty="0"/>
              <a:t> clinicians and staff routinely </a:t>
            </a:r>
            <a:r>
              <a:rPr lang="en-US" sz="3000" dirty="0"/>
              <a:t>discuss complaints </a:t>
            </a:r>
            <a:r>
              <a:rPr lang="en-US" dirty="0"/>
              <a:t>and other incidents</a:t>
            </a:r>
            <a:r>
              <a:rPr lang="en-US" dirty="0" smtClean="0"/>
              <a:t>;[TEAM WORK]</a:t>
            </a:r>
            <a:endParaRPr lang="en-US" dirty="0"/>
          </a:p>
          <a:p>
            <a:endParaRPr lang="en-US" dirty="0"/>
          </a:p>
          <a:p>
            <a:r>
              <a:rPr lang="en-US" dirty="0"/>
              <a:t> the performance of the complaints management system is </a:t>
            </a:r>
            <a:r>
              <a:rPr lang="en-US" sz="3000" dirty="0"/>
              <a:t>monitored and regularly</a:t>
            </a:r>
          </a:p>
          <a:p>
            <a:r>
              <a:rPr lang="en-US" sz="3000" dirty="0" smtClean="0"/>
              <a:t>changes</a:t>
            </a:r>
            <a:r>
              <a:rPr lang="en-US" dirty="0" smtClean="0"/>
              <a:t> </a:t>
            </a:r>
            <a:r>
              <a:rPr lang="en-US" dirty="0"/>
              <a:t>are made to improve the service in response to issues raised in complaints</a:t>
            </a:r>
          </a:p>
        </p:txBody>
      </p:sp>
    </p:spTree>
    <p:extLst>
      <p:ext uri="{BB962C8B-B14F-4D97-AF65-F5344CB8AC3E}">
        <p14:creationId xmlns:p14="http://schemas.microsoft.com/office/powerpoint/2010/main" val="18067250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BEST PRACTICE IN COMPLAINT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dirty="0"/>
              <a:t>Commitment to consumers and improvement</a:t>
            </a:r>
          </a:p>
          <a:p>
            <a:r>
              <a:rPr lang="en-US" dirty="0" smtClean="0"/>
              <a:t> </a:t>
            </a:r>
            <a:r>
              <a:rPr lang="en-US" dirty="0"/>
              <a:t>Accessibility</a:t>
            </a:r>
          </a:p>
          <a:p>
            <a:r>
              <a:rPr lang="en-US" dirty="0" smtClean="0"/>
              <a:t> </a:t>
            </a:r>
            <a:r>
              <a:rPr lang="en-US" dirty="0"/>
              <a:t>Responsiveness</a:t>
            </a:r>
          </a:p>
          <a:p>
            <a:r>
              <a:rPr lang="en-US" dirty="0" smtClean="0"/>
              <a:t> </a:t>
            </a:r>
            <a:r>
              <a:rPr lang="en-US" dirty="0"/>
              <a:t>Effective assessment</a:t>
            </a:r>
          </a:p>
          <a:p>
            <a:r>
              <a:rPr lang="en-US" dirty="0" smtClean="0"/>
              <a:t> </a:t>
            </a:r>
            <a:r>
              <a:rPr lang="en-US" dirty="0"/>
              <a:t>Appropriate resolution</a:t>
            </a:r>
          </a:p>
          <a:p>
            <a:r>
              <a:rPr lang="en-US" dirty="0" smtClean="0"/>
              <a:t> </a:t>
            </a:r>
            <a:r>
              <a:rPr lang="en-US" dirty="0"/>
              <a:t>Privacy and open disclosure</a:t>
            </a:r>
          </a:p>
          <a:p>
            <a:r>
              <a:rPr lang="en-US" dirty="0" smtClean="0"/>
              <a:t> </a:t>
            </a:r>
            <a:r>
              <a:rPr lang="en-US" dirty="0"/>
              <a:t>Gathering and using information</a:t>
            </a:r>
          </a:p>
          <a:p>
            <a:r>
              <a:rPr lang="en-US" dirty="0" smtClean="0"/>
              <a:t> </a:t>
            </a:r>
            <a:r>
              <a:rPr lang="en-US" dirty="0"/>
              <a:t>Making improvements</a:t>
            </a:r>
          </a:p>
        </p:txBody>
      </p:sp>
    </p:spTree>
    <p:extLst>
      <p:ext uri="{BB962C8B-B14F-4D97-AF65-F5344CB8AC3E}">
        <p14:creationId xmlns:p14="http://schemas.microsoft.com/office/powerpoint/2010/main" val="22438414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4000" dirty="0" smtClean="0"/>
              <a:t>WHO IS THE COMPLAINTS MANAGER?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r>
              <a:rPr lang="en-US" sz="4800" dirty="0" smtClean="0"/>
              <a:t>senior </a:t>
            </a:r>
            <a:r>
              <a:rPr lang="en-US" sz="4800" dirty="0"/>
              <a:t>clinician or staff member to have the</a:t>
            </a:r>
          </a:p>
          <a:p>
            <a:r>
              <a:rPr lang="en-US" sz="4800" dirty="0"/>
              <a:t>specific responsibility for making it work properly—the complaints </a:t>
            </a:r>
          </a:p>
          <a:p>
            <a:r>
              <a:rPr lang="en-US" sz="4800" dirty="0"/>
              <a:t>• have sufficient authority to address the issues that are raised in complaints;</a:t>
            </a:r>
          </a:p>
          <a:p>
            <a:r>
              <a:rPr lang="en-US" sz="4800" dirty="0"/>
              <a:t>• be of a level and position that will attract the respect and cooperation of all clinicians</a:t>
            </a:r>
          </a:p>
          <a:p>
            <a:r>
              <a:rPr lang="en-US" sz="4800" dirty="0"/>
              <a:t>and staff;</a:t>
            </a:r>
          </a:p>
          <a:p>
            <a:r>
              <a:rPr lang="en-US" sz="4800" dirty="0"/>
              <a:t>• report to the chief executive officer or principal who has the authority to follow up an</a:t>
            </a:r>
          </a:p>
          <a:p>
            <a:r>
              <a:rPr lang="en-US" sz="4800" dirty="0"/>
              <a:t>issue; and</a:t>
            </a:r>
          </a:p>
          <a:p>
            <a:r>
              <a:rPr lang="en-US" sz="4800" dirty="0"/>
              <a:t>• be accessible to consumers and their families.</a:t>
            </a:r>
          </a:p>
          <a:p>
            <a:r>
              <a:rPr lang="en-US" sz="4800" dirty="0" smtClean="0"/>
              <a:t>The </a:t>
            </a:r>
            <a:r>
              <a:rPr lang="en-US" sz="4800" dirty="0"/>
              <a:t>complaints manager’s job is to:</a:t>
            </a:r>
          </a:p>
          <a:p>
            <a:r>
              <a:rPr lang="en-US" sz="4800" dirty="0"/>
              <a:t>• attempt to achieve a satisfactory resolution of complaints;</a:t>
            </a:r>
          </a:p>
          <a:p>
            <a:r>
              <a:rPr lang="en-US" sz="4800" dirty="0"/>
              <a:t>• assist complainants to describe their concerns and to understand complaints procedures</a:t>
            </a:r>
          </a:p>
          <a:p>
            <a:r>
              <a:rPr lang="en-US" sz="4800" dirty="0"/>
              <a:t>and responses that the service may provide;</a:t>
            </a:r>
          </a:p>
          <a:p>
            <a:r>
              <a:rPr lang="en-US" sz="4800" dirty="0"/>
              <a:t>• assist clinicians and staff to gather information about individual complaints, and any</a:t>
            </a:r>
          </a:p>
          <a:p>
            <a:r>
              <a:rPr lang="en-US" sz="4800" dirty="0"/>
              <a:t>strategies for improvement in service as a result;</a:t>
            </a:r>
          </a:p>
          <a:p>
            <a:r>
              <a:rPr lang="en-US" sz="4800" dirty="0"/>
              <a:t>• ensure clinicians and staff understand the complaints policy and know how complaints</a:t>
            </a:r>
          </a:p>
          <a:p>
            <a:r>
              <a:rPr lang="en-US" sz="4800" dirty="0"/>
              <a:t>are handled;</a:t>
            </a:r>
          </a:p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negotiating </a:t>
            </a:r>
            <a:r>
              <a:rPr lang="en-US" sz="1600" dirty="0"/>
              <a:t>with people;</a:t>
            </a:r>
          </a:p>
          <a:p>
            <a:r>
              <a:rPr lang="en-US" sz="1600" dirty="0"/>
              <a:t>• be impartial;</a:t>
            </a:r>
          </a:p>
          <a:p>
            <a:r>
              <a:rPr lang="en-US" sz="1600" dirty="0"/>
              <a:t>• be ethical when promoting the service or eliciting information from any person</a:t>
            </a:r>
          </a:p>
          <a:p>
            <a:r>
              <a:rPr lang="en-US" sz="1600" dirty="0"/>
              <a:t>involved in a complaint;</a:t>
            </a:r>
          </a:p>
          <a:p>
            <a:r>
              <a:rPr lang="en-US" sz="1600" dirty="0"/>
              <a:t>• ensure equal and fair participation of all parties involved in a complaint;</a:t>
            </a:r>
          </a:p>
          <a:p>
            <a:r>
              <a:rPr lang="en-US" sz="1600" dirty="0"/>
              <a:t>• maintain confidentiality;</a:t>
            </a:r>
          </a:p>
          <a:p>
            <a:r>
              <a:rPr lang="en-US" sz="1600" dirty="0"/>
              <a:t>• be able to identify and acknowledge concerns;</a:t>
            </a:r>
          </a:p>
          <a:p>
            <a:r>
              <a:rPr lang="en-US" sz="1600" dirty="0"/>
              <a:t>• show understanding through listening and questioning skills;</a:t>
            </a:r>
          </a:p>
          <a:p>
            <a:r>
              <a:rPr lang="en-US" sz="1600" dirty="0"/>
              <a:t>• use appropriate language and terminology;</a:t>
            </a:r>
          </a:p>
          <a:p>
            <a:r>
              <a:rPr lang="en-US" sz="1600" dirty="0"/>
              <a:t>• be able to use conflict resolution strategies; and</a:t>
            </a:r>
          </a:p>
          <a:p>
            <a:r>
              <a:rPr lang="en-US" sz="1600" dirty="0"/>
              <a:t>• be accessible, well </a:t>
            </a:r>
            <a:r>
              <a:rPr lang="en-US" sz="1600" dirty="0" err="1"/>
              <a:t>organised</a:t>
            </a:r>
            <a:r>
              <a:rPr lang="en-US" sz="1600" dirty="0"/>
              <a:t> and consistent.</a:t>
            </a:r>
          </a:p>
        </p:txBody>
      </p:sp>
    </p:spTree>
    <p:extLst>
      <p:ext uri="{BB962C8B-B14F-4D97-AF65-F5344CB8AC3E}">
        <p14:creationId xmlns:p14="http://schemas.microsoft.com/office/powerpoint/2010/main" val="31285516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Dr</a:t>
            </a:r>
            <a:r>
              <a:rPr lang="en-US" dirty="0" smtClean="0"/>
              <a:t> </a:t>
            </a:r>
            <a:r>
              <a:rPr lang="en-US" dirty="0" err="1" smtClean="0"/>
              <a:t>Yetunde</a:t>
            </a:r>
            <a:r>
              <a:rPr lang="en-US" dirty="0" smtClean="0"/>
              <a:t> Ayo-</a:t>
            </a:r>
            <a:r>
              <a:rPr lang="en-US" dirty="0" err="1" smtClean="0"/>
              <a:t>Oyalowo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447800"/>
            <a:ext cx="5257800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83643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LEVELS OF COMPLAINT HANDLING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AutoNum type="arabicPeriod"/>
            </a:pPr>
            <a:r>
              <a:rPr lang="en-US" b="1" dirty="0" smtClean="0"/>
              <a:t>Informal </a:t>
            </a:r>
            <a:r>
              <a:rPr lang="en-US" dirty="0"/>
              <a:t>straightforward matters that clinicians and staff can resolve </a:t>
            </a:r>
            <a:r>
              <a:rPr lang="en-US" dirty="0" smtClean="0"/>
              <a:t>at the </a:t>
            </a:r>
            <a:r>
              <a:rPr lang="en-US" dirty="0"/>
              <a:t>point of service</a:t>
            </a:r>
            <a:r>
              <a:rPr lang="en-US" dirty="0" smtClean="0"/>
              <a:t>;</a:t>
            </a:r>
          </a:p>
          <a:p>
            <a:pPr marL="571500" indent="-457200">
              <a:buAutoNum type="arabicPeriod"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2. Formal </a:t>
            </a:r>
            <a:r>
              <a:rPr lang="en-US" dirty="0"/>
              <a:t>more complex matters that may need to be referred to </a:t>
            </a:r>
            <a:r>
              <a:rPr lang="en-US" dirty="0" smtClean="0"/>
              <a:t>a supervisor </a:t>
            </a:r>
            <a:r>
              <a:rPr lang="en-US" dirty="0"/>
              <a:t>or complaints manager; </a:t>
            </a:r>
            <a:r>
              <a:rPr lang="en-US" dirty="0" smtClean="0"/>
              <a:t>and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b="1" dirty="0"/>
              <a:t>3. Serious and unresolved </a:t>
            </a:r>
            <a:r>
              <a:rPr lang="en-US" dirty="0"/>
              <a:t>complaints that may require notification to external </a:t>
            </a:r>
            <a:r>
              <a:rPr lang="en-US" dirty="0" smtClean="0"/>
              <a:t>bodies such </a:t>
            </a:r>
            <a:r>
              <a:rPr lang="en-US" dirty="0"/>
              <a:t>as insurers or regulatory bodies will be referred </a:t>
            </a:r>
            <a:r>
              <a:rPr lang="en-US" dirty="0" smtClean="0"/>
              <a:t>to principals </a:t>
            </a:r>
            <a:r>
              <a:rPr lang="en-US" dirty="0"/>
              <a:t>or senior management </a:t>
            </a:r>
          </a:p>
        </p:txBody>
      </p:sp>
    </p:spTree>
    <p:extLst>
      <p:ext uri="{BB962C8B-B14F-4D97-AF65-F5344CB8AC3E}">
        <p14:creationId xmlns:p14="http://schemas.microsoft.com/office/powerpoint/2010/main" val="4238659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33400"/>
            <a:ext cx="5867399" cy="572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315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to do when receiving</a:t>
            </a:r>
            <a:br>
              <a:rPr lang="en-US" b="1" dirty="0"/>
            </a:br>
            <a:r>
              <a:rPr lang="en-US" b="1" dirty="0"/>
              <a:t>a complaint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b="1" dirty="0"/>
          </a:p>
          <a:p>
            <a:r>
              <a:rPr lang="en-US" dirty="0" smtClean="0"/>
              <a:t> </a:t>
            </a:r>
            <a:r>
              <a:rPr lang="en-US" dirty="0"/>
              <a:t>Introduce yourself.</a:t>
            </a:r>
          </a:p>
          <a:p>
            <a:r>
              <a:rPr lang="en-US" dirty="0" smtClean="0"/>
              <a:t> </a:t>
            </a:r>
            <a:r>
              <a:rPr lang="en-US" dirty="0"/>
              <a:t>Listen carefully to what </a:t>
            </a:r>
            <a:r>
              <a:rPr lang="en-US" dirty="0" smtClean="0"/>
              <a:t>the consumer </a:t>
            </a:r>
            <a:r>
              <a:rPr lang="en-US" dirty="0"/>
              <a:t>is saying.</a:t>
            </a:r>
          </a:p>
          <a:p>
            <a:r>
              <a:rPr lang="en-US" dirty="0" smtClean="0"/>
              <a:t> </a:t>
            </a:r>
            <a:r>
              <a:rPr lang="en-US" dirty="0"/>
              <a:t>Try to see things from </a:t>
            </a:r>
            <a:r>
              <a:rPr lang="en-US" dirty="0" smtClean="0"/>
              <a:t>their point </a:t>
            </a:r>
            <a:r>
              <a:rPr lang="en-US" dirty="0"/>
              <a:t>of view.</a:t>
            </a:r>
          </a:p>
          <a:p>
            <a:r>
              <a:rPr lang="en-US" dirty="0" smtClean="0"/>
              <a:t> </a:t>
            </a:r>
            <a:r>
              <a:rPr lang="en-US" dirty="0"/>
              <a:t>Clarify anything you’re </a:t>
            </a:r>
            <a:r>
              <a:rPr lang="en-US" dirty="0" smtClean="0"/>
              <a:t>not sure </a:t>
            </a:r>
            <a:r>
              <a:rPr lang="en-US" dirty="0"/>
              <a:t>about.</a:t>
            </a:r>
          </a:p>
          <a:p>
            <a:r>
              <a:rPr lang="en-US" dirty="0" smtClean="0"/>
              <a:t> </a:t>
            </a:r>
            <a:r>
              <a:rPr lang="en-US" dirty="0"/>
              <a:t>Deal with the issue on </a:t>
            </a:r>
            <a:r>
              <a:rPr lang="en-US" dirty="0" smtClean="0"/>
              <a:t>the spot </a:t>
            </a:r>
            <a:r>
              <a:rPr lang="en-US" dirty="0"/>
              <a:t>if possible.</a:t>
            </a:r>
          </a:p>
          <a:p>
            <a:r>
              <a:rPr lang="en-US" dirty="0" smtClean="0"/>
              <a:t> </a:t>
            </a:r>
            <a:r>
              <a:rPr lang="en-US" dirty="0"/>
              <a:t>Write down the details </a:t>
            </a:r>
            <a:r>
              <a:rPr lang="en-US" dirty="0" smtClean="0"/>
              <a:t>on  the organization's complaint/feedback </a:t>
            </a:r>
            <a:r>
              <a:rPr lang="en-US" dirty="0"/>
              <a:t>form.</a:t>
            </a:r>
          </a:p>
          <a:p>
            <a:r>
              <a:rPr lang="en-US" dirty="0" smtClean="0"/>
              <a:t> </a:t>
            </a:r>
            <a:r>
              <a:rPr lang="en-US" dirty="0"/>
              <a:t>Thank the person for </a:t>
            </a:r>
            <a:r>
              <a:rPr lang="en-US" dirty="0" smtClean="0"/>
              <a:t>their feedback</a:t>
            </a:r>
            <a:r>
              <a:rPr lang="en-US" dirty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Tell them what will happen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309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NOT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Be defensive or take it personally.</a:t>
            </a:r>
          </a:p>
          <a:p>
            <a:r>
              <a:rPr lang="en-US" dirty="0" smtClean="0"/>
              <a:t> </a:t>
            </a:r>
            <a:r>
              <a:rPr lang="en-US" dirty="0"/>
              <a:t>Blame others.</a:t>
            </a:r>
          </a:p>
          <a:p>
            <a:r>
              <a:rPr lang="en-US" dirty="0" smtClean="0"/>
              <a:t> </a:t>
            </a:r>
            <a:r>
              <a:rPr lang="en-US" dirty="0"/>
              <a:t>Make assumptions without checking </a:t>
            </a:r>
            <a:r>
              <a:rPr lang="en-US" dirty="0" smtClean="0"/>
              <a:t>your facts</a:t>
            </a:r>
            <a:r>
              <a:rPr lang="en-US" dirty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Argue with the consumer.</a:t>
            </a:r>
          </a:p>
          <a:p>
            <a:r>
              <a:rPr lang="en-US" dirty="0" smtClean="0"/>
              <a:t> </a:t>
            </a:r>
            <a:r>
              <a:rPr lang="en-US" dirty="0"/>
              <a:t>Be dismissive – it takes courage to complain.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691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ESCALATING A COMPLAINT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95400"/>
            <a:ext cx="70866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9797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SERIOUSNESS ASSESSMENT MATRIX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41873"/>
              </p:ext>
            </p:extLst>
          </p:nvPr>
        </p:nvGraphicFramePr>
        <p:xfrm>
          <a:off x="457200" y="1600200"/>
          <a:ext cx="7620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CATASTROPHIC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MAJOR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MINOR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FREQUENT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OCCASIONAL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UNCOMMON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REMOTE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03232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8001000" cy="574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1445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ASSESSMENT MATRIX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" y="1524000"/>
            <a:ext cx="7162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0553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The ‘consequences’ of an incident can be defined as </a:t>
            </a:r>
            <a:endParaRPr lang="en-US" dirty="0" smtClean="0"/>
          </a:p>
          <a:p>
            <a:r>
              <a:rPr lang="en-US" dirty="0" smtClean="0"/>
              <a:t>‘</a:t>
            </a:r>
            <a:r>
              <a:rPr lang="en-US" dirty="0"/>
              <a:t>serious’, </a:t>
            </a:r>
            <a:r>
              <a:rPr lang="en-US" dirty="0" smtClean="0"/>
              <a:t>‘</a:t>
            </a:r>
          </a:p>
          <a:p>
            <a:r>
              <a:rPr lang="en-US" dirty="0" smtClean="0"/>
              <a:t>major</a:t>
            </a:r>
            <a:r>
              <a:rPr lang="en-US" dirty="0"/>
              <a:t>’, </a:t>
            </a:r>
            <a:r>
              <a:rPr lang="en-US" dirty="0" smtClean="0"/>
              <a:t>‘</a:t>
            </a:r>
          </a:p>
          <a:p>
            <a:r>
              <a:rPr lang="en-US" dirty="0" smtClean="0"/>
              <a:t>moderate</a:t>
            </a:r>
            <a:r>
              <a:rPr lang="en-US" dirty="0"/>
              <a:t>’ or</a:t>
            </a:r>
          </a:p>
          <a:p>
            <a:r>
              <a:rPr lang="en-US" dirty="0"/>
              <a:t>‘minor’ by reference to factors such as:</a:t>
            </a:r>
          </a:p>
          <a:p>
            <a:r>
              <a:rPr lang="en-US" dirty="0"/>
              <a:t>• level of physical injury to a consumer;</a:t>
            </a:r>
          </a:p>
          <a:p>
            <a:r>
              <a:rPr lang="en-US" dirty="0"/>
              <a:t>• failure of administrative systems for patient care (for example, loss of test results)</a:t>
            </a:r>
          </a:p>
          <a:p>
            <a:r>
              <a:rPr lang="en-US" dirty="0"/>
              <a:t>• level of injury to staff (for occupation health and safety incidents);</a:t>
            </a:r>
          </a:p>
          <a:p>
            <a:r>
              <a:rPr lang="en-US" dirty="0"/>
              <a:t>• level of financial or corporate losses (including litigation and adverse publicity); and</a:t>
            </a:r>
          </a:p>
          <a:p>
            <a:r>
              <a:rPr lang="en-US" dirty="0"/>
              <a:t>• level of harm to the customer service relationship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000" dirty="0"/>
              <a:t>• level of physical injury to a consumer;</a:t>
            </a:r>
          </a:p>
          <a:p>
            <a:r>
              <a:rPr lang="en-US" sz="2000" dirty="0"/>
              <a:t>• failure of administrative systems for patient care (for example, loss of test results)</a:t>
            </a:r>
          </a:p>
          <a:p>
            <a:r>
              <a:rPr lang="en-US" sz="2000" dirty="0"/>
              <a:t>• level of injury to staff (for occupation health and safety incidents);</a:t>
            </a:r>
          </a:p>
          <a:p>
            <a:r>
              <a:rPr lang="en-US" sz="2000" dirty="0"/>
              <a:t>• level of financial or corporate losses (including litigation and adverse publicity); and</a:t>
            </a:r>
          </a:p>
          <a:p>
            <a:r>
              <a:rPr lang="en-US" sz="2000" dirty="0"/>
              <a:t>• level of harm to the customer service relationship</a:t>
            </a:r>
          </a:p>
        </p:txBody>
      </p:sp>
    </p:spTree>
    <p:extLst>
      <p:ext uri="{BB962C8B-B14F-4D97-AF65-F5344CB8AC3E}">
        <p14:creationId xmlns:p14="http://schemas.microsoft.com/office/powerpoint/2010/main" val="21291637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534400" cy="762000"/>
          </a:xfrm>
        </p:spPr>
        <p:txBody>
          <a:bodyPr/>
          <a:lstStyle/>
          <a:p>
            <a:r>
              <a:rPr lang="en-US" sz="4000" b="1">
                <a:solidFill>
                  <a:srgbClr val="FF6600"/>
                </a:solidFill>
                <a:latin typeface="Gill Sans MT" pitchFamily="34" charset="0"/>
              </a:rPr>
              <a:t>Steps in Complaints Handling</a:t>
            </a:r>
            <a:endParaRPr lang="en-US" sz="3600" b="1">
              <a:solidFill>
                <a:srgbClr val="FF3300"/>
              </a:solidFill>
              <a:latin typeface="Gill Sans MT" pitchFamily="34" charset="0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ph idx="1"/>
          </p:nvPr>
        </p:nvGraphicFramePr>
        <p:xfrm>
          <a:off x="228600" y="1676400"/>
          <a:ext cx="879475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7" name="Visio" r:id="rId3" imgW="9772993" imgH="4996053" progId="Visio.Drawing.11">
                  <p:embed/>
                </p:oleObj>
              </mc:Choice>
              <mc:Fallback>
                <p:oleObj name="Visio" r:id="rId3" imgW="9772993" imgH="4996053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676400"/>
                        <a:ext cx="8794750" cy="4953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4010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33400"/>
            <a:ext cx="6350000" cy="5943600"/>
          </a:xfrm>
        </p:spPr>
        <p:txBody>
          <a:bodyPr>
            <a:normAutofit/>
          </a:bodyPr>
          <a:lstStyle/>
          <a:p>
            <a:r>
              <a:rPr lang="en-US" sz="4400" i="1" dirty="0">
                <a:solidFill>
                  <a:srgbClr val="FF0000"/>
                </a:solidFill>
              </a:rPr>
              <a:t>The days are gone when you can ignore complaints. Often</a:t>
            </a:r>
          </a:p>
          <a:p>
            <a:r>
              <a:rPr lang="en-US" sz="4400" i="1" dirty="0">
                <a:solidFill>
                  <a:srgbClr val="FF0000"/>
                </a:solidFill>
              </a:rPr>
              <a:t>people only want to be heard.’</a:t>
            </a:r>
          </a:p>
          <a:p>
            <a:r>
              <a:rPr lang="en-US" dirty="0" err="1">
                <a:solidFill>
                  <a:srgbClr val="FF0000"/>
                </a:solidFill>
              </a:rPr>
              <a:t>Dr</a:t>
            </a:r>
            <a:r>
              <a:rPr lang="en-US" dirty="0">
                <a:solidFill>
                  <a:srgbClr val="FF0000"/>
                </a:solidFill>
              </a:rPr>
              <a:t> Ferguson, Principal Partner, Brooke Street Medical Centre.</a:t>
            </a:r>
          </a:p>
          <a:p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4" name="Picture 4" descr="F:\HEALTH SERVICE SK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76800"/>
            <a:ext cx="1566863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10991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US" dirty="0"/>
          </a:p>
          <a:p>
            <a:r>
              <a:rPr lang="en-US" dirty="0"/>
              <a:t>increased length of stay in hospital, or hospital admission if not an inpatient, may </a:t>
            </a:r>
            <a:r>
              <a:rPr lang="en-US" dirty="0" smtClean="0"/>
              <a:t>be defined </a:t>
            </a:r>
            <a:r>
              <a:rPr lang="en-US" dirty="0"/>
              <a:t>as ’major’, so a one off incident is rated ‘2’ or ‘3</a:t>
            </a:r>
            <a:r>
              <a:rPr lang="en-US" dirty="0" smtClean="0"/>
              <a:t>’.</a:t>
            </a:r>
          </a:p>
          <a:p>
            <a:r>
              <a:rPr lang="en-US" dirty="0" smtClean="0"/>
              <a:t> </a:t>
            </a:r>
            <a:r>
              <a:rPr lang="en-US" dirty="0"/>
              <a:t>A single complaint about </a:t>
            </a:r>
            <a:r>
              <a:rPr lang="en-US" dirty="0" smtClean="0"/>
              <a:t>poor communication </a:t>
            </a:r>
            <a:r>
              <a:rPr lang="en-US" dirty="0"/>
              <a:t>may be classified as ‘moderate’ and rated ‘2’, </a:t>
            </a:r>
            <a:endParaRPr lang="en-US" dirty="0" smtClean="0"/>
          </a:p>
          <a:p>
            <a:r>
              <a:rPr lang="en-US" dirty="0" smtClean="0"/>
              <a:t>but </a:t>
            </a:r>
            <a:r>
              <a:rPr lang="en-US" dirty="0"/>
              <a:t>more frequent </a:t>
            </a:r>
            <a:r>
              <a:rPr lang="en-US" dirty="0" smtClean="0"/>
              <a:t>complaints about </a:t>
            </a:r>
            <a:r>
              <a:rPr lang="en-US" dirty="0"/>
              <a:t>rudeness become ‘3’.</a:t>
            </a:r>
          </a:p>
          <a:p>
            <a:r>
              <a:rPr lang="en-US" dirty="0" smtClean="0"/>
              <a:t>It </a:t>
            </a:r>
            <a:r>
              <a:rPr lang="en-US" dirty="0"/>
              <a:t>may be </a:t>
            </a:r>
            <a:r>
              <a:rPr lang="en-US" dirty="0" smtClean="0"/>
              <a:t>caused by </a:t>
            </a:r>
            <a:r>
              <a:rPr lang="en-US" dirty="0"/>
              <a:t>problems such as delays in obtaining appointments</a:t>
            </a:r>
            <a:r>
              <a:rPr lang="en-US" dirty="0" smtClean="0"/>
              <a:t>, waiting </a:t>
            </a:r>
            <a:r>
              <a:rPr lang="en-US" dirty="0"/>
              <a:t>times, rudeness, poor communication or even</a:t>
            </a:r>
          </a:p>
          <a:p>
            <a:r>
              <a:rPr lang="en-US" dirty="0"/>
              <a:t>difficulties with parking.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586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b="1" dirty="0"/>
              <a:t>‘</a:t>
            </a:r>
            <a:r>
              <a:rPr lang="en-US" sz="3800" b="1" dirty="0"/>
              <a:t>Serious’ incidents </a:t>
            </a:r>
            <a:r>
              <a:rPr lang="en-US" sz="2900" dirty="0"/>
              <a:t>A patient has died as a result of receiving health care in a manner that </a:t>
            </a:r>
            <a:r>
              <a:rPr lang="en-US" sz="2900" dirty="0" smtClean="0"/>
              <a:t>is unrelated </a:t>
            </a:r>
            <a:r>
              <a:rPr lang="en-US" sz="2900" dirty="0"/>
              <a:t>to the natural course of the illness and differing from the </a:t>
            </a:r>
            <a:r>
              <a:rPr lang="en-US" sz="2900" dirty="0" smtClean="0"/>
              <a:t>expected outcome </a:t>
            </a:r>
            <a:r>
              <a:rPr lang="en-US" sz="2900" dirty="0"/>
              <a:t>of patient management.</a:t>
            </a:r>
          </a:p>
          <a:p>
            <a:r>
              <a:rPr lang="en-US" sz="2900" dirty="0"/>
              <a:t>Death of a staff member or visitor.</a:t>
            </a:r>
          </a:p>
          <a:p>
            <a:r>
              <a:rPr lang="en-US" sz="2900" dirty="0"/>
              <a:t>Complete loss of service capability.</a:t>
            </a:r>
          </a:p>
          <a:p>
            <a:r>
              <a:rPr lang="en-US" sz="2900" dirty="0"/>
              <a:t>Huge financial loss.</a:t>
            </a:r>
          </a:p>
          <a:p>
            <a:r>
              <a:rPr lang="en-US" sz="2900" dirty="0"/>
              <a:t>Serious threat to customer service relationships, permanent harm to</a:t>
            </a:r>
          </a:p>
          <a:p>
            <a:r>
              <a:rPr lang="en-US" sz="2900" dirty="0"/>
              <a:t>reputation of the service.</a:t>
            </a:r>
          </a:p>
          <a:p>
            <a:r>
              <a:rPr lang="en-US" b="1" dirty="0"/>
              <a:t>‘</a:t>
            </a:r>
            <a:r>
              <a:rPr lang="en-US" sz="3800" b="1" dirty="0"/>
              <a:t>Major’ incidents </a:t>
            </a:r>
            <a:r>
              <a:rPr lang="en-US" sz="2900" dirty="0"/>
              <a:t>A patient has suffered harm as a result of receiving health care in a manner</a:t>
            </a:r>
          </a:p>
          <a:p>
            <a:r>
              <a:rPr lang="en-US" sz="2900" dirty="0"/>
              <a:t>that is unrelated to the natural course of the illness and differing from </a:t>
            </a:r>
            <a:r>
              <a:rPr lang="en-US" sz="2900" dirty="0" smtClean="0"/>
              <a:t>the expected </a:t>
            </a:r>
            <a:r>
              <a:rPr lang="en-US" sz="2900" dirty="0"/>
              <a:t>outcome of patient management, resulting in </a:t>
            </a:r>
            <a:r>
              <a:rPr lang="en-US" sz="2900" dirty="0" err="1"/>
              <a:t>hospitalisation</a:t>
            </a:r>
            <a:r>
              <a:rPr lang="en-US" sz="2900" dirty="0"/>
              <a:t> (</a:t>
            </a:r>
            <a:r>
              <a:rPr lang="en-US" sz="2900" dirty="0" smtClean="0"/>
              <a:t>or increased </a:t>
            </a:r>
            <a:r>
              <a:rPr lang="en-US" sz="2900" dirty="0"/>
              <a:t>length of stay).</a:t>
            </a:r>
          </a:p>
          <a:p>
            <a:r>
              <a:rPr lang="en-US" sz="2900" dirty="0"/>
              <a:t>Permanent injury to staff members or visitors.</a:t>
            </a:r>
          </a:p>
          <a:p>
            <a:r>
              <a:rPr lang="en-US" sz="2900" dirty="0"/>
              <a:t>Loss of service capability including cancelled appointments.</a:t>
            </a:r>
          </a:p>
          <a:p>
            <a:r>
              <a:rPr lang="en-US" sz="2900" dirty="0"/>
              <a:t>Major financial loss.</a:t>
            </a:r>
          </a:p>
          <a:p>
            <a:r>
              <a:rPr lang="en-US" sz="2900" dirty="0"/>
              <a:t>Serious breakdown of customer service relationships</a:t>
            </a:r>
            <a:r>
              <a:rPr lang="en-US" dirty="0"/>
              <a:t>.</a:t>
            </a:r>
          </a:p>
          <a:p>
            <a:r>
              <a:rPr lang="en-US" b="1" dirty="0" smtClean="0"/>
              <a:t>‘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313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300" b="1" dirty="0"/>
              <a:t>Moderate’ incidents </a:t>
            </a:r>
            <a:r>
              <a:rPr lang="en-US" dirty="0"/>
              <a:t>A patient has suffered harm in the course of treatment, no further treatment</a:t>
            </a:r>
          </a:p>
          <a:p>
            <a:r>
              <a:rPr lang="en-US" dirty="0"/>
              <a:t>is required. A staff member has been injured and requires medical treatment resulting in lost time or restricted duties.</a:t>
            </a:r>
          </a:p>
          <a:p>
            <a:r>
              <a:rPr lang="en-US" dirty="0"/>
              <a:t>Reduced efficiency or some disruption to services.</a:t>
            </a:r>
          </a:p>
          <a:p>
            <a:r>
              <a:rPr lang="en-US" dirty="0"/>
              <a:t>Significant financial loss.</a:t>
            </a:r>
          </a:p>
          <a:p>
            <a:r>
              <a:rPr lang="en-US" dirty="0"/>
              <a:t>Significant loss of customer service relationship.</a:t>
            </a:r>
          </a:p>
          <a:p>
            <a:r>
              <a:rPr lang="en-US" sz="3800" b="1" dirty="0"/>
              <a:t>‘Minor’ incidents</a:t>
            </a:r>
            <a:r>
              <a:rPr lang="en-US" b="1" dirty="0"/>
              <a:t> </a:t>
            </a:r>
            <a:r>
              <a:rPr lang="en-US" dirty="0"/>
              <a:t>No harm to patients as a result of receiving health care.</a:t>
            </a:r>
          </a:p>
          <a:p>
            <a:r>
              <a:rPr lang="en-US" dirty="0"/>
              <a:t>No harm to staff or visitors that requires medical treatment.</a:t>
            </a:r>
          </a:p>
          <a:p>
            <a:r>
              <a:rPr lang="en-US" dirty="0"/>
              <a:t>No loss of service.</a:t>
            </a:r>
          </a:p>
          <a:p>
            <a:r>
              <a:rPr lang="en-US" dirty="0"/>
              <a:t>Low financial loss.</a:t>
            </a:r>
          </a:p>
          <a:p>
            <a:r>
              <a:rPr lang="en-US" dirty="0"/>
              <a:t>Minor damage to customer service relationship.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2796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SOUGHT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dirty="0" smtClean="0"/>
              <a:t>• </a:t>
            </a:r>
            <a:r>
              <a:rPr lang="en-US" dirty="0"/>
              <a:t>an explanation;</a:t>
            </a:r>
          </a:p>
          <a:p>
            <a:pPr marL="114300" indent="0">
              <a:buNone/>
            </a:pPr>
            <a:r>
              <a:rPr lang="en-US" dirty="0"/>
              <a:t>• an apology;</a:t>
            </a:r>
          </a:p>
          <a:p>
            <a:pPr marL="114300" indent="0">
              <a:buNone/>
            </a:pPr>
            <a:r>
              <a:rPr lang="en-US" dirty="0"/>
              <a:t>• a request for the health care professional to show they care;</a:t>
            </a:r>
          </a:p>
          <a:p>
            <a:pPr marL="114300" indent="0">
              <a:buNone/>
            </a:pPr>
            <a:r>
              <a:rPr lang="en-US" dirty="0"/>
              <a:t>• rectifying the problem: for example, an earlier appointment or a bill adjustment;</a:t>
            </a:r>
          </a:p>
          <a:p>
            <a:pPr marL="114300" indent="0">
              <a:buNone/>
            </a:pPr>
            <a:r>
              <a:rPr lang="en-US" dirty="0"/>
              <a:t>• reassurance and sympathy; and</a:t>
            </a:r>
          </a:p>
          <a:p>
            <a:pPr marL="114300" indent="0">
              <a:buNone/>
            </a:pPr>
            <a:r>
              <a:rPr lang="en-US" dirty="0"/>
              <a:t>• to prevent the same incident occurring to other people.</a:t>
            </a:r>
          </a:p>
          <a:p>
            <a:pPr marL="114300" indent="0">
              <a:buNone/>
            </a:pPr>
            <a:r>
              <a:rPr lang="en-US" dirty="0"/>
              <a:t>Compensation </a:t>
            </a:r>
          </a:p>
        </p:txBody>
      </p:sp>
    </p:spTree>
    <p:extLst>
      <p:ext uri="{BB962C8B-B14F-4D97-AF65-F5344CB8AC3E}">
        <p14:creationId xmlns:p14="http://schemas.microsoft.com/office/powerpoint/2010/main" val="10644818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Complaints management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Policy</a:t>
            </a:r>
          </a:p>
          <a:p>
            <a:r>
              <a:rPr lang="en-US" dirty="0" smtClean="0"/>
              <a:t>Complaint form</a:t>
            </a:r>
          </a:p>
          <a:p>
            <a:r>
              <a:rPr lang="en-US" dirty="0" err="1" smtClean="0"/>
              <a:t>Sugggestion</a:t>
            </a:r>
            <a:r>
              <a:rPr lang="en-US" dirty="0" smtClean="0"/>
              <a:t> form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4518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steps will you take to handle complaints?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342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Thank you  for listening.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513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WE HAVE A COMPLAINT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We believe that dealing promptly and </a:t>
            </a:r>
            <a:r>
              <a:rPr lang="en-US" sz="3600" dirty="0" smtClean="0"/>
              <a:t>effectively with </a:t>
            </a:r>
            <a:r>
              <a:rPr lang="en-US" sz="3600" dirty="0"/>
              <a:t>complaints has considerable benefits </a:t>
            </a:r>
            <a:r>
              <a:rPr lang="en-US" sz="3600" dirty="0" smtClean="0"/>
              <a:t>for health organizations, </a:t>
            </a:r>
            <a:r>
              <a:rPr lang="en-US" sz="3600" dirty="0"/>
              <a:t>including better </a:t>
            </a:r>
            <a:r>
              <a:rPr lang="en-US" sz="3600" dirty="0" smtClean="0"/>
              <a:t>quality  health </a:t>
            </a:r>
            <a:r>
              <a:rPr lang="en-US" sz="3600" dirty="0"/>
              <a:t>care, reduced likelihood of litigation, </a:t>
            </a:r>
            <a:r>
              <a:rPr lang="en-US" sz="3600" dirty="0" smtClean="0"/>
              <a:t>and substantial </a:t>
            </a:r>
            <a:r>
              <a:rPr lang="en-US" sz="3600" dirty="0"/>
              <a:t>savings in the direct and indirect </a:t>
            </a:r>
            <a:r>
              <a:rPr lang="en-US" sz="3600" dirty="0" smtClean="0"/>
              <a:t>costs arising </a:t>
            </a:r>
            <a:r>
              <a:rPr lang="en-US" sz="3600" dirty="0"/>
              <a:t>from adverse incidents, complaints </a:t>
            </a:r>
            <a:r>
              <a:rPr lang="en-US" sz="3600" dirty="0" smtClean="0"/>
              <a:t>and claims</a:t>
            </a:r>
            <a:r>
              <a:rPr lang="en-US" sz="3600" dirty="0"/>
              <a:t>.</a:t>
            </a:r>
            <a:endParaRPr lang="en-US" sz="3600" dirty="0"/>
          </a:p>
        </p:txBody>
      </p:sp>
      <p:pic>
        <p:nvPicPr>
          <p:cNvPr id="4" name="Picture 4" descr="F:\HEALTH SERVICE SK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76800"/>
            <a:ext cx="1566863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936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6984B-AC0C-442C-BBCA-03968B4FAC61}" type="slidenum">
              <a:rPr lang="en-US"/>
              <a:pPr/>
              <a:t>5</a:t>
            </a:fld>
            <a:endParaRPr lang="en-US"/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/>
            <a:r>
              <a:rPr lang="en-US" sz="3600"/>
              <a:t>Getting Into a Risk Mitigation State of Mind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295400"/>
          <a:ext cx="8305800" cy="5392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8502" name="Picture 22" descr="MCj01977570000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371600"/>
            <a:ext cx="1611313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507" name="Picture 27" descr="MPj04010060000[1]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3581400"/>
            <a:ext cx="1169988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510" name="Picture 30" descr="MPj02897530000[1]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122396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512" name="Picture 32" descr="MCj03115360000[1]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692775"/>
            <a:ext cx="1295400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531" name="Picture 51" descr="MCBD06874_0000[1]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990600"/>
            <a:ext cx="17526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544" name="Picture 64" descr="MCj04098990000[1]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2514600"/>
            <a:ext cx="1692275" cy="145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637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48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8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8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5261 -0.00555 C -0.84237 -0.03078 -0.78386 -0.23102 -0.75556 -0.23102 C -0.72431 -0.23102 -0.73577 -0.02592 -0.72553 -0.00069 C -0.71181 0.02732 -0.70417 0.18866 -0.66875 0.18866 C -0.63733 0.18866 -0.62396 0.02732 -0.61007 -0.00069 C -0.60348 -0.02592 -0.57101 -0.14467 -0.53993 -0.14467 C -0.51164 -0.14467 -0.51632 -0.02592 -0.50504 -0.00069 C -0.49462 0.02732 -0.48282 0.31019 -0.45122 0.31019 C -0.41962 0.31019 -0.39323 -0.00069 -0.39323 -0.00046 C -0.38282 -0.02592 -0.36754 -0.42315 -0.33664 -0.42315 C -0.30504 -0.42315 -0.29966 -0.02592 -0.2882 -0.00069 C -0.27396 0.02732 -0.26285 0.19051 -0.22778 0.19051 C -0.19618 0.19051 -0.18646 0.02732 -0.17657 -0.00069 C -0.1632 -0.02592 -0.14931 -0.14861 -0.11737 -0.14861 C -0.08959 -0.14861 -0.0783 -0.02592 -0.06754 -0.00069 C -0.05712 0.02732 -0.04306 0.05533 -0.01164 0.05533 C -0.0007 0.05232 0.00451 0.06366 0.0342 0.01806 C 0.03715 0.00533 -0.10417 0.10834 0.00625 -0.02129 " pathEditMode="relative" rAng="0" ptsTypes="ffffffffffffffffaf">
                                      <p:cBhvr>
                                        <p:cTn id="19" dur="1000" fill="hold"/>
                                        <p:tgtEl>
                                          <p:spTgt spid="1485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79" y="-5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48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1485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8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485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485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85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8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8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48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8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50F2A-F258-4BFC-9559-A906AC795F65}" type="slidenum">
              <a:rPr lang="en-AU"/>
              <a:pPr/>
              <a:t>6</a:t>
            </a:fld>
            <a:endParaRPr lang="en-AU"/>
          </a:p>
        </p:txBody>
      </p:sp>
      <p:sp>
        <p:nvSpPr>
          <p:cNvPr id="102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/>
              <a:t>The Gift</a:t>
            </a:r>
          </a:p>
        </p:txBody>
      </p:sp>
      <p:sp>
        <p:nvSpPr>
          <p:cNvPr id="10219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17989" y="1484313"/>
            <a:ext cx="8255977" cy="4114800"/>
          </a:xfrm>
          <a:solidFill>
            <a:schemeClr val="bg1"/>
          </a:solidFill>
        </p:spPr>
        <p:txBody>
          <a:bodyPr/>
          <a:lstStyle/>
          <a:p>
            <a:pPr marL="609600" indent="-609600" algn="ctr">
              <a:buFont typeface="Wingdings" pitchFamily="2" charset="2"/>
              <a:buNone/>
            </a:pPr>
            <a:r>
              <a:rPr lang="en-US" sz="4000"/>
              <a:t>If a customer is complaining, you are being given a chance to retain that customer</a:t>
            </a:r>
          </a:p>
          <a:p>
            <a:pPr marL="609600" indent="-609600"/>
            <a:endParaRPr lang="en-US" sz="4000"/>
          </a:p>
          <a:p>
            <a:pPr marL="1371600" lvl="2" indent="-457200">
              <a:buFontTx/>
              <a:buNone/>
            </a:pPr>
            <a:endParaRPr lang="en-US" sz="2000"/>
          </a:p>
          <a:p>
            <a:pPr marL="609600" indent="-609600">
              <a:buFont typeface="Wingdings" pitchFamily="2" charset="2"/>
              <a:buNone/>
            </a:pPr>
            <a:endParaRPr lang="en-US" sz="2800"/>
          </a:p>
          <a:p>
            <a:pPr marL="609600" indent="-609600"/>
            <a:endParaRPr lang="en-US" sz="2800"/>
          </a:p>
          <a:p>
            <a:pPr marL="609600" indent="-609600"/>
            <a:endParaRPr lang="en-US" sz="2800"/>
          </a:p>
        </p:txBody>
      </p:sp>
      <p:sp>
        <p:nvSpPr>
          <p:cNvPr id="1021956" name="Text Box 4"/>
          <p:cNvSpPr txBox="1">
            <a:spLocks noChangeArrowheads="1"/>
          </p:cNvSpPr>
          <p:nvPr/>
        </p:nvSpPr>
        <p:spPr bwMode="auto">
          <a:xfrm>
            <a:off x="0" y="6400800"/>
            <a:ext cx="29761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2195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1958" name="Rectangle 6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21959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219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792" y="3500438"/>
            <a:ext cx="4519246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2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PEOPLE COMPLAIN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  <a:p>
            <a:r>
              <a:rPr lang="en-US" dirty="0"/>
              <a:t>The person did not receive:</a:t>
            </a:r>
          </a:p>
          <a:p>
            <a:r>
              <a:rPr lang="en-US" dirty="0" smtClean="0"/>
              <a:t> </a:t>
            </a:r>
            <a:r>
              <a:rPr lang="en-US" dirty="0"/>
              <a:t>sufficient or correct information</a:t>
            </a:r>
          </a:p>
          <a:p>
            <a:r>
              <a:rPr lang="en-US" dirty="0" smtClean="0"/>
              <a:t> </a:t>
            </a:r>
            <a:r>
              <a:rPr lang="en-US" dirty="0"/>
              <a:t>safe health care</a:t>
            </a:r>
          </a:p>
          <a:p>
            <a:r>
              <a:rPr lang="en-US" dirty="0" smtClean="0"/>
              <a:t> </a:t>
            </a:r>
            <a:r>
              <a:rPr lang="en-US" dirty="0"/>
              <a:t>respect</a:t>
            </a:r>
          </a:p>
          <a:p>
            <a:r>
              <a:rPr lang="en-US" dirty="0" smtClean="0"/>
              <a:t> </a:t>
            </a:r>
            <a:r>
              <a:rPr lang="en-US" dirty="0"/>
              <a:t>expected outcome</a:t>
            </a:r>
          </a:p>
          <a:p>
            <a:r>
              <a:rPr lang="en-US" dirty="0" smtClean="0"/>
              <a:t> </a:t>
            </a:r>
            <a:r>
              <a:rPr lang="en-US" dirty="0"/>
              <a:t>quality communication</a:t>
            </a:r>
          </a:p>
          <a:p>
            <a:r>
              <a:rPr lang="en-US" dirty="0" smtClean="0"/>
              <a:t> </a:t>
            </a:r>
            <a:r>
              <a:rPr lang="en-US" dirty="0"/>
              <a:t>timely care</a:t>
            </a:r>
          </a:p>
          <a:p>
            <a:endParaRPr lang="en-US" dirty="0"/>
          </a:p>
        </p:txBody>
      </p:sp>
      <p:pic>
        <p:nvPicPr>
          <p:cNvPr id="4" name="Picture 4" descr="F:\HEALTH SERVICE SK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76800"/>
            <a:ext cx="1566863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212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Listening and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Comments and complaints from consumers provide </a:t>
            </a:r>
            <a:r>
              <a:rPr lang="en-US" sz="4000" dirty="0"/>
              <a:t>unique information </a:t>
            </a:r>
            <a:r>
              <a:rPr lang="en-US" dirty="0"/>
              <a:t>about their needs</a:t>
            </a:r>
          </a:p>
          <a:p>
            <a:r>
              <a:rPr lang="en-US" dirty="0"/>
              <a:t>and the quality of care they receive. Open discussion of consumers’ concerns helps health</a:t>
            </a:r>
          </a:p>
          <a:p>
            <a:r>
              <a:rPr lang="en-US" dirty="0"/>
              <a:t>care professionals to understand potential problems and how to improve their service to</a:t>
            </a:r>
          </a:p>
          <a:p>
            <a:r>
              <a:rPr lang="en-US" dirty="0"/>
              <a:t>the public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4" descr="F:\HEALTH SERVICE SK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76800"/>
            <a:ext cx="1566863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161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BENEFITS OF COMPLAINT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en-US" dirty="0" smtClean="0"/>
              <a:t> improve the safety and quality of the service, by providing information about the experiences of consumers and </a:t>
            </a:r>
            <a:r>
              <a:rPr lang="en-US" dirty="0" err="1" smtClean="0"/>
              <a:t>carers</a:t>
            </a:r>
            <a:r>
              <a:rPr lang="en-US" dirty="0" smtClean="0"/>
              <a:t>;</a:t>
            </a:r>
          </a:p>
          <a:p>
            <a:pPr algn="l"/>
            <a:r>
              <a:rPr lang="en-US" dirty="0" smtClean="0"/>
              <a:t> restore the trust and confidence of a consumer or </a:t>
            </a:r>
            <a:r>
              <a:rPr lang="en-US" dirty="0" err="1" smtClean="0"/>
              <a:t>carer</a:t>
            </a:r>
            <a:r>
              <a:rPr lang="en-US" dirty="0" smtClean="0"/>
              <a:t>;</a:t>
            </a:r>
          </a:p>
          <a:p>
            <a:pPr algn="l"/>
            <a:r>
              <a:rPr lang="en-US" dirty="0" smtClean="0"/>
              <a:t> save management time by the quick and simple resolution of complaints,</a:t>
            </a:r>
          </a:p>
          <a:p>
            <a:pPr algn="l"/>
            <a:r>
              <a:rPr lang="en-US" dirty="0" smtClean="0"/>
              <a:t>avoiding escalation;</a:t>
            </a:r>
          </a:p>
          <a:p>
            <a:pPr algn="l"/>
            <a:r>
              <a:rPr lang="en-US" dirty="0" smtClean="0"/>
              <a:t> promote a culture of reporting and accountability;</a:t>
            </a:r>
          </a:p>
          <a:p>
            <a:pPr algn="l"/>
            <a:r>
              <a:rPr lang="en-US" dirty="0" smtClean="0"/>
              <a:t> prevent wasteful practices and reduce the costs, such as insurance;</a:t>
            </a:r>
          </a:p>
          <a:p>
            <a:pPr algn="l"/>
            <a:r>
              <a:rPr lang="en-US" dirty="0" smtClean="0"/>
              <a:t> create a more satisfactory working environment for clinicians and staff; and</a:t>
            </a:r>
          </a:p>
          <a:p>
            <a:pPr algn="l"/>
            <a:r>
              <a:rPr lang="en-US" dirty="0" smtClean="0"/>
              <a:t> enhance the reputation of the service and prevent negative comments or publicity.</a:t>
            </a:r>
          </a:p>
          <a:p>
            <a:endParaRPr lang="en-US" dirty="0"/>
          </a:p>
        </p:txBody>
      </p:sp>
      <p:pic>
        <p:nvPicPr>
          <p:cNvPr id="4" name="Picture 4" descr="F:\HEALTH SERVICE SKI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76800"/>
            <a:ext cx="1566863" cy="177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81320" dir="2319588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51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587</TotalTime>
  <Words>1708</Words>
  <Application>Microsoft Office PowerPoint</Application>
  <PresentationFormat>On-screen Show (4:3)</PresentationFormat>
  <Paragraphs>225</Paragraphs>
  <Slides>36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8" baseType="lpstr">
      <vt:lpstr>Adjacency</vt:lpstr>
      <vt:lpstr>Microsoft Office Visio Drawing</vt:lpstr>
      <vt:lpstr>An  organization  that  has a  memory COMPLAINT MANAGENT AS A COMPONENT OF RISK MANAGEMENT</vt:lpstr>
      <vt:lpstr>Dr Yetunde Ayo-Oyalowo</vt:lpstr>
      <vt:lpstr>PowerPoint Presentation</vt:lpstr>
      <vt:lpstr>WHY DO WE HAVE A COMPLAINT SYSTEM</vt:lpstr>
      <vt:lpstr>Getting Into a Risk Mitigation State of Mind</vt:lpstr>
      <vt:lpstr>The Gift</vt:lpstr>
      <vt:lpstr>WHY DO PEOPLE COMPLAIN</vt:lpstr>
      <vt:lpstr>Listening and learning</vt:lpstr>
      <vt:lpstr>BENEFITS OF COMPLAINT MANAGEMENT</vt:lpstr>
      <vt:lpstr>CYCLE OF COMPLAINT MANAGEMENT</vt:lpstr>
      <vt:lpstr>ORGANISATIONAL CHANGE</vt:lpstr>
      <vt:lpstr>WHY DO WE HAVE A COMPLAINT SYSTEM</vt:lpstr>
      <vt:lpstr>WHY DO WE HAVE A COMPLAINT SYSTEM</vt:lpstr>
      <vt:lpstr>ORGANISATIONAL FOUNDATIONS </vt:lpstr>
      <vt:lpstr>QI elements influencing complaints handling </vt:lpstr>
      <vt:lpstr>INDICATORS OF GOOD COMPLAINT MANAGEMENT</vt:lpstr>
      <vt:lpstr>PowerPoint Presentation</vt:lpstr>
      <vt:lpstr>BEST PRACTICE IN COMPLAINT MANAGEMENT</vt:lpstr>
      <vt:lpstr> WHO IS THE COMPLAINTS MANAGER?</vt:lpstr>
      <vt:lpstr>LEVELS OF COMPLAINT HANDLING</vt:lpstr>
      <vt:lpstr>PowerPoint Presentation</vt:lpstr>
      <vt:lpstr>What to do when receiving a complaint </vt:lpstr>
      <vt:lpstr>WHAT NOT TO DO</vt:lpstr>
      <vt:lpstr>ESCALATING A COMPLAINT</vt:lpstr>
      <vt:lpstr>SERIOUSNESS ASSESSMENT MATRIX</vt:lpstr>
      <vt:lpstr>PowerPoint Presentation</vt:lpstr>
      <vt:lpstr>RISK ASSESSMENT MATRIX</vt:lpstr>
      <vt:lpstr>RISK DESCRIPTION</vt:lpstr>
      <vt:lpstr>Steps in Complaints Handling</vt:lpstr>
      <vt:lpstr>PowerPoint Presentation</vt:lpstr>
      <vt:lpstr>PowerPoint Presentation</vt:lpstr>
      <vt:lpstr>PowerPoint Presentation</vt:lpstr>
      <vt:lpstr> SOUGHT OUTCOMES</vt:lpstr>
      <vt:lpstr>Complaints management documents</vt:lpstr>
      <vt:lpstr>What steps will you take to handle complaints?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 organisation  that  has a  memory</dc:title>
  <dc:creator>PRREVENTIVE HEALTH</dc:creator>
  <cp:lastModifiedBy>PRREVENTIVE HEALTH</cp:lastModifiedBy>
  <cp:revision>18</cp:revision>
  <dcterms:created xsi:type="dcterms:W3CDTF">2015-12-09T23:21:09Z</dcterms:created>
  <dcterms:modified xsi:type="dcterms:W3CDTF">2015-12-10T09:08:30Z</dcterms:modified>
</cp:coreProperties>
</file>