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sldIdLst>
    <p:sldId id="256" r:id="rId2"/>
    <p:sldId id="331" r:id="rId3"/>
    <p:sldId id="333" r:id="rId4"/>
    <p:sldId id="309" r:id="rId5"/>
    <p:sldId id="310" r:id="rId6"/>
    <p:sldId id="271" r:id="rId7"/>
    <p:sldId id="312" r:id="rId8"/>
    <p:sldId id="313" r:id="rId9"/>
    <p:sldId id="314" r:id="rId10"/>
    <p:sldId id="332" r:id="rId11"/>
    <p:sldId id="326" r:id="rId12"/>
    <p:sldId id="327" r:id="rId13"/>
    <p:sldId id="317" r:id="rId14"/>
    <p:sldId id="318" r:id="rId15"/>
    <p:sldId id="320" r:id="rId16"/>
    <p:sldId id="321" r:id="rId17"/>
    <p:sldId id="322" r:id="rId18"/>
    <p:sldId id="265" r:id="rId19"/>
    <p:sldId id="273" r:id="rId20"/>
    <p:sldId id="274" r:id="rId21"/>
    <p:sldId id="276" r:id="rId22"/>
    <p:sldId id="281" r:id="rId23"/>
    <p:sldId id="275" r:id="rId24"/>
    <p:sldId id="282" r:id="rId25"/>
    <p:sldId id="284" r:id="rId26"/>
    <p:sldId id="286" r:id="rId27"/>
    <p:sldId id="290" r:id="rId28"/>
    <p:sldId id="336" r:id="rId29"/>
    <p:sldId id="292" r:id="rId30"/>
    <p:sldId id="293" r:id="rId31"/>
    <p:sldId id="268" r:id="rId32"/>
    <p:sldId id="266" r:id="rId33"/>
    <p:sldId id="294" r:id="rId34"/>
    <p:sldId id="295" r:id="rId35"/>
    <p:sldId id="267" r:id="rId36"/>
    <p:sldId id="300" r:id="rId37"/>
    <p:sldId id="302" r:id="rId38"/>
    <p:sldId id="301" r:id="rId39"/>
    <p:sldId id="305" r:id="rId40"/>
    <p:sldId id="303" r:id="rId41"/>
    <p:sldId id="304" r:id="rId42"/>
    <p:sldId id="307" r:id="rId43"/>
    <p:sldId id="328" r:id="rId44"/>
    <p:sldId id="329" r:id="rId45"/>
    <p:sldId id="337"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75EACEEE-F567-4A6C-8AA9-D87EA5335152}" type="datetimeFigureOut">
              <a:rPr lang="en-US" smtClean="0"/>
              <a:t>12/10/2015</a:t>
            </a:fld>
            <a:endParaRPr lang="en-US" dirty="0"/>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dirty="0"/>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7B497926-5BDA-4A04-8103-615A3B2914EE}"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EACEEE-F567-4A6C-8AA9-D87EA5335152}" type="datetimeFigureOut">
              <a:rPr lang="en-US" smtClean="0"/>
              <a:t>12/10/2015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497926-5BDA-4A04-8103-615A3B2914EE}"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EACEEE-F567-4A6C-8AA9-D87EA5335152}" type="datetimeFigureOut">
              <a:rPr lang="en-US" smtClean="0"/>
              <a:t>12/10/2015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497926-5BDA-4A04-8103-615A3B2914EE}"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75EACEEE-F567-4A6C-8AA9-D87EA5335152}" type="datetimeFigureOut">
              <a:rPr lang="en-US" smtClean="0"/>
              <a:t>12/10/2015</a:t>
            </a:fld>
            <a:endParaRPr lang="en-US" dirty="0"/>
          </a:p>
        </p:txBody>
      </p:sp>
      <p:sp>
        <p:nvSpPr>
          <p:cNvPr id="9" name="Slide Number Placeholder 8"/>
          <p:cNvSpPr>
            <a:spLocks noGrp="1"/>
          </p:cNvSpPr>
          <p:nvPr>
            <p:ph type="sldNum" sz="quarter" idx="15"/>
          </p:nvPr>
        </p:nvSpPr>
        <p:spPr/>
        <p:txBody>
          <a:bodyPr rtlCol="0"/>
          <a:lstStyle/>
          <a:p>
            <a:fld id="{7B497926-5BDA-4A04-8103-615A3B2914EE}" type="slidenum">
              <a:rPr lang="en-US" smtClean="0"/>
              <a:t>‹#›</a:t>
            </a:fld>
            <a:endParaRPr lang="en-US" dirty="0"/>
          </a:p>
        </p:txBody>
      </p:sp>
      <p:sp>
        <p:nvSpPr>
          <p:cNvPr id="10" name="Footer Placeholder 9"/>
          <p:cNvSpPr>
            <a:spLocks noGrp="1"/>
          </p:cNvSpPr>
          <p:nvPr>
            <p:ph type="ftr" sz="quarter" idx="16"/>
          </p:nvPr>
        </p:nvSpPr>
        <p:spPr/>
        <p:txBody>
          <a:bodyPr rtlCol="0"/>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75EACEEE-F567-4A6C-8AA9-D87EA5335152}" type="datetimeFigureOut">
              <a:rPr lang="en-US" smtClean="0"/>
              <a:t>12/10/2015</a:t>
            </a:fld>
            <a:endParaRPr lang="en-US" dirty="0"/>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dirty="0"/>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Slide Number Placeholder 5"/>
          <p:cNvSpPr>
            <a:spLocks noGrp="1"/>
          </p:cNvSpPr>
          <p:nvPr>
            <p:ph type="sldNum" sz="quarter" idx="12"/>
          </p:nvPr>
        </p:nvSpPr>
        <p:spPr bwMode="auto">
          <a:xfrm>
            <a:off x="1340616" y="4928702"/>
            <a:ext cx="609600" cy="517524"/>
          </a:xfrm>
        </p:spPr>
        <p:txBody>
          <a:bodyPr/>
          <a:lstStyle/>
          <a:p>
            <a:fld id="{7B497926-5BDA-4A04-8103-615A3B2914EE}"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5EACEEE-F567-4A6C-8AA9-D87EA5335152}" type="datetimeFigureOut">
              <a:rPr lang="en-US" smtClean="0"/>
              <a:t>12/10/2015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B497926-5BDA-4A04-8103-615A3B2914EE}" type="slidenum">
              <a:rPr lang="en-US" smtClean="0"/>
              <a:t>‹#›</a:t>
            </a:fld>
            <a:endParaRPr lang="en-US" dirty="0"/>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75EACEEE-F567-4A6C-8AA9-D87EA5335152}" type="datetimeFigureOut">
              <a:rPr lang="en-US" smtClean="0"/>
              <a:t>12/10/2015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B497926-5BDA-4A04-8103-615A3B2914EE}" type="slidenum">
              <a:rPr lang="en-US" smtClean="0"/>
              <a:t>‹#›</a:t>
            </a:fld>
            <a:endParaRPr lang="en-US" dirty="0"/>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75EACEEE-F567-4A6C-8AA9-D87EA5335152}" type="datetimeFigureOut">
              <a:rPr lang="en-US" smtClean="0"/>
              <a:t>12/10/2015</a:t>
            </a:fld>
            <a:endParaRPr lang="en-US" dirty="0"/>
          </a:p>
        </p:txBody>
      </p:sp>
      <p:sp>
        <p:nvSpPr>
          <p:cNvPr id="7" name="Slide Number Placeholder 6"/>
          <p:cNvSpPr>
            <a:spLocks noGrp="1"/>
          </p:cNvSpPr>
          <p:nvPr>
            <p:ph type="sldNum" sz="quarter" idx="11"/>
          </p:nvPr>
        </p:nvSpPr>
        <p:spPr/>
        <p:txBody>
          <a:bodyPr rtlCol="0"/>
          <a:lstStyle/>
          <a:p>
            <a:fld id="{7B497926-5BDA-4A04-8103-615A3B2914EE}" type="slidenum">
              <a:rPr lang="en-US" smtClean="0"/>
              <a:t>‹#›</a:t>
            </a:fld>
            <a:endParaRPr lang="en-US" dirty="0"/>
          </a:p>
        </p:txBody>
      </p:sp>
      <p:sp>
        <p:nvSpPr>
          <p:cNvPr id="8" name="Footer Placeholder 7"/>
          <p:cNvSpPr>
            <a:spLocks noGrp="1"/>
          </p:cNvSpPr>
          <p:nvPr>
            <p:ph type="ftr" sz="quarter" idx="12"/>
          </p:nvPr>
        </p:nvSpPr>
        <p:spPr/>
        <p:txBody>
          <a:bodyPr rtlCol="0"/>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EACEEE-F567-4A6C-8AA9-D87EA5335152}" type="datetimeFigureOut">
              <a:rPr lang="en-US" smtClean="0"/>
              <a:t>12/10/2015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B497926-5BDA-4A04-8103-615A3B2914EE}"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75EACEEE-F567-4A6C-8AA9-D87EA5335152}" type="datetimeFigureOut">
              <a:rPr lang="en-US" smtClean="0"/>
              <a:t>12/10/2015</a:t>
            </a:fld>
            <a:endParaRPr lang="en-US" dirty="0"/>
          </a:p>
        </p:txBody>
      </p:sp>
      <p:sp>
        <p:nvSpPr>
          <p:cNvPr id="22" name="Slide Number Placeholder 21"/>
          <p:cNvSpPr>
            <a:spLocks noGrp="1"/>
          </p:cNvSpPr>
          <p:nvPr>
            <p:ph type="sldNum" sz="quarter" idx="15"/>
          </p:nvPr>
        </p:nvSpPr>
        <p:spPr/>
        <p:txBody>
          <a:bodyPr rtlCol="0"/>
          <a:lstStyle/>
          <a:p>
            <a:fld id="{7B497926-5BDA-4A04-8103-615A3B2914EE}" type="slidenum">
              <a:rPr lang="en-US" smtClean="0"/>
              <a:t>‹#›</a:t>
            </a:fld>
            <a:endParaRPr lang="en-US" dirty="0"/>
          </a:p>
        </p:txBody>
      </p:sp>
      <p:sp>
        <p:nvSpPr>
          <p:cNvPr id="23" name="Footer Placeholder 22"/>
          <p:cNvSpPr>
            <a:spLocks noGrp="1"/>
          </p:cNvSpPr>
          <p:nvPr>
            <p:ph type="ftr" sz="quarter" idx="16"/>
          </p:nvPr>
        </p:nvSpPr>
        <p:spPr/>
        <p:txBody>
          <a:bodyPr rtlCol="0"/>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dirty="0"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75EACEEE-F567-4A6C-8AA9-D87EA5335152}" type="datetimeFigureOut">
              <a:rPr lang="en-US" smtClean="0"/>
              <a:t>12/10/2015</a:t>
            </a:fld>
            <a:endParaRPr lang="en-US" dirty="0"/>
          </a:p>
        </p:txBody>
      </p:sp>
      <p:sp>
        <p:nvSpPr>
          <p:cNvPr id="18" name="Slide Number Placeholder 17"/>
          <p:cNvSpPr>
            <a:spLocks noGrp="1"/>
          </p:cNvSpPr>
          <p:nvPr>
            <p:ph type="sldNum" sz="quarter" idx="11"/>
          </p:nvPr>
        </p:nvSpPr>
        <p:spPr/>
        <p:txBody>
          <a:bodyPr rtlCol="0"/>
          <a:lstStyle/>
          <a:p>
            <a:fld id="{7B497926-5BDA-4A04-8103-615A3B2914EE}" type="slidenum">
              <a:rPr lang="en-US" smtClean="0"/>
              <a:t>‹#›</a:t>
            </a:fld>
            <a:endParaRPr lang="en-US" dirty="0"/>
          </a:p>
        </p:txBody>
      </p:sp>
      <p:sp>
        <p:nvSpPr>
          <p:cNvPr id="21" name="Footer Placeholder 20"/>
          <p:cNvSpPr>
            <a:spLocks noGrp="1"/>
          </p:cNvSpPr>
          <p:nvPr>
            <p:ph type="ftr" sz="quarter" idx="12"/>
          </p:nvPr>
        </p:nvSpPr>
        <p:spPr/>
        <p:txBody>
          <a:bodyPr rtlCol="0"/>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5EACEEE-F567-4A6C-8AA9-D87EA5335152}" type="datetimeFigureOut">
              <a:rPr lang="en-US" smtClean="0"/>
              <a:t>12/10/2015</a:t>
            </a:fld>
            <a:endParaRPr lang="en-US" dirty="0"/>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dirty="0"/>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B497926-5BDA-4A04-8103-615A3B2914EE}"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Structuring An effective Risk Management &amp; Root Cause </a:t>
            </a:r>
            <a:r>
              <a:rPr lang="en-US" dirty="0"/>
              <a:t>A</a:t>
            </a:r>
            <a:r>
              <a:rPr lang="en-US" dirty="0" smtClean="0"/>
              <a:t>nalysis</a:t>
            </a:r>
            <a:endParaRPr lang="en-US" dirty="0"/>
          </a:p>
        </p:txBody>
      </p:sp>
      <p:sp>
        <p:nvSpPr>
          <p:cNvPr id="3" name="Subtitle 2"/>
          <p:cNvSpPr>
            <a:spLocks noGrp="1"/>
          </p:cNvSpPr>
          <p:nvPr>
            <p:ph type="subTitle" idx="1"/>
          </p:nvPr>
        </p:nvSpPr>
        <p:spPr/>
        <p:txBody>
          <a:bodyPr>
            <a:normAutofit/>
          </a:bodyPr>
          <a:lstStyle/>
          <a:p>
            <a:r>
              <a:rPr lang="en-US" dirty="0" smtClean="0"/>
              <a:t>R. I Akintola</a:t>
            </a:r>
          </a:p>
          <a:p>
            <a:r>
              <a:rPr lang="en-US" dirty="0" smtClean="0"/>
              <a:t>FWACS</a:t>
            </a:r>
            <a:endParaRPr lang="en-US" dirty="0"/>
          </a:p>
        </p:txBody>
      </p:sp>
    </p:spTree>
    <p:extLst>
      <p:ext uri="{BB962C8B-B14F-4D97-AF65-F5344CB8AC3E}">
        <p14:creationId xmlns:p14="http://schemas.microsoft.com/office/powerpoint/2010/main" val="12227180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Management Process</a:t>
            </a:r>
            <a:endParaRPr lang="en-US" dirty="0"/>
          </a:p>
        </p:txBody>
      </p:sp>
      <p:sp>
        <p:nvSpPr>
          <p:cNvPr id="3" name="Content Placeholder 2"/>
          <p:cNvSpPr>
            <a:spLocks noGrp="1"/>
          </p:cNvSpPr>
          <p:nvPr>
            <p:ph sz="quarter" idx="1"/>
          </p:nvPr>
        </p:nvSpPr>
        <p:spPr/>
        <p:txBody>
          <a:bodyPr/>
          <a:lstStyle/>
          <a:p>
            <a:pPr marL="0" indent="0">
              <a:buNone/>
            </a:pPr>
            <a:r>
              <a:rPr lang="en-US" dirty="0" smtClean="0"/>
              <a:t>Why, How ,When, Who</a:t>
            </a:r>
          </a:p>
          <a:p>
            <a:r>
              <a:rPr lang="en-US" dirty="0" smtClean="0"/>
              <a:t>Identify </a:t>
            </a:r>
            <a:r>
              <a:rPr lang="en-US" dirty="0" smtClean="0"/>
              <a:t>Services</a:t>
            </a:r>
            <a:endParaRPr lang="en-US" dirty="0" smtClean="0"/>
          </a:p>
          <a:p>
            <a:r>
              <a:rPr lang="en-US" dirty="0" smtClean="0"/>
              <a:t>Assessment</a:t>
            </a:r>
          </a:p>
          <a:p>
            <a:r>
              <a:rPr lang="en-US" dirty="0" smtClean="0"/>
              <a:t>Analyze</a:t>
            </a:r>
          </a:p>
          <a:p>
            <a:r>
              <a:rPr lang="en-US" dirty="0" smtClean="0"/>
              <a:t>Develop &amp; deploy mitigating measures</a:t>
            </a:r>
          </a:p>
          <a:p>
            <a:r>
              <a:rPr lang="en-US" dirty="0" smtClean="0"/>
              <a:t>Monitor &amp; Evaluate</a:t>
            </a:r>
          </a:p>
          <a:p>
            <a:r>
              <a:rPr lang="en-US" dirty="0" smtClean="0"/>
              <a:t>CQIP</a:t>
            </a:r>
          </a:p>
          <a:p>
            <a:endParaRPr lang="en-US" dirty="0"/>
          </a:p>
        </p:txBody>
      </p:sp>
    </p:spTree>
    <p:extLst>
      <p:ext uri="{BB962C8B-B14F-4D97-AF65-F5344CB8AC3E}">
        <p14:creationId xmlns:p14="http://schemas.microsoft.com/office/powerpoint/2010/main" val="30831664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Risk Management </a:t>
            </a:r>
            <a:r>
              <a:rPr lang="en-US" dirty="0" smtClean="0"/>
              <a:t>program</a:t>
            </a:r>
            <a:r>
              <a:rPr lang="en-US" b="1" dirty="0" smtClean="0"/>
              <a:t> </a:t>
            </a:r>
            <a:br>
              <a:rPr lang="en-US" b="1" dirty="0" smtClean="0"/>
            </a:br>
            <a:r>
              <a:rPr lang="en-US" b="1" dirty="0"/>
              <a:t> </a:t>
            </a:r>
            <a:r>
              <a:rPr lang="en-US" b="1" dirty="0" smtClean="0"/>
              <a:t>HOW</a:t>
            </a:r>
            <a:endParaRPr lang="en-US" dirty="0"/>
          </a:p>
        </p:txBody>
      </p:sp>
      <p:sp>
        <p:nvSpPr>
          <p:cNvPr id="3" name="Content Placeholder 2"/>
          <p:cNvSpPr>
            <a:spLocks noGrp="1"/>
          </p:cNvSpPr>
          <p:nvPr>
            <p:ph sz="quarter" idx="1"/>
          </p:nvPr>
        </p:nvSpPr>
        <p:spPr/>
        <p:txBody>
          <a:bodyPr>
            <a:normAutofit/>
          </a:bodyPr>
          <a:lstStyle/>
          <a:p>
            <a:r>
              <a:rPr lang="en-US" dirty="0" smtClean="0"/>
              <a:t>1.Leadership </a:t>
            </a:r>
            <a:r>
              <a:rPr lang="en-US" dirty="0"/>
              <a:t>Support (Empowerment) </a:t>
            </a:r>
          </a:p>
          <a:p>
            <a:pPr marL="0" indent="0">
              <a:buNone/>
            </a:pPr>
            <a:r>
              <a:rPr lang="en-US" dirty="0" smtClean="0"/>
              <a:t>■ </a:t>
            </a:r>
            <a:r>
              <a:rPr lang="en-US" dirty="0"/>
              <a:t>Describes the risk manager position </a:t>
            </a:r>
            <a:r>
              <a:rPr lang="en-US" dirty="0" smtClean="0"/>
              <a:t>&amp; authority </a:t>
            </a:r>
            <a:endParaRPr lang="en-US" dirty="0"/>
          </a:p>
          <a:p>
            <a:r>
              <a:rPr lang="en-US" dirty="0" smtClean="0"/>
              <a:t>2.Identify </a:t>
            </a:r>
            <a:r>
              <a:rPr lang="en-US" dirty="0"/>
              <a:t>team (Multi Disciplinary Team)</a:t>
            </a:r>
          </a:p>
          <a:p>
            <a:pPr marL="0" indent="0">
              <a:buNone/>
            </a:pPr>
            <a:r>
              <a:rPr lang="en-US" dirty="0" smtClean="0"/>
              <a:t>NB; Hallmark of  Success</a:t>
            </a:r>
          </a:p>
          <a:p>
            <a:pPr>
              <a:buFont typeface="Wingdings" panose="05000000000000000000" pitchFamily="2" charset="2"/>
              <a:buChar char="Ø"/>
            </a:pPr>
            <a:r>
              <a:rPr lang="en-US" dirty="0" smtClean="0"/>
              <a:t>Consistent &amp; </a:t>
            </a:r>
            <a:r>
              <a:rPr lang="en-US" dirty="0"/>
              <a:t>thorough processes </a:t>
            </a:r>
            <a:r>
              <a:rPr lang="en-US" dirty="0" smtClean="0"/>
              <a:t> </a:t>
            </a:r>
            <a:r>
              <a:rPr lang="en-US" dirty="0" smtClean="0"/>
              <a:t>.</a:t>
            </a:r>
          </a:p>
          <a:p>
            <a:pPr>
              <a:buFont typeface="Wingdings" panose="05000000000000000000" pitchFamily="2" charset="2"/>
              <a:buChar char="Ø"/>
            </a:pPr>
            <a:r>
              <a:rPr lang="en-US" dirty="0" smtClean="0"/>
              <a:t>Commitment</a:t>
            </a:r>
          </a:p>
          <a:p>
            <a:pPr>
              <a:buFont typeface="Wingdings" panose="05000000000000000000" pitchFamily="2" charset="2"/>
              <a:buChar char="Ø"/>
            </a:pPr>
            <a:r>
              <a:rPr lang="en-US" dirty="0" smtClean="0"/>
              <a:t>Regular reviews &amp; updates</a:t>
            </a:r>
            <a:r>
              <a:rPr lang="en-US" dirty="0" smtClean="0"/>
              <a:t> </a:t>
            </a:r>
            <a:endParaRPr lang="en-US" dirty="0" smtClean="0"/>
          </a:p>
        </p:txBody>
      </p:sp>
    </p:spTree>
    <p:extLst>
      <p:ext uri="{BB962C8B-B14F-4D97-AF65-F5344CB8AC3E}">
        <p14:creationId xmlns:p14="http://schemas.microsoft.com/office/powerpoint/2010/main" val="38007166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lnSpcReduction="10000"/>
          </a:bodyPr>
          <a:lstStyle/>
          <a:p>
            <a:pPr marL="0" indent="0">
              <a:buNone/>
            </a:pPr>
            <a:r>
              <a:rPr lang="en-US" dirty="0" smtClean="0"/>
              <a:t>3.Review </a:t>
            </a:r>
            <a:r>
              <a:rPr lang="en-US" dirty="0" smtClean="0"/>
              <a:t>organization’s </a:t>
            </a:r>
            <a:r>
              <a:rPr lang="en-US" dirty="0"/>
              <a:t>policies </a:t>
            </a:r>
            <a:r>
              <a:rPr lang="en-US" dirty="0" smtClean="0"/>
              <a:t>&amp; procedures </a:t>
            </a:r>
            <a:endParaRPr lang="en-US" dirty="0"/>
          </a:p>
          <a:p>
            <a:pPr>
              <a:buFont typeface="Wingdings" panose="05000000000000000000" pitchFamily="2" charset="2"/>
              <a:buChar char="Ø"/>
            </a:pPr>
            <a:r>
              <a:rPr lang="en-US" dirty="0" smtClean="0"/>
              <a:t> Ensure</a:t>
            </a:r>
          </a:p>
          <a:p>
            <a:pPr>
              <a:buFont typeface="Wingdings" panose="05000000000000000000" pitchFamily="2" charset="2"/>
              <a:buChar char="§"/>
            </a:pPr>
            <a:r>
              <a:rPr lang="en-US" dirty="0"/>
              <a:t> </a:t>
            </a:r>
            <a:r>
              <a:rPr lang="en-US" dirty="0" smtClean="0"/>
              <a:t>Consistent </a:t>
            </a:r>
            <a:r>
              <a:rPr lang="en-US" dirty="0"/>
              <a:t>with the standard of care </a:t>
            </a:r>
            <a:r>
              <a:rPr lang="en-US" dirty="0" smtClean="0"/>
              <a:t>delivered in </a:t>
            </a:r>
            <a:r>
              <a:rPr lang="en-US" dirty="0"/>
              <a:t>the facility </a:t>
            </a:r>
            <a:r>
              <a:rPr lang="en-US" dirty="0" smtClean="0"/>
              <a:t>/practice</a:t>
            </a:r>
            <a:endParaRPr lang="en-US" dirty="0" smtClean="0"/>
          </a:p>
          <a:p>
            <a:pPr>
              <a:buFont typeface="Wingdings" panose="05000000000000000000" pitchFamily="2" charset="2"/>
              <a:buChar char="§"/>
            </a:pPr>
            <a:r>
              <a:rPr lang="en-US" dirty="0" smtClean="0"/>
              <a:t> Reflect </a:t>
            </a:r>
            <a:r>
              <a:rPr lang="en-US" dirty="0"/>
              <a:t>actual </a:t>
            </a:r>
            <a:r>
              <a:rPr lang="en-US" dirty="0" smtClean="0"/>
              <a:t>operations/practices</a:t>
            </a:r>
            <a:r>
              <a:rPr lang="en-US" dirty="0"/>
              <a:t>.</a:t>
            </a:r>
          </a:p>
          <a:p>
            <a:pPr>
              <a:buFont typeface="Wingdings" panose="05000000000000000000" pitchFamily="2" charset="2"/>
              <a:buChar char="Ø"/>
            </a:pPr>
            <a:r>
              <a:rPr lang="en-US" dirty="0" smtClean="0"/>
              <a:t>Maintain </a:t>
            </a:r>
            <a:r>
              <a:rPr lang="en-US" dirty="0"/>
              <a:t>historical archives of policies </a:t>
            </a:r>
            <a:r>
              <a:rPr lang="en-US" dirty="0" smtClean="0"/>
              <a:t>&amp; </a:t>
            </a:r>
            <a:r>
              <a:rPr lang="en-US" dirty="0"/>
              <a:t>procedures.</a:t>
            </a:r>
          </a:p>
          <a:p>
            <a:pPr>
              <a:buFont typeface="Wingdings" panose="05000000000000000000" pitchFamily="2" charset="2"/>
              <a:buChar char="Ø"/>
            </a:pPr>
            <a:r>
              <a:rPr lang="en-US" dirty="0" smtClean="0"/>
              <a:t> </a:t>
            </a:r>
            <a:r>
              <a:rPr lang="en-US" dirty="0"/>
              <a:t>Schedule </a:t>
            </a:r>
            <a:r>
              <a:rPr lang="en-US" dirty="0" smtClean="0"/>
              <a:t>reviews/revisions/updates as </a:t>
            </a:r>
            <a:r>
              <a:rPr lang="en-US" dirty="0"/>
              <a:t>necessary.</a:t>
            </a:r>
          </a:p>
          <a:p>
            <a:pPr>
              <a:buFont typeface="Wingdings" panose="05000000000000000000" pitchFamily="2" charset="2"/>
              <a:buChar char="Ø"/>
            </a:pPr>
            <a:r>
              <a:rPr lang="en-US" dirty="0" smtClean="0"/>
              <a:t> </a:t>
            </a:r>
            <a:r>
              <a:rPr lang="en-US" dirty="0"/>
              <a:t>Confirm appropriate signatures with effective dates and </a:t>
            </a:r>
            <a:r>
              <a:rPr lang="en-US" dirty="0" smtClean="0"/>
              <a:t>revision dates</a:t>
            </a:r>
            <a:r>
              <a:rPr lang="en-US" dirty="0"/>
              <a:t>. </a:t>
            </a:r>
            <a:endParaRPr lang="en-US" dirty="0" smtClean="0"/>
          </a:p>
          <a:p>
            <a:pPr>
              <a:buFont typeface="Wingdings" panose="05000000000000000000" pitchFamily="2" charset="2"/>
              <a:buChar char="Ø"/>
            </a:pPr>
            <a:r>
              <a:rPr lang="en-US" dirty="0" smtClean="0"/>
              <a:t>Delete/repeal </a:t>
            </a:r>
            <a:r>
              <a:rPr lang="en-US" dirty="0"/>
              <a:t>unused or incorrect policies or procedures</a:t>
            </a:r>
          </a:p>
        </p:txBody>
      </p:sp>
    </p:spTree>
    <p:extLst>
      <p:ext uri="{BB962C8B-B14F-4D97-AF65-F5344CB8AC3E}">
        <p14:creationId xmlns:p14="http://schemas.microsoft.com/office/powerpoint/2010/main" val="33358239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a:bodyPr>
          <a:lstStyle/>
          <a:p>
            <a:pPr marL="0" indent="0">
              <a:buNone/>
            </a:pPr>
            <a:r>
              <a:rPr lang="en-US" dirty="0" smtClean="0"/>
              <a:t>4.Exposure </a:t>
            </a:r>
            <a:r>
              <a:rPr lang="en-US" dirty="0"/>
              <a:t>identification </a:t>
            </a:r>
            <a:r>
              <a:rPr lang="en-US" dirty="0" smtClean="0"/>
              <a:t>mechanisms</a:t>
            </a:r>
            <a:r>
              <a:rPr lang="en-US" dirty="0"/>
              <a:t>.</a:t>
            </a:r>
            <a:r>
              <a:rPr lang="en-US" dirty="0" smtClean="0"/>
              <a:t> </a:t>
            </a:r>
            <a:endParaRPr lang="en-US" dirty="0"/>
          </a:p>
          <a:p>
            <a:pPr marL="0" indent="0">
              <a:buNone/>
            </a:pPr>
            <a:r>
              <a:rPr lang="fr-FR" dirty="0" err="1" smtClean="0"/>
              <a:t>Formal</a:t>
            </a:r>
            <a:r>
              <a:rPr lang="fr-FR" dirty="0" smtClean="0"/>
              <a:t> </a:t>
            </a:r>
            <a:r>
              <a:rPr lang="fr-FR" dirty="0"/>
              <a:t>reports </a:t>
            </a:r>
            <a:r>
              <a:rPr lang="fr-FR" dirty="0" smtClean="0"/>
              <a:t>(incident</a:t>
            </a:r>
            <a:r>
              <a:rPr lang="fr-FR" dirty="0"/>
              <a:t>, </a:t>
            </a:r>
            <a:r>
              <a:rPr lang="fr-FR" dirty="0" err="1" smtClean="0"/>
              <a:t>errors</a:t>
            </a:r>
            <a:r>
              <a:rPr lang="fr-FR" dirty="0" smtClean="0"/>
              <a:t> , </a:t>
            </a:r>
            <a:r>
              <a:rPr lang="fr-FR" dirty="0" err="1" smtClean="0"/>
              <a:t>near</a:t>
            </a:r>
            <a:r>
              <a:rPr lang="fr-FR" dirty="0" smtClean="0"/>
              <a:t>-misses.</a:t>
            </a:r>
            <a:endParaRPr lang="fr-FR" dirty="0"/>
          </a:p>
          <a:p>
            <a:r>
              <a:rPr lang="en-US" dirty="0" smtClean="0"/>
              <a:t> </a:t>
            </a:r>
            <a:r>
              <a:rPr lang="en-US" dirty="0"/>
              <a:t>Formal review of:</a:t>
            </a:r>
          </a:p>
          <a:p>
            <a:pPr>
              <a:buFont typeface="Wingdings" panose="05000000000000000000" pitchFamily="2" charset="2"/>
              <a:buChar char="Ø"/>
            </a:pPr>
            <a:r>
              <a:rPr lang="en-US" dirty="0" smtClean="0"/>
              <a:t> </a:t>
            </a:r>
            <a:r>
              <a:rPr lang="en-US" dirty="0"/>
              <a:t>Prior claims.</a:t>
            </a:r>
          </a:p>
          <a:p>
            <a:pPr>
              <a:buFont typeface="Wingdings" panose="05000000000000000000" pitchFamily="2" charset="2"/>
              <a:buChar char="Ø"/>
            </a:pPr>
            <a:r>
              <a:rPr lang="en-US" dirty="0" smtClean="0"/>
              <a:t> </a:t>
            </a:r>
            <a:r>
              <a:rPr lang="en-US" dirty="0"/>
              <a:t>Patient complaints.</a:t>
            </a:r>
          </a:p>
          <a:p>
            <a:pPr>
              <a:buFont typeface="Wingdings" panose="05000000000000000000" pitchFamily="2" charset="2"/>
              <a:buChar char="Ø"/>
            </a:pPr>
            <a:r>
              <a:rPr lang="en-US" dirty="0" smtClean="0"/>
              <a:t> </a:t>
            </a:r>
            <a:r>
              <a:rPr lang="en-US" dirty="0"/>
              <a:t>Employee complaints.</a:t>
            </a:r>
          </a:p>
          <a:p>
            <a:pPr>
              <a:buFont typeface="Wingdings" panose="05000000000000000000" pitchFamily="2" charset="2"/>
              <a:buChar char="Ø"/>
            </a:pPr>
            <a:r>
              <a:rPr lang="en-US" dirty="0" smtClean="0"/>
              <a:t> </a:t>
            </a:r>
            <a:r>
              <a:rPr lang="en-US" dirty="0"/>
              <a:t>Standardized surveys/questionnaires.</a:t>
            </a:r>
          </a:p>
          <a:p>
            <a:pPr>
              <a:buFont typeface="Wingdings" panose="05000000000000000000" pitchFamily="2" charset="2"/>
              <a:buChar char="Ø"/>
            </a:pPr>
            <a:r>
              <a:rPr lang="en-US" dirty="0" smtClean="0"/>
              <a:t> </a:t>
            </a:r>
            <a:r>
              <a:rPr lang="en-US" dirty="0"/>
              <a:t>Inspections/surveys/audits/consultants or expert reviews.</a:t>
            </a:r>
          </a:p>
          <a:p>
            <a:pPr>
              <a:buFont typeface="Wingdings" panose="05000000000000000000" pitchFamily="2" charset="2"/>
              <a:buChar char="Ø"/>
            </a:pPr>
            <a:r>
              <a:rPr lang="en-US" dirty="0" smtClean="0"/>
              <a:t> </a:t>
            </a:r>
            <a:r>
              <a:rPr lang="en-US" dirty="0"/>
              <a:t>Quality assurance reports.</a:t>
            </a:r>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32821363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fontScale="92500" lnSpcReduction="10000"/>
          </a:bodyPr>
          <a:lstStyle/>
          <a:p>
            <a:pPr marL="0" indent="0">
              <a:buNone/>
            </a:pPr>
            <a:r>
              <a:rPr lang="en-US" dirty="0" smtClean="0"/>
              <a:t>5.A </a:t>
            </a:r>
            <a:r>
              <a:rPr lang="en-US" dirty="0"/>
              <a:t>formal </a:t>
            </a:r>
            <a:r>
              <a:rPr lang="en-US" dirty="0" smtClean="0"/>
              <a:t>&amp; </a:t>
            </a:r>
            <a:r>
              <a:rPr lang="en-US" dirty="0"/>
              <a:t>standardized incident reporting process that:</a:t>
            </a:r>
          </a:p>
          <a:p>
            <a:pPr>
              <a:buFont typeface="Wingdings" panose="05000000000000000000" pitchFamily="2" charset="2"/>
              <a:buChar char="q"/>
            </a:pPr>
            <a:r>
              <a:rPr lang="en-US" dirty="0" smtClean="0"/>
              <a:t> </a:t>
            </a:r>
            <a:r>
              <a:rPr lang="en-US" dirty="0"/>
              <a:t>Defines:</a:t>
            </a:r>
          </a:p>
          <a:p>
            <a:pPr>
              <a:buFont typeface="Wingdings" panose="05000000000000000000" pitchFamily="2" charset="2"/>
              <a:buChar char="§"/>
            </a:pPr>
            <a:r>
              <a:rPr lang="en-US" dirty="0" smtClean="0"/>
              <a:t> </a:t>
            </a:r>
            <a:r>
              <a:rPr lang="en-US" dirty="0"/>
              <a:t>What “incidents” must be reported</a:t>
            </a:r>
            <a:r>
              <a:rPr lang="en-US" dirty="0" smtClean="0"/>
              <a:t>.</a:t>
            </a:r>
            <a:endParaRPr lang="en-US" dirty="0"/>
          </a:p>
          <a:p>
            <a:pPr>
              <a:buFont typeface="Wingdings" panose="05000000000000000000" pitchFamily="2" charset="2"/>
              <a:buChar char="§"/>
            </a:pPr>
            <a:r>
              <a:rPr lang="en-US" dirty="0" smtClean="0"/>
              <a:t> </a:t>
            </a:r>
            <a:r>
              <a:rPr lang="en-US" dirty="0"/>
              <a:t>What form to use.</a:t>
            </a:r>
          </a:p>
          <a:p>
            <a:pPr>
              <a:buFont typeface="Wingdings" panose="05000000000000000000" pitchFamily="2" charset="2"/>
              <a:buChar char="§"/>
            </a:pPr>
            <a:r>
              <a:rPr lang="en-US" dirty="0" smtClean="0"/>
              <a:t> </a:t>
            </a:r>
            <a:r>
              <a:rPr lang="en-US" dirty="0"/>
              <a:t>When a report needs to be completed.</a:t>
            </a:r>
          </a:p>
          <a:p>
            <a:pPr>
              <a:buFont typeface="Wingdings" panose="05000000000000000000" pitchFamily="2" charset="2"/>
              <a:buChar char="§"/>
            </a:pPr>
            <a:r>
              <a:rPr lang="en-US" dirty="0" smtClean="0"/>
              <a:t> </a:t>
            </a:r>
            <a:r>
              <a:rPr lang="en-US" dirty="0"/>
              <a:t>Who completes the report.</a:t>
            </a:r>
          </a:p>
          <a:p>
            <a:pPr>
              <a:buFont typeface="Wingdings" panose="05000000000000000000" pitchFamily="2" charset="2"/>
              <a:buChar char="§"/>
            </a:pPr>
            <a:r>
              <a:rPr lang="en-US" dirty="0" smtClean="0"/>
              <a:t> </a:t>
            </a:r>
            <a:r>
              <a:rPr lang="en-US" dirty="0"/>
              <a:t>What needs to be reported (reportable events) </a:t>
            </a:r>
            <a:r>
              <a:rPr lang="en-US" dirty="0" smtClean="0"/>
              <a:t>&amp; </a:t>
            </a:r>
            <a:r>
              <a:rPr lang="en-US" dirty="0"/>
              <a:t>to whom.</a:t>
            </a:r>
          </a:p>
          <a:p>
            <a:pPr>
              <a:buFont typeface="Wingdings" panose="05000000000000000000" pitchFamily="2" charset="2"/>
              <a:buChar char="§"/>
            </a:pPr>
            <a:r>
              <a:rPr lang="en-US" dirty="0" smtClean="0"/>
              <a:t> </a:t>
            </a:r>
            <a:r>
              <a:rPr lang="en-US" dirty="0"/>
              <a:t>Who does the follow-up investigation</a:t>
            </a:r>
            <a:r>
              <a:rPr lang="en-US" dirty="0" smtClean="0"/>
              <a:t>.</a:t>
            </a:r>
          </a:p>
          <a:p>
            <a:pPr>
              <a:buFont typeface="Wingdings" panose="05000000000000000000" pitchFamily="2" charset="2"/>
              <a:buChar char="q"/>
            </a:pPr>
            <a:r>
              <a:rPr lang="en-US" dirty="0" smtClean="0"/>
              <a:t> </a:t>
            </a:r>
            <a:r>
              <a:rPr lang="en-US" dirty="0"/>
              <a:t>Utilizes available legal protections for confidentiality and </a:t>
            </a:r>
            <a:r>
              <a:rPr lang="en-US" dirty="0" smtClean="0"/>
              <a:t>disclosure</a:t>
            </a:r>
          </a:p>
          <a:p>
            <a:pPr>
              <a:buFont typeface="Wingdings" panose="05000000000000000000" pitchFamily="2" charset="2"/>
              <a:buChar char="q"/>
            </a:pPr>
            <a:r>
              <a:rPr lang="en-US" dirty="0" smtClean="0"/>
              <a:t>Management medico-legal issues</a:t>
            </a:r>
            <a:endParaRPr lang="en-US" dirty="0"/>
          </a:p>
        </p:txBody>
      </p:sp>
    </p:spTree>
    <p:extLst>
      <p:ext uri="{BB962C8B-B14F-4D97-AF65-F5344CB8AC3E}">
        <p14:creationId xmlns:p14="http://schemas.microsoft.com/office/powerpoint/2010/main" val="35155346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a:bodyPr>
          <a:lstStyle/>
          <a:p>
            <a:pPr marL="0" indent="0">
              <a:buNone/>
            </a:pPr>
            <a:r>
              <a:rPr lang="en-US" dirty="0"/>
              <a:t>6</a:t>
            </a:r>
            <a:r>
              <a:rPr lang="en-US" dirty="0" smtClean="0"/>
              <a:t>.An </a:t>
            </a:r>
            <a:r>
              <a:rPr lang="en-US" dirty="0"/>
              <a:t>incident follow-up process that addressees:</a:t>
            </a:r>
          </a:p>
          <a:p>
            <a:r>
              <a:rPr lang="en-US" dirty="0" smtClean="0"/>
              <a:t> </a:t>
            </a:r>
            <a:r>
              <a:rPr lang="en-US" dirty="0"/>
              <a:t>Who does the investigation?</a:t>
            </a:r>
          </a:p>
          <a:p>
            <a:r>
              <a:rPr lang="en-US" dirty="0" smtClean="0"/>
              <a:t> </a:t>
            </a:r>
            <a:r>
              <a:rPr lang="en-US" dirty="0"/>
              <a:t>What was the outcome?</a:t>
            </a:r>
          </a:p>
          <a:p>
            <a:r>
              <a:rPr lang="en-US" dirty="0" smtClean="0"/>
              <a:t> </a:t>
            </a:r>
            <a:r>
              <a:rPr lang="en-US" dirty="0"/>
              <a:t>What needs to be done to avoid the problem in the future?</a:t>
            </a:r>
          </a:p>
          <a:p>
            <a:r>
              <a:rPr lang="en-US" dirty="0" smtClean="0"/>
              <a:t> </a:t>
            </a:r>
            <a:r>
              <a:rPr lang="en-US" dirty="0"/>
              <a:t>Documentation.</a:t>
            </a:r>
          </a:p>
          <a:p>
            <a:pPr marL="0" indent="0">
              <a:buNone/>
            </a:pPr>
            <a:r>
              <a:rPr lang="en-US" dirty="0"/>
              <a:t>7</a:t>
            </a:r>
            <a:r>
              <a:rPr lang="en-US" dirty="0" smtClean="0"/>
              <a:t>. </a:t>
            </a:r>
            <a:r>
              <a:rPr lang="en-US" dirty="0"/>
              <a:t>A tracking/trending process for:</a:t>
            </a:r>
          </a:p>
          <a:p>
            <a:r>
              <a:rPr lang="en-US" dirty="0" smtClean="0"/>
              <a:t> </a:t>
            </a:r>
            <a:r>
              <a:rPr lang="en-US" dirty="0"/>
              <a:t>Incidents.</a:t>
            </a:r>
          </a:p>
          <a:p>
            <a:r>
              <a:rPr lang="en-US" dirty="0" smtClean="0"/>
              <a:t> </a:t>
            </a:r>
            <a:r>
              <a:rPr lang="en-US" dirty="0"/>
              <a:t>Claims and lawsuits.</a:t>
            </a:r>
          </a:p>
          <a:p>
            <a:r>
              <a:rPr lang="en-US" dirty="0" smtClean="0"/>
              <a:t> </a:t>
            </a:r>
            <a:r>
              <a:rPr lang="en-US" dirty="0"/>
              <a:t>Specified indicators (may be quality assurance </a:t>
            </a:r>
            <a:r>
              <a:rPr lang="en-US" dirty="0" smtClean="0"/>
              <a:t>indicators)</a:t>
            </a:r>
            <a:endParaRPr lang="en-US" dirty="0"/>
          </a:p>
          <a:p>
            <a:endParaRPr lang="en-US" dirty="0"/>
          </a:p>
        </p:txBody>
      </p:sp>
    </p:spTree>
    <p:extLst>
      <p:ext uri="{BB962C8B-B14F-4D97-AF65-F5344CB8AC3E}">
        <p14:creationId xmlns:p14="http://schemas.microsoft.com/office/powerpoint/2010/main" val="13903752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pPr marL="0" indent="0">
              <a:buNone/>
            </a:pPr>
            <a:r>
              <a:rPr lang="en-US" dirty="0"/>
              <a:t>8</a:t>
            </a:r>
            <a:r>
              <a:rPr lang="en-US" dirty="0" smtClean="0"/>
              <a:t>.Staff </a:t>
            </a:r>
            <a:r>
              <a:rPr lang="en-US" dirty="0"/>
              <a:t>training/education that:</a:t>
            </a:r>
          </a:p>
          <a:p>
            <a:pPr>
              <a:buFont typeface="Courier New" panose="02070309020205020404" pitchFamily="49" charset="0"/>
              <a:buChar char="o"/>
            </a:pPr>
            <a:r>
              <a:rPr lang="en-US" dirty="0" smtClean="0"/>
              <a:t> Position/Job-specific</a:t>
            </a:r>
            <a:r>
              <a:rPr lang="en-US" dirty="0"/>
              <a:t>.</a:t>
            </a:r>
          </a:p>
          <a:p>
            <a:pPr>
              <a:buFont typeface="Courier New" panose="02070309020205020404" pitchFamily="49" charset="0"/>
              <a:buChar char="o"/>
            </a:pPr>
            <a:r>
              <a:rPr lang="en-US" dirty="0" smtClean="0"/>
              <a:t> </a:t>
            </a:r>
            <a:r>
              <a:rPr lang="en-US" dirty="0"/>
              <a:t>Involves new-employee orientation, as well as periodic training</a:t>
            </a:r>
            <a:r>
              <a:rPr lang="en-US" dirty="0" smtClean="0"/>
              <a:t>. &amp;Continuous Professional Dev</a:t>
            </a:r>
            <a:endParaRPr lang="en-US" dirty="0"/>
          </a:p>
          <a:p>
            <a:pPr>
              <a:buFont typeface="Courier New" panose="02070309020205020404" pitchFamily="49" charset="0"/>
              <a:buChar char="o"/>
            </a:pPr>
            <a:r>
              <a:rPr lang="en-US" dirty="0" smtClean="0"/>
              <a:t> </a:t>
            </a:r>
            <a:r>
              <a:rPr lang="en-US" dirty="0"/>
              <a:t>Uses both internal and external training.</a:t>
            </a:r>
          </a:p>
          <a:p>
            <a:pPr>
              <a:buFont typeface="Courier New" panose="02070309020205020404" pitchFamily="49" charset="0"/>
              <a:buChar char="o"/>
            </a:pPr>
            <a:r>
              <a:rPr lang="en-US" dirty="0" smtClean="0"/>
              <a:t> </a:t>
            </a:r>
            <a:r>
              <a:rPr lang="en-US" dirty="0"/>
              <a:t>Documents all training</a:t>
            </a:r>
            <a:r>
              <a:rPr lang="en-US" dirty="0" smtClean="0"/>
              <a:t>.</a:t>
            </a:r>
          </a:p>
        </p:txBody>
      </p:sp>
    </p:spTree>
    <p:extLst>
      <p:ext uri="{BB962C8B-B14F-4D97-AF65-F5344CB8AC3E}">
        <p14:creationId xmlns:p14="http://schemas.microsoft.com/office/powerpoint/2010/main" val="38973984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a:bodyPr>
          <a:lstStyle/>
          <a:p>
            <a:pPr marL="0" indent="0">
              <a:buNone/>
            </a:pPr>
            <a:r>
              <a:rPr lang="en-US" dirty="0" smtClean="0"/>
              <a:t>Full interaction with </a:t>
            </a:r>
            <a:r>
              <a:rPr lang="en-US" dirty="0"/>
              <a:t>the following groups:</a:t>
            </a:r>
          </a:p>
          <a:p>
            <a:r>
              <a:rPr lang="en-US" dirty="0" smtClean="0"/>
              <a:t> </a:t>
            </a:r>
            <a:r>
              <a:rPr lang="en-US" dirty="0"/>
              <a:t>Quality Assurance Committee.</a:t>
            </a:r>
          </a:p>
          <a:p>
            <a:r>
              <a:rPr lang="en-US" dirty="0" smtClean="0"/>
              <a:t> </a:t>
            </a:r>
            <a:r>
              <a:rPr lang="en-US" dirty="0"/>
              <a:t>Safety Committee.</a:t>
            </a:r>
          </a:p>
          <a:p>
            <a:r>
              <a:rPr lang="en-US" dirty="0" smtClean="0"/>
              <a:t> </a:t>
            </a:r>
            <a:r>
              <a:rPr lang="en-US" dirty="0"/>
              <a:t>Clinical Committee.</a:t>
            </a:r>
          </a:p>
          <a:p>
            <a:r>
              <a:rPr lang="en-US" dirty="0" smtClean="0"/>
              <a:t> </a:t>
            </a:r>
            <a:r>
              <a:rPr lang="en-US" dirty="0"/>
              <a:t>Administrative Committee.</a:t>
            </a:r>
          </a:p>
          <a:p>
            <a:r>
              <a:rPr lang="en-US" dirty="0" smtClean="0"/>
              <a:t> </a:t>
            </a:r>
            <a:r>
              <a:rPr lang="en-US" dirty="0"/>
              <a:t>Corporate Compliance.</a:t>
            </a:r>
          </a:p>
          <a:p>
            <a:r>
              <a:rPr lang="en-US" dirty="0" smtClean="0"/>
              <a:t> </a:t>
            </a:r>
            <a:r>
              <a:rPr lang="en-US" dirty="0"/>
              <a:t>Board of Directors.</a:t>
            </a:r>
          </a:p>
          <a:p>
            <a:pPr marL="0" indent="0">
              <a:buNone/>
            </a:pPr>
            <a:r>
              <a:rPr lang="en-US" dirty="0" smtClean="0"/>
              <a:t>May </a:t>
            </a:r>
            <a:r>
              <a:rPr lang="en-US" dirty="0"/>
              <a:t>seem overwhelming, </a:t>
            </a:r>
            <a:r>
              <a:rPr lang="en-US" dirty="0" smtClean="0"/>
              <a:t>but can  </a:t>
            </a:r>
            <a:r>
              <a:rPr lang="en-US" dirty="0"/>
              <a:t>be accomplished </a:t>
            </a:r>
            <a:r>
              <a:rPr lang="en-US" dirty="0" smtClean="0"/>
              <a:t>with organizational </a:t>
            </a:r>
            <a:r>
              <a:rPr lang="en-US" dirty="0" smtClean="0"/>
              <a:t>commitment.</a:t>
            </a:r>
            <a:endParaRPr lang="en-US" dirty="0"/>
          </a:p>
        </p:txBody>
      </p:sp>
    </p:spTree>
    <p:extLst>
      <p:ext uri="{BB962C8B-B14F-4D97-AF65-F5344CB8AC3E}">
        <p14:creationId xmlns:p14="http://schemas.microsoft.com/office/powerpoint/2010/main" val="26038140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467600" cy="1600200"/>
          </a:xfrm>
        </p:spPr>
        <p:txBody>
          <a:bodyPr>
            <a:noAutofit/>
          </a:bodyPr>
          <a:lstStyle/>
          <a:p>
            <a:pPr marL="0" indent="0"/>
            <a:r>
              <a:rPr lang="en-US" sz="2400" b="1" dirty="0"/>
              <a:t>Risk Assessment </a:t>
            </a:r>
            <a:r>
              <a:rPr lang="en-US" sz="2400" b="1" dirty="0" smtClean="0"/>
              <a:t>Process</a:t>
            </a:r>
            <a:r>
              <a:rPr lang="en-US" sz="2400" dirty="0" smtClean="0"/>
              <a:t>: An integrated approach that can be used as an improvement tool</a:t>
            </a:r>
            <a:br>
              <a:rPr lang="en-US" sz="2400" dirty="0" smtClean="0"/>
            </a:br>
            <a:endParaRPr lang="en-US" sz="2400" dirty="0"/>
          </a:p>
        </p:txBody>
      </p:sp>
      <p:pic>
        <p:nvPicPr>
          <p:cNvPr id="1026"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tretch>
            <a:fillRect/>
          </a:stretch>
        </p:blipFill>
        <p:spPr bwMode="auto">
          <a:xfrm>
            <a:off x="457200" y="2525498"/>
            <a:ext cx="7467600" cy="30230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2133600"/>
            <a:ext cx="8305799" cy="4038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477184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Why -Benefits of risk Assessment</a:t>
            </a:r>
            <a:endParaRPr lang="en-US" dirty="0"/>
          </a:p>
        </p:txBody>
      </p:sp>
      <p:sp>
        <p:nvSpPr>
          <p:cNvPr id="3" name="Content Placeholder 2"/>
          <p:cNvSpPr>
            <a:spLocks noGrp="1"/>
          </p:cNvSpPr>
          <p:nvPr>
            <p:ph sz="quarter" idx="1"/>
          </p:nvPr>
        </p:nvSpPr>
        <p:spPr/>
        <p:txBody>
          <a:bodyPr>
            <a:normAutofit fontScale="92500"/>
          </a:bodyPr>
          <a:lstStyle/>
          <a:p>
            <a:endParaRPr lang="en-US" dirty="0" smtClean="0"/>
          </a:p>
          <a:p>
            <a:r>
              <a:rPr lang="en-US" dirty="0" smtClean="0"/>
              <a:t>Improve work &amp; the care delivered</a:t>
            </a:r>
          </a:p>
          <a:p>
            <a:r>
              <a:rPr lang="en-US" dirty="0" smtClean="0"/>
              <a:t>Focuses </a:t>
            </a:r>
            <a:r>
              <a:rPr lang="en-US" dirty="0"/>
              <a:t>on </a:t>
            </a:r>
            <a:r>
              <a:rPr lang="en-US" dirty="0" smtClean="0"/>
              <a:t> </a:t>
            </a:r>
            <a:r>
              <a:rPr lang="en-US" dirty="0"/>
              <a:t>reduction </a:t>
            </a:r>
            <a:r>
              <a:rPr lang="en-US" dirty="0" smtClean="0"/>
              <a:t>/ </a:t>
            </a:r>
            <a:r>
              <a:rPr lang="en-US" dirty="0"/>
              <a:t>mitigation </a:t>
            </a:r>
            <a:r>
              <a:rPr lang="en-US" dirty="0" smtClean="0"/>
              <a:t>of risk </a:t>
            </a:r>
            <a:endParaRPr lang="en-US" dirty="0"/>
          </a:p>
          <a:p>
            <a:r>
              <a:rPr lang="en-US" dirty="0" smtClean="0"/>
              <a:t>Compliance </a:t>
            </a:r>
            <a:r>
              <a:rPr lang="en-US" dirty="0"/>
              <a:t>with </a:t>
            </a:r>
            <a:r>
              <a:rPr lang="en-US" dirty="0" smtClean="0"/>
              <a:t>Standards </a:t>
            </a:r>
            <a:r>
              <a:rPr lang="en-US" dirty="0"/>
              <a:t>for Better </a:t>
            </a:r>
            <a:r>
              <a:rPr lang="en-US" dirty="0" smtClean="0"/>
              <a:t>Healthcare</a:t>
            </a:r>
            <a:endParaRPr lang="en-US" dirty="0"/>
          </a:p>
          <a:p>
            <a:r>
              <a:rPr lang="en-US" dirty="0" smtClean="0"/>
              <a:t>Better </a:t>
            </a:r>
            <a:r>
              <a:rPr lang="en-US" dirty="0"/>
              <a:t>decision-making through a solid understanding of all </a:t>
            </a:r>
            <a:r>
              <a:rPr lang="en-US" dirty="0" smtClean="0"/>
              <a:t>risks &amp; their likely </a:t>
            </a:r>
            <a:r>
              <a:rPr lang="en-US" dirty="0"/>
              <a:t>impact;</a:t>
            </a:r>
          </a:p>
          <a:p>
            <a:r>
              <a:rPr lang="en-US" dirty="0" smtClean="0"/>
              <a:t>Plan </a:t>
            </a:r>
            <a:r>
              <a:rPr lang="en-US" dirty="0"/>
              <a:t>for </a:t>
            </a:r>
            <a:r>
              <a:rPr lang="en-US" dirty="0" smtClean="0"/>
              <a:t>uncertainty </a:t>
            </a:r>
            <a:r>
              <a:rPr lang="en-US" dirty="0" smtClean="0"/>
              <a:t>&amp; cope </a:t>
            </a:r>
            <a:r>
              <a:rPr lang="en-US" dirty="0"/>
              <a:t>with </a:t>
            </a:r>
            <a:r>
              <a:rPr lang="en-US" dirty="0" smtClean="0"/>
              <a:t>impact </a:t>
            </a:r>
            <a:r>
              <a:rPr lang="en-US" dirty="0"/>
              <a:t>of </a:t>
            </a:r>
            <a:r>
              <a:rPr lang="en-US" dirty="0" smtClean="0"/>
              <a:t>unexpected events  </a:t>
            </a:r>
          </a:p>
          <a:p>
            <a:r>
              <a:rPr lang="en-US" dirty="0" smtClean="0"/>
              <a:t>Increase </a:t>
            </a:r>
            <a:r>
              <a:rPr lang="en-US" dirty="0"/>
              <a:t>staff, patient </a:t>
            </a:r>
            <a:r>
              <a:rPr lang="en-US" dirty="0" smtClean="0"/>
              <a:t>&amp; public </a:t>
            </a:r>
            <a:r>
              <a:rPr lang="en-US" dirty="0"/>
              <a:t>confidence </a:t>
            </a:r>
            <a:r>
              <a:rPr lang="en-US" dirty="0" smtClean="0"/>
              <a:t>in the service</a:t>
            </a:r>
            <a:endParaRPr lang="en-US" dirty="0"/>
          </a:p>
          <a:p>
            <a:r>
              <a:rPr lang="en-US" dirty="0" smtClean="0"/>
              <a:t>Highlights </a:t>
            </a:r>
            <a:r>
              <a:rPr lang="en-US" dirty="0"/>
              <a:t>the weakness and vulnerability in procedures, practices and policy changes</a:t>
            </a:r>
          </a:p>
        </p:txBody>
      </p:sp>
    </p:spTree>
    <p:extLst>
      <p:ext uri="{BB962C8B-B14F-4D97-AF65-F5344CB8AC3E}">
        <p14:creationId xmlns:p14="http://schemas.microsoft.com/office/powerpoint/2010/main" val="13048216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sz="quarter" idx="1"/>
          </p:nvPr>
        </p:nvSpPr>
        <p:spPr/>
        <p:txBody>
          <a:bodyPr/>
          <a:lstStyle/>
          <a:p>
            <a:r>
              <a:rPr lang="en-US" dirty="0" smtClean="0"/>
              <a:t>Risk </a:t>
            </a:r>
            <a:r>
              <a:rPr lang="en-US" dirty="0"/>
              <a:t>Management </a:t>
            </a:r>
            <a:r>
              <a:rPr lang="en-US" dirty="0" smtClean="0"/>
              <a:t>: </a:t>
            </a:r>
            <a:r>
              <a:rPr lang="en-US" dirty="0" smtClean="0"/>
              <a:t>IDENTIFICATION,ANALYSIS</a:t>
            </a:r>
            <a:r>
              <a:rPr lang="en-US" dirty="0"/>
              <a:t>, </a:t>
            </a:r>
            <a:r>
              <a:rPr lang="en-US" dirty="0" smtClean="0"/>
              <a:t>&amp; </a:t>
            </a:r>
            <a:r>
              <a:rPr lang="en-US" dirty="0"/>
              <a:t>EVALUATION of risk and the selection of the most advantageous method of treating it.(ASHRM)</a:t>
            </a:r>
          </a:p>
          <a:p>
            <a:r>
              <a:rPr lang="en-US" dirty="0" smtClean="0"/>
              <a:t>Focus</a:t>
            </a:r>
          </a:p>
          <a:p>
            <a:pPr>
              <a:buFont typeface="Wingdings" panose="05000000000000000000" pitchFamily="2" charset="2"/>
              <a:buChar char="Ø"/>
            </a:pPr>
            <a:r>
              <a:rPr lang="en-US" dirty="0" smtClean="0"/>
              <a:t>Components </a:t>
            </a:r>
            <a:r>
              <a:rPr lang="en-US" dirty="0"/>
              <a:t>of an effective Risk Management Process</a:t>
            </a:r>
          </a:p>
          <a:p>
            <a:pPr>
              <a:buFont typeface="Wingdings" panose="05000000000000000000" pitchFamily="2" charset="2"/>
              <a:buChar char="Ø"/>
            </a:pPr>
            <a:r>
              <a:rPr lang="en-US" dirty="0"/>
              <a:t>  Root Cause Analysis</a:t>
            </a:r>
          </a:p>
          <a:p>
            <a:endParaRPr lang="en-US" dirty="0"/>
          </a:p>
        </p:txBody>
      </p:sp>
    </p:spTree>
    <p:extLst>
      <p:ext uri="{BB962C8B-B14F-4D97-AF65-F5344CB8AC3E}">
        <p14:creationId xmlns:p14="http://schemas.microsoft.com/office/powerpoint/2010/main" val="9033870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a:t>
            </a:r>
            <a:endParaRPr lang="en-US" dirty="0"/>
          </a:p>
        </p:txBody>
      </p:sp>
      <p:sp>
        <p:nvSpPr>
          <p:cNvPr id="3" name="Content Placeholder 2"/>
          <p:cNvSpPr>
            <a:spLocks noGrp="1"/>
          </p:cNvSpPr>
          <p:nvPr>
            <p:ph sz="quarter" idx="1"/>
          </p:nvPr>
        </p:nvSpPr>
        <p:spPr/>
        <p:txBody>
          <a:bodyPr/>
          <a:lstStyle/>
          <a:p>
            <a:pPr marL="0" indent="0">
              <a:buNone/>
            </a:pPr>
            <a:r>
              <a:rPr lang="en-US" dirty="0" smtClean="0"/>
              <a:t>At various stages </a:t>
            </a:r>
          </a:p>
          <a:p>
            <a:r>
              <a:rPr lang="en-US" dirty="0"/>
              <a:t> </a:t>
            </a:r>
            <a:r>
              <a:rPr lang="en-US" dirty="0" smtClean="0"/>
              <a:t>Early</a:t>
            </a:r>
          </a:p>
          <a:p>
            <a:r>
              <a:rPr lang="en-US" dirty="0" smtClean="0"/>
              <a:t>During  detailed design</a:t>
            </a:r>
          </a:p>
          <a:p>
            <a:r>
              <a:rPr lang="en-US" dirty="0" smtClean="0"/>
              <a:t>Modification</a:t>
            </a:r>
          </a:p>
          <a:p>
            <a:r>
              <a:rPr lang="en-US" dirty="0" smtClean="0"/>
              <a:t>Time –vary according to magnitude &amp; complexity of the service or the changes</a:t>
            </a:r>
            <a:endParaRPr lang="en-US" dirty="0"/>
          </a:p>
        </p:txBody>
      </p:sp>
    </p:spTree>
    <p:extLst>
      <p:ext uri="{BB962C8B-B14F-4D97-AF65-F5344CB8AC3E}">
        <p14:creationId xmlns:p14="http://schemas.microsoft.com/office/powerpoint/2010/main" val="19653582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a:t>
            </a:r>
            <a:endParaRPr lang="en-US" dirty="0"/>
          </a:p>
        </p:txBody>
      </p:sp>
      <p:sp>
        <p:nvSpPr>
          <p:cNvPr id="3" name="Content Placeholder 2"/>
          <p:cNvSpPr>
            <a:spLocks noGrp="1"/>
          </p:cNvSpPr>
          <p:nvPr>
            <p:ph sz="quarter" idx="1"/>
          </p:nvPr>
        </p:nvSpPr>
        <p:spPr/>
        <p:txBody>
          <a:bodyPr>
            <a:normAutofit lnSpcReduction="10000"/>
          </a:bodyPr>
          <a:lstStyle/>
          <a:p>
            <a:r>
              <a:rPr lang="en-US" dirty="0"/>
              <a:t>Staff for which risk is </a:t>
            </a:r>
            <a:r>
              <a:rPr lang="en-US" dirty="0" smtClean="0"/>
              <a:t>relevant</a:t>
            </a:r>
          </a:p>
          <a:p>
            <a:r>
              <a:rPr lang="en-US" dirty="0" smtClean="0"/>
              <a:t>Parties affected by risks </a:t>
            </a:r>
            <a:r>
              <a:rPr lang="en-US" dirty="0" smtClean="0"/>
              <a:t>(clients </a:t>
            </a:r>
            <a:r>
              <a:rPr lang="en-US" dirty="0" smtClean="0"/>
              <a:t>&amp; public)</a:t>
            </a:r>
          </a:p>
          <a:p>
            <a:pPr marL="0" indent="0">
              <a:buNone/>
            </a:pPr>
            <a:r>
              <a:rPr lang="en-US" dirty="0"/>
              <a:t>Roles &amp; responsibility</a:t>
            </a:r>
            <a:endParaRPr lang="en-US" dirty="0" smtClean="0"/>
          </a:p>
          <a:p>
            <a:r>
              <a:rPr lang="en-US" dirty="0" smtClean="0"/>
              <a:t>The </a:t>
            </a:r>
            <a:r>
              <a:rPr lang="en-US" dirty="0"/>
              <a:t>risk assessor</a:t>
            </a:r>
          </a:p>
          <a:p>
            <a:r>
              <a:rPr lang="en-US" dirty="0"/>
              <a:t>Multi- disciplinary team (MDT) clinical and non-clinical participants</a:t>
            </a:r>
          </a:p>
          <a:p>
            <a:r>
              <a:rPr lang="en-US" dirty="0"/>
              <a:t>The recorder</a:t>
            </a:r>
          </a:p>
          <a:p>
            <a:endParaRPr lang="en-US" dirty="0" smtClean="0"/>
          </a:p>
          <a:p>
            <a:pPr>
              <a:buFont typeface="Wingdings" panose="05000000000000000000" pitchFamily="2" charset="2"/>
              <a:buChar char="Ø"/>
            </a:pPr>
            <a:r>
              <a:rPr lang="en-US" dirty="0" smtClean="0"/>
              <a:t>Ownership </a:t>
            </a:r>
            <a:r>
              <a:rPr lang="en-US" dirty="0" smtClean="0"/>
              <a:t>is key</a:t>
            </a:r>
          </a:p>
          <a:p>
            <a:pPr>
              <a:buFont typeface="Wingdings" panose="05000000000000000000" pitchFamily="2" charset="2"/>
              <a:buChar char="Ø"/>
            </a:pPr>
            <a:r>
              <a:rPr lang="en-US" dirty="0" smtClean="0"/>
              <a:t>Feed risk into Risk register</a:t>
            </a:r>
          </a:p>
          <a:p>
            <a:pPr>
              <a:buFont typeface="Wingdings" panose="05000000000000000000" pitchFamily="2" charset="2"/>
              <a:buChar char="Ø"/>
            </a:pPr>
            <a:r>
              <a:rPr lang="en-US" dirty="0" smtClean="0"/>
              <a:t>Focal point( designated individual to ensure follow up &amp; close out</a:t>
            </a:r>
            <a:endParaRPr lang="en-US" dirty="0"/>
          </a:p>
        </p:txBody>
      </p:sp>
    </p:spTree>
    <p:extLst>
      <p:ext uri="{BB962C8B-B14F-4D97-AF65-F5344CB8AC3E}">
        <p14:creationId xmlns:p14="http://schemas.microsoft.com/office/powerpoint/2010/main" val="585812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a:t>
            </a:r>
            <a:endParaRPr lang="en-US" dirty="0"/>
          </a:p>
        </p:txBody>
      </p:sp>
      <p:sp>
        <p:nvSpPr>
          <p:cNvPr id="3" name="Content Placeholder 2"/>
          <p:cNvSpPr>
            <a:spLocks noGrp="1"/>
          </p:cNvSpPr>
          <p:nvPr>
            <p:ph sz="quarter" idx="1"/>
          </p:nvPr>
        </p:nvSpPr>
        <p:spPr/>
        <p:txBody>
          <a:bodyPr>
            <a:normAutofit/>
          </a:bodyPr>
          <a:lstStyle/>
          <a:p>
            <a:pPr marL="0" indent="0">
              <a:buNone/>
            </a:pPr>
            <a:endParaRPr lang="en-US" dirty="0" smtClean="0"/>
          </a:p>
          <a:p>
            <a:r>
              <a:rPr lang="en-US" dirty="0" smtClean="0"/>
              <a:t>Participants do not </a:t>
            </a:r>
            <a:r>
              <a:rPr lang="en-US" dirty="0"/>
              <a:t>need to have past risk assessment experience to contribute. </a:t>
            </a:r>
            <a:endParaRPr lang="en-US" dirty="0" smtClean="0"/>
          </a:p>
          <a:p>
            <a:r>
              <a:rPr lang="en-US" dirty="0" smtClean="0"/>
              <a:t>The </a:t>
            </a:r>
            <a:r>
              <a:rPr lang="en-US" dirty="0"/>
              <a:t>approach does, </a:t>
            </a:r>
            <a:r>
              <a:rPr lang="en-US" dirty="0" smtClean="0"/>
              <a:t>however require </a:t>
            </a:r>
            <a:r>
              <a:rPr lang="en-US" dirty="0"/>
              <a:t>a </a:t>
            </a:r>
            <a:r>
              <a:rPr lang="en-US" dirty="0" smtClean="0"/>
              <a:t>MDT service</a:t>
            </a:r>
            <a:r>
              <a:rPr lang="en-US" dirty="0"/>
              <a:t>, or treatment. </a:t>
            </a:r>
            <a:endParaRPr lang="en-US" dirty="0" smtClean="0"/>
          </a:p>
          <a:p>
            <a:r>
              <a:rPr lang="en-US" dirty="0" smtClean="0"/>
              <a:t>Group </a:t>
            </a:r>
            <a:r>
              <a:rPr lang="en-US" dirty="0"/>
              <a:t>facilitation </a:t>
            </a:r>
            <a:r>
              <a:rPr lang="en-US" dirty="0" smtClean="0"/>
              <a:t>skills is required</a:t>
            </a:r>
          </a:p>
          <a:p>
            <a:endParaRPr lang="en-US" dirty="0"/>
          </a:p>
        </p:txBody>
      </p:sp>
    </p:spTree>
    <p:extLst>
      <p:ext uri="{BB962C8B-B14F-4D97-AF65-F5344CB8AC3E}">
        <p14:creationId xmlns:p14="http://schemas.microsoft.com/office/powerpoint/2010/main" val="17293484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tretch>
            <a:fillRect/>
          </a:stretch>
        </p:blipFill>
        <p:spPr bwMode="auto">
          <a:xfrm>
            <a:off x="1524000" y="914400"/>
            <a:ext cx="5943600" cy="5559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248583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a:bodyPr>
          <a:lstStyle/>
          <a:p>
            <a:r>
              <a:rPr lang="en-US" b="1" dirty="0" smtClean="0"/>
              <a:t>Estimating </a:t>
            </a:r>
            <a:r>
              <a:rPr lang="en-US" b="1" dirty="0"/>
              <a:t>probability</a:t>
            </a:r>
            <a:r>
              <a:rPr lang="en-US" dirty="0"/>
              <a:t>. </a:t>
            </a:r>
            <a:r>
              <a:rPr lang="en-US" dirty="0" smtClean="0"/>
              <a:t>Subjective. </a:t>
            </a:r>
          </a:p>
          <a:p>
            <a:pPr marL="0" indent="0">
              <a:buNone/>
            </a:pPr>
            <a:r>
              <a:rPr lang="en-US" dirty="0" smtClean="0"/>
              <a:t>NB </a:t>
            </a:r>
          </a:p>
          <a:p>
            <a:pPr>
              <a:buFont typeface="Wingdings" panose="05000000000000000000" pitchFamily="2" charset="2"/>
              <a:buChar char="Ø"/>
            </a:pPr>
            <a:r>
              <a:rPr lang="en-US" dirty="0" smtClean="0"/>
              <a:t>Memorable events </a:t>
            </a:r>
            <a:r>
              <a:rPr lang="en-US" dirty="0"/>
              <a:t>seem more common </a:t>
            </a:r>
            <a:endParaRPr lang="en-US" dirty="0" smtClean="0"/>
          </a:p>
          <a:p>
            <a:pPr>
              <a:buFont typeface="Wingdings" panose="05000000000000000000" pitchFamily="2" charset="2"/>
              <a:buChar char="Ø"/>
            </a:pPr>
            <a:r>
              <a:rPr lang="en-US" dirty="0" smtClean="0"/>
              <a:t>Constant </a:t>
            </a:r>
            <a:r>
              <a:rPr lang="en-US" dirty="0"/>
              <a:t>feedback </a:t>
            </a:r>
            <a:r>
              <a:rPr lang="en-US" dirty="0" smtClean="0"/>
              <a:t>necessary </a:t>
            </a:r>
            <a:r>
              <a:rPr lang="en-US" dirty="0"/>
              <a:t>to ensure accuracy </a:t>
            </a:r>
            <a:r>
              <a:rPr lang="en-US" dirty="0" smtClean="0"/>
              <a:t> </a:t>
            </a:r>
          </a:p>
          <a:p>
            <a:r>
              <a:rPr lang="en-US" dirty="0" smtClean="0"/>
              <a:t>Incident </a:t>
            </a:r>
            <a:r>
              <a:rPr lang="en-US" dirty="0"/>
              <a:t>data, literature </a:t>
            </a:r>
            <a:r>
              <a:rPr lang="en-US" dirty="0" smtClean="0"/>
              <a:t>&amp; other </a:t>
            </a:r>
            <a:r>
              <a:rPr lang="en-US" dirty="0"/>
              <a:t>sources </a:t>
            </a:r>
            <a:r>
              <a:rPr lang="en-US" dirty="0" smtClean="0"/>
              <a:t>are useful.</a:t>
            </a:r>
            <a:r>
              <a:rPr lang="en-US" b="1" dirty="0" smtClean="0"/>
              <a:t> </a:t>
            </a:r>
          </a:p>
          <a:p>
            <a:r>
              <a:rPr lang="en-US" b="1" dirty="0" smtClean="0"/>
              <a:t>Effectiveness </a:t>
            </a:r>
            <a:r>
              <a:rPr lang="en-US" b="1" dirty="0"/>
              <a:t>of estimated potential impact for prevented incidents</a:t>
            </a:r>
            <a:r>
              <a:rPr lang="en-US" dirty="0"/>
              <a:t>. </a:t>
            </a:r>
          </a:p>
          <a:p>
            <a:pPr marL="0" indent="0">
              <a:buNone/>
            </a:pPr>
            <a:r>
              <a:rPr lang="en-US" dirty="0"/>
              <a:t> Potential to over- or under-estimate the possible impact of an incident, ( element of bias)</a:t>
            </a:r>
          </a:p>
          <a:p>
            <a:pPr>
              <a:buFont typeface="Wingdings" panose="05000000000000000000" pitchFamily="2" charset="2"/>
              <a:buChar char="Ø"/>
            </a:pPr>
            <a:endParaRPr lang="en-US" dirty="0" smtClean="0"/>
          </a:p>
          <a:p>
            <a:pPr>
              <a:buFont typeface="Wingdings" panose="05000000000000000000" pitchFamily="2" charset="2"/>
              <a:buChar char="Ø"/>
            </a:pPr>
            <a:endParaRPr lang="en-US" dirty="0"/>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374172234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a:bodyPr>
          <a:lstStyle/>
          <a:p>
            <a:r>
              <a:rPr lang="en-US" b="1" dirty="0" smtClean="0"/>
              <a:t>Balance </a:t>
            </a:r>
            <a:r>
              <a:rPr lang="en-US" b="1" dirty="0"/>
              <a:t>of analysis</a:t>
            </a:r>
            <a:r>
              <a:rPr lang="en-US" dirty="0"/>
              <a:t>. </a:t>
            </a:r>
            <a:endParaRPr lang="en-US" dirty="0" smtClean="0"/>
          </a:p>
          <a:p>
            <a:pPr>
              <a:buFont typeface="Wingdings" panose="05000000000000000000" pitchFamily="2" charset="2"/>
              <a:buChar char="Ø"/>
            </a:pPr>
            <a:r>
              <a:rPr lang="en-US" dirty="0" smtClean="0"/>
              <a:t>Don’t focus exclusively </a:t>
            </a:r>
            <a:r>
              <a:rPr lang="en-US" dirty="0"/>
              <a:t>on the most </a:t>
            </a:r>
            <a:r>
              <a:rPr lang="en-US" dirty="0" smtClean="0"/>
              <a:t>serious incidents </a:t>
            </a:r>
            <a:r>
              <a:rPr lang="en-US" dirty="0"/>
              <a:t>or </a:t>
            </a:r>
            <a:r>
              <a:rPr lang="en-US" dirty="0" smtClean="0"/>
              <a:t>risks</a:t>
            </a:r>
          </a:p>
          <a:p>
            <a:r>
              <a:rPr lang="en-US" dirty="0" smtClean="0"/>
              <a:t> Lessons can be learned from  </a:t>
            </a:r>
            <a:r>
              <a:rPr lang="en-US" dirty="0"/>
              <a:t>low to moderate incidents or </a:t>
            </a:r>
            <a:r>
              <a:rPr lang="en-US" dirty="0" smtClean="0"/>
              <a:t>risks even near misses which </a:t>
            </a:r>
            <a:r>
              <a:rPr lang="en-US" dirty="0"/>
              <a:t>occur </a:t>
            </a:r>
            <a:r>
              <a:rPr lang="en-US" dirty="0" smtClean="0"/>
              <a:t>more </a:t>
            </a:r>
            <a:r>
              <a:rPr lang="en-US" dirty="0"/>
              <a:t>frequently</a:t>
            </a:r>
            <a:r>
              <a:rPr lang="en-US" dirty="0" smtClean="0"/>
              <a:t>.</a:t>
            </a:r>
            <a:r>
              <a:rPr lang="en-US" b="1" dirty="0"/>
              <a:t> </a:t>
            </a:r>
            <a:endParaRPr lang="en-US" b="1" dirty="0" smtClean="0"/>
          </a:p>
          <a:p>
            <a:r>
              <a:rPr lang="en-US" b="1" dirty="0" smtClean="0"/>
              <a:t>Resources</a:t>
            </a:r>
            <a:r>
              <a:rPr lang="en-US" dirty="0"/>
              <a:t>. </a:t>
            </a:r>
          </a:p>
          <a:p>
            <a:pPr marL="0" indent="0">
              <a:buNone/>
            </a:pPr>
            <a:r>
              <a:rPr lang="en-US" dirty="0"/>
              <a:t>Ensure policies and approach match the capacity to act. </a:t>
            </a:r>
          </a:p>
          <a:p>
            <a:pPr>
              <a:buFont typeface="Wingdings" panose="05000000000000000000" pitchFamily="2" charset="2"/>
              <a:buChar char="Ø"/>
            </a:pPr>
            <a:endParaRPr lang="en-US" dirty="0" smtClean="0"/>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376772747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2 Map the Services</a:t>
            </a:r>
            <a:endParaRPr lang="en-US" dirty="0"/>
          </a:p>
        </p:txBody>
      </p:sp>
      <p:sp>
        <p:nvSpPr>
          <p:cNvPr id="3" name="Content Placeholder 2"/>
          <p:cNvSpPr>
            <a:spLocks noGrp="1"/>
          </p:cNvSpPr>
          <p:nvPr>
            <p:ph sz="quarter" idx="1"/>
          </p:nvPr>
        </p:nvSpPr>
        <p:spPr/>
        <p:txBody>
          <a:bodyPr>
            <a:normAutofit lnSpcReduction="10000"/>
          </a:bodyPr>
          <a:lstStyle/>
          <a:p>
            <a:pPr marL="0" indent="0">
              <a:buNone/>
            </a:pPr>
            <a:r>
              <a:rPr lang="en-US" dirty="0" smtClean="0"/>
              <a:t>Mapping </a:t>
            </a:r>
            <a:r>
              <a:rPr lang="en-US" dirty="0" smtClean="0"/>
              <a:t>out the activities, </a:t>
            </a:r>
          </a:p>
          <a:p>
            <a:r>
              <a:rPr lang="en-US" dirty="0" smtClean="0"/>
              <a:t>Patient </a:t>
            </a:r>
            <a:r>
              <a:rPr lang="en-US" dirty="0"/>
              <a:t>booking or treatment</a:t>
            </a:r>
            <a:r>
              <a:rPr lang="en-US" dirty="0" smtClean="0"/>
              <a:t>; </a:t>
            </a:r>
          </a:p>
          <a:p>
            <a:pPr marL="0" indent="0">
              <a:buNone/>
            </a:pPr>
            <a:r>
              <a:rPr lang="en-US" dirty="0" smtClean="0"/>
              <a:t>    identifying </a:t>
            </a:r>
            <a:r>
              <a:rPr lang="en-US" dirty="0"/>
              <a:t>interactions with all component parts</a:t>
            </a:r>
            <a:r>
              <a:rPr lang="en-US" dirty="0" smtClean="0"/>
              <a:t>;</a:t>
            </a:r>
          </a:p>
          <a:p>
            <a:r>
              <a:rPr lang="en-US" dirty="0" smtClean="0"/>
              <a:t> identifying other changes resulting from your proposed service or treatment;</a:t>
            </a:r>
          </a:p>
          <a:p>
            <a:r>
              <a:rPr lang="en-US" dirty="0" smtClean="0"/>
              <a:t>changes </a:t>
            </a:r>
            <a:r>
              <a:rPr lang="en-US" dirty="0"/>
              <a:t>in the activities of others should be included in the activities’ map and be risk assessed;</a:t>
            </a:r>
          </a:p>
          <a:p>
            <a:r>
              <a:rPr lang="en-US" dirty="0" smtClean="0"/>
              <a:t>collecting </a:t>
            </a:r>
            <a:r>
              <a:rPr lang="en-US" dirty="0"/>
              <a:t>relevant documents including protocols, care escalation policies and patient</a:t>
            </a:r>
          </a:p>
          <a:p>
            <a:r>
              <a:rPr lang="en-US" dirty="0"/>
              <a:t>information leaflets.</a:t>
            </a:r>
          </a:p>
        </p:txBody>
      </p:sp>
    </p:spTree>
    <p:extLst>
      <p:ext uri="{BB962C8B-B14F-4D97-AF65-F5344CB8AC3E}">
        <p14:creationId xmlns:p14="http://schemas.microsoft.com/office/powerpoint/2010/main" val="412726133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Sub-task</a:t>
            </a:r>
          </a:p>
        </p:txBody>
      </p:sp>
      <p:sp>
        <p:nvSpPr>
          <p:cNvPr id="3" name="Content Placeholder 2"/>
          <p:cNvSpPr>
            <a:spLocks noGrp="1"/>
          </p:cNvSpPr>
          <p:nvPr>
            <p:ph sz="quarter" idx="1"/>
          </p:nvPr>
        </p:nvSpPr>
        <p:spPr/>
        <p:txBody>
          <a:bodyPr/>
          <a:lstStyle/>
          <a:p>
            <a:r>
              <a:rPr lang="en-US" dirty="0"/>
              <a:t>Develop initial prompts: ‘what if’ questions</a:t>
            </a:r>
          </a:p>
          <a:p>
            <a:r>
              <a:rPr lang="en-US" dirty="0"/>
              <a:t>Develop record sheet</a:t>
            </a:r>
          </a:p>
          <a:p>
            <a:r>
              <a:rPr lang="en-US" dirty="0" smtClean="0"/>
              <a:t>Obtain risk matrix</a:t>
            </a:r>
          </a:p>
          <a:p>
            <a:endParaRPr lang="en-US" dirty="0"/>
          </a:p>
          <a:p>
            <a:endParaRPr lang="en-US" dirty="0" smtClean="0"/>
          </a:p>
          <a:p>
            <a:endParaRPr lang="en-US" dirty="0"/>
          </a:p>
        </p:txBody>
      </p:sp>
    </p:spTree>
    <p:extLst>
      <p:ext uri="{BB962C8B-B14F-4D97-AF65-F5344CB8AC3E}">
        <p14:creationId xmlns:p14="http://schemas.microsoft.com/office/powerpoint/2010/main" val="2874011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Risk Matrix</a:t>
            </a:r>
            <a:br>
              <a:rPr lang="en-US" dirty="0"/>
            </a:br>
            <a:endParaRPr lang="en-US" dirty="0"/>
          </a:p>
        </p:txBody>
      </p:sp>
      <p:pic>
        <p:nvPicPr>
          <p:cNvPr id="1026"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tretch>
            <a:fillRect/>
          </a:stretch>
        </p:blipFill>
        <p:spPr bwMode="auto">
          <a:xfrm>
            <a:off x="457200" y="1219200"/>
            <a:ext cx="7696200" cy="46121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5562502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Task 4: review and follow-up</a:t>
            </a:r>
            <a:endParaRPr lang="en-US" dirty="0"/>
          </a:p>
        </p:txBody>
      </p:sp>
      <p:sp>
        <p:nvSpPr>
          <p:cNvPr id="3" name="Content Placeholder 2"/>
          <p:cNvSpPr>
            <a:spLocks noGrp="1"/>
          </p:cNvSpPr>
          <p:nvPr>
            <p:ph sz="quarter" idx="1"/>
          </p:nvPr>
        </p:nvSpPr>
        <p:spPr/>
        <p:txBody>
          <a:bodyPr>
            <a:normAutofit/>
          </a:bodyPr>
          <a:lstStyle/>
          <a:p>
            <a:r>
              <a:rPr lang="en-US" dirty="0" smtClean="0"/>
              <a:t>Address outcome </a:t>
            </a:r>
            <a:r>
              <a:rPr lang="en-US" dirty="0"/>
              <a:t>of </a:t>
            </a:r>
            <a:r>
              <a:rPr lang="en-US" dirty="0" smtClean="0"/>
              <a:t> </a:t>
            </a:r>
            <a:r>
              <a:rPr lang="en-US" dirty="0"/>
              <a:t>risk assessment </a:t>
            </a:r>
            <a:r>
              <a:rPr lang="en-US" dirty="0" smtClean="0"/>
              <a:t>according </a:t>
            </a:r>
            <a:r>
              <a:rPr lang="en-US" dirty="0"/>
              <a:t>to the </a:t>
            </a:r>
            <a:r>
              <a:rPr lang="en-US" dirty="0" smtClean="0"/>
              <a:t>organization's risk management </a:t>
            </a:r>
            <a:r>
              <a:rPr lang="en-US" dirty="0"/>
              <a:t>policy and procedures. </a:t>
            </a:r>
            <a:endParaRPr lang="en-US" dirty="0" smtClean="0"/>
          </a:p>
          <a:p>
            <a:r>
              <a:rPr lang="en-US" dirty="0" smtClean="0"/>
              <a:t>Review </a:t>
            </a:r>
            <a:r>
              <a:rPr lang="en-US" dirty="0"/>
              <a:t>the recommendations from the assessment meeting, and agree whether </a:t>
            </a:r>
            <a:r>
              <a:rPr lang="en-US" dirty="0" smtClean="0"/>
              <a:t>to implement </a:t>
            </a:r>
            <a:r>
              <a:rPr lang="en-US" dirty="0"/>
              <a:t>them as they stand or to modify </a:t>
            </a:r>
            <a:r>
              <a:rPr lang="en-US" dirty="0" smtClean="0"/>
              <a:t> </a:t>
            </a:r>
          </a:p>
          <a:p>
            <a:r>
              <a:rPr lang="en-US" dirty="0" smtClean="0"/>
              <a:t>Agree on method of implementation</a:t>
            </a:r>
          </a:p>
          <a:p>
            <a:r>
              <a:rPr lang="en-US" dirty="0" smtClean="0"/>
              <a:t>Open a register for the </a:t>
            </a:r>
            <a:r>
              <a:rPr lang="en-US" dirty="0"/>
              <a:t>identified </a:t>
            </a:r>
            <a:r>
              <a:rPr lang="en-US" dirty="0" smtClean="0"/>
              <a:t>hazards &amp;  remediation actions. Identify action parties.</a:t>
            </a:r>
            <a:endParaRPr lang="en-US" dirty="0"/>
          </a:p>
          <a:p>
            <a:r>
              <a:rPr lang="en-US" dirty="0" smtClean="0"/>
              <a:t>Agree actions with relevant parties</a:t>
            </a:r>
            <a:endParaRPr lang="en-US" dirty="0"/>
          </a:p>
        </p:txBody>
      </p:sp>
    </p:spTree>
    <p:extLst>
      <p:ext uri="{BB962C8B-B14F-4D97-AF65-F5344CB8AC3E}">
        <p14:creationId xmlns:p14="http://schemas.microsoft.com/office/powerpoint/2010/main" val="25365899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a:t>
            </a:r>
            <a:endParaRPr lang="en-US" dirty="0"/>
          </a:p>
        </p:txBody>
      </p:sp>
      <p:sp>
        <p:nvSpPr>
          <p:cNvPr id="3" name="Content Placeholder 2"/>
          <p:cNvSpPr>
            <a:spLocks noGrp="1"/>
          </p:cNvSpPr>
          <p:nvPr>
            <p:ph sz="quarter" idx="1"/>
          </p:nvPr>
        </p:nvSpPr>
        <p:spPr/>
        <p:txBody>
          <a:bodyPr/>
          <a:lstStyle/>
          <a:p>
            <a:r>
              <a:rPr lang="en-US" dirty="0" smtClean="0"/>
              <a:t>There is an increasing awareness in our society of patient rights, malpractice litigation trends, and </a:t>
            </a:r>
            <a:r>
              <a:rPr lang="en-US" dirty="0"/>
              <a:t>heightened expectations about patient </a:t>
            </a:r>
            <a:r>
              <a:rPr lang="en-US" dirty="0" smtClean="0"/>
              <a:t>safety. </a:t>
            </a:r>
          </a:p>
          <a:p>
            <a:r>
              <a:rPr lang="en-US" dirty="0" smtClean="0"/>
              <a:t>All </a:t>
            </a:r>
            <a:r>
              <a:rPr lang="en-US" dirty="0"/>
              <a:t>healthcare providers </a:t>
            </a:r>
            <a:r>
              <a:rPr lang="en-US" dirty="0" smtClean="0"/>
              <a:t>must therefore </a:t>
            </a:r>
            <a:r>
              <a:rPr lang="en-US" dirty="0"/>
              <a:t>focus on enhancing the effectiveness of their risk management </a:t>
            </a:r>
            <a:r>
              <a:rPr lang="en-US" dirty="0" smtClean="0"/>
              <a:t>programs.</a:t>
            </a:r>
          </a:p>
          <a:p>
            <a:r>
              <a:rPr lang="en-US" dirty="0" smtClean="0"/>
              <a:t>Those </a:t>
            </a:r>
            <a:r>
              <a:rPr lang="en-US" dirty="0"/>
              <a:t>who fail to do so will find themselves exposed to greater risk for failing to implement appropriate patient safety </a:t>
            </a:r>
            <a:r>
              <a:rPr lang="en-US" dirty="0" smtClean="0"/>
              <a:t>protections.</a:t>
            </a:r>
            <a:endParaRPr lang="en-US" dirty="0"/>
          </a:p>
        </p:txBody>
      </p:sp>
    </p:spTree>
    <p:extLst>
      <p:ext uri="{BB962C8B-B14F-4D97-AF65-F5344CB8AC3E}">
        <p14:creationId xmlns:p14="http://schemas.microsoft.com/office/powerpoint/2010/main" val="48287960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tretch>
            <a:fillRect/>
          </a:stretch>
        </p:blipFill>
        <p:spPr bwMode="auto">
          <a:xfrm>
            <a:off x="457200" y="2031490"/>
            <a:ext cx="7467600" cy="40110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9527032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lnSpcReduction="10000"/>
          </a:bodyPr>
          <a:lstStyle/>
          <a:p>
            <a:r>
              <a:rPr lang="en-US" b="1" dirty="0"/>
              <a:t>Objective: </a:t>
            </a:r>
            <a:r>
              <a:rPr lang="en-US" dirty="0"/>
              <a:t>the assessor identifies the key purposes and achievements for </a:t>
            </a:r>
            <a:r>
              <a:rPr lang="en-US" dirty="0" smtClean="0"/>
              <a:t>the organization, </a:t>
            </a:r>
            <a:r>
              <a:rPr lang="en-US" dirty="0"/>
              <a:t>service or treatment.</a:t>
            </a:r>
          </a:p>
          <a:p>
            <a:r>
              <a:rPr lang="en-US" b="1" dirty="0"/>
              <a:t>Risks: </a:t>
            </a:r>
            <a:r>
              <a:rPr lang="en-US" dirty="0"/>
              <a:t>the systematic identification and assessment of risks affecting the </a:t>
            </a:r>
            <a:r>
              <a:rPr lang="en-US" dirty="0" smtClean="0"/>
              <a:t>organization, service </a:t>
            </a:r>
            <a:r>
              <a:rPr lang="en-US" dirty="0"/>
              <a:t>or treatment.</a:t>
            </a:r>
          </a:p>
          <a:p>
            <a:r>
              <a:rPr lang="en-US" b="1" dirty="0"/>
              <a:t>Management: </a:t>
            </a:r>
            <a:r>
              <a:rPr lang="en-US" dirty="0"/>
              <a:t>controls for assuring that the identified risks are mitigated </a:t>
            </a:r>
            <a:r>
              <a:rPr lang="en-US" dirty="0" smtClean="0"/>
              <a:t>through targeted </a:t>
            </a:r>
            <a:r>
              <a:rPr lang="en-US" dirty="0"/>
              <a:t>recommendations and/or solutions.</a:t>
            </a:r>
          </a:p>
          <a:p>
            <a:r>
              <a:rPr lang="en-US" b="1" dirty="0"/>
              <a:t>Assurance: </a:t>
            </a:r>
            <a:r>
              <a:rPr lang="en-US" dirty="0"/>
              <a:t>evidence of assurance, for example audit, patient safety incident (</a:t>
            </a:r>
            <a:r>
              <a:rPr lang="en-US" dirty="0" smtClean="0"/>
              <a:t>PSI) reporting</a:t>
            </a:r>
            <a:r>
              <a:rPr lang="en-US" dirty="0"/>
              <a:t>, investigation and analysis via significant event auditing or other </a:t>
            </a:r>
            <a:r>
              <a:rPr lang="en-US" dirty="0" smtClean="0"/>
              <a:t>systematic methods.</a:t>
            </a:r>
            <a:endParaRPr lang="en-US" dirty="0"/>
          </a:p>
        </p:txBody>
      </p:sp>
    </p:spTree>
    <p:extLst>
      <p:ext uri="{BB962C8B-B14F-4D97-AF65-F5344CB8AC3E}">
        <p14:creationId xmlns:p14="http://schemas.microsoft.com/office/powerpoint/2010/main" val="129358589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Actions</a:t>
            </a:r>
            <a:endParaRPr lang="en-US" dirty="0"/>
          </a:p>
        </p:txBody>
      </p:sp>
      <p:sp>
        <p:nvSpPr>
          <p:cNvPr id="3" name="Content Placeholder 2"/>
          <p:cNvSpPr>
            <a:spLocks noGrp="1"/>
          </p:cNvSpPr>
          <p:nvPr>
            <p:ph sz="quarter" idx="1"/>
          </p:nvPr>
        </p:nvSpPr>
        <p:spPr/>
        <p:txBody>
          <a:bodyPr/>
          <a:lstStyle/>
          <a:p>
            <a:r>
              <a:rPr lang="en-US" dirty="0" smtClean="0"/>
              <a:t>Identified risk </a:t>
            </a:r>
            <a:r>
              <a:rPr lang="en-US" dirty="0" smtClean="0"/>
              <a:t>to pt safety </a:t>
            </a:r>
            <a:r>
              <a:rPr lang="en-US" dirty="0" smtClean="0"/>
              <a:t>&amp; assess </a:t>
            </a:r>
            <a:r>
              <a:rPr lang="en-US" dirty="0" smtClean="0"/>
              <a:t>when proposing a new or different service or patient pathway.</a:t>
            </a:r>
          </a:p>
          <a:p>
            <a:r>
              <a:rPr lang="en-US" dirty="0" smtClean="0"/>
              <a:t>Implement &amp; maintain appropriate </a:t>
            </a:r>
            <a:r>
              <a:rPr lang="en-US" dirty="0" smtClean="0"/>
              <a:t>control </a:t>
            </a:r>
            <a:r>
              <a:rPr lang="en-US" dirty="0" smtClean="0"/>
              <a:t>measures.</a:t>
            </a:r>
            <a:endParaRPr lang="en-US" dirty="0" smtClean="0"/>
          </a:p>
          <a:p>
            <a:r>
              <a:rPr lang="en-US" dirty="0" smtClean="0"/>
              <a:t>Assure </a:t>
            </a:r>
            <a:r>
              <a:rPr lang="en-US" dirty="0" smtClean="0"/>
              <a:t>that </a:t>
            </a:r>
            <a:r>
              <a:rPr lang="en-US" dirty="0" smtClean="0"/>
              <a:t>risk mgt controls are effective</a:t>
            </a:r>
            <a:endParaRPr lang="en-US" dirty="0"/>
          </a:p>
        </p:txBody>
      </p:sp>
    </p:spTree>
    <p:extLst>
      <p:ext uri="{BB962C8B-B14F-4D97-AF65-F5344CB8AC3E}">
        <p14:creationId xmlns:p14="http://schemas.microsoft.com/office/powerpoint/2010/main" val="129644251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Assessment Models</a:t>
            </a:r>
            <a:endParaRPr lang="en-US" dirty="0"/>
          </a:p>
        </p:txBody>
      </p:sp>
      <p:sp>
        <p:nvSpPr>
          <p:cNvPr id="3" name="Content Placeholder 2"/>
          <p:cNvSpPr>
            <a:spLocks noGrp="1"/>
          </p:cNvSpPr>
          <p:nvPr>
            <p:ph sz="quarter" idx="1"/>
          </p:nvPr>
        </p:nvSpPr>
        <p:spPr/>
        <p:txBody>
          <a:bodyPr/>
          <a:lstStyle/>
          <a:p>
            <a:r>
              <a:rPr lang="en-US" dirty="0" smtClean="0"/>
              <a:t>FMEA</a:t>
            </a:r>
          </a:p>
          <a:p>
            <a:r>
              <a:rPr lang="en-US" dirty="0" smtClean="0"/>
              <a:t>HFMEA</a:t>
            </a:r>
          </a:p>
          <a:p>
            <a:r>
              <a:rPr lang="en-US" dirty="0" smtClean="0"/>
              <a:t>HACCP</a:t>
            </a:r>
          </a:p>
          <a:p>
            <a:r>
              <a:rPr lang="en-US" dirty="0" smtClean="0"/>
              <a:t>HAZOP</a:t>
            </a:r>
          </a:p>
          <a:p>
            <a:r>
              <a:rPr lang="en-US" dirty="0" smtClean="0"/>
              <a:t>BARRIER ANALYSIS &amp; DEVELOPMENT</a:t>
            </a:r>
            <a:endParaRPr lang="en-US" dirty="0"/>
          </a:p>
        </p:txBody>
      </p:sp>
    </p:spTree>
    <p:extLst>
      <p:ext uri="{BB962C8B-B14F-4D97-AF65-F5344CB8AC3E}">
        <p14:creationId xmlns:p14="http://schemas.microsoft.com/office/powerpoint/2010/main" val="378955600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barriers</a:t>
            </a:r>
            <a:endParaRPr lang="en-US" dirty="0"/>
          </a:p>
        </p:txBody>
      </p:sp>
      <p:sp>
        <p:nvSpPr>
          <p:cNvPr id="3" name="Content Placeholder 2"/>
          <p:cNvSpPr>
            <a:spLocks noGrp="1"/>
          </p:cNvSpPr>
          <p:nvPr>
            <p:ph sz="quarter" idx="1"/>
          </p:nvPr>
        </p:nvSpPr>
        <p:spPr/>
        <p:txBody>
          <a:bodyPr>
            <a:normAutofit/>
          </a:bodyPr>
          <a:lstStyle/>
          <a:p>
            <a:r>
              <a:rPr lang="en-US" b="1" dirty="0" smtClean="0"/>
              <a:t>1   </a:t>
            </a:r>
            <a:r>
              <a:rPr lang="en-US" b="1" dirty="0"/>
              <a:t>Physical barriers: an actual physical hindrance</a:t>
            </a:r>
          </a:p>
          <a:p>
            <a:r>
              <a:rPr lang="en-US" b="1" dirty="0" smtClean="0"/>
              <a:t>2 </a:t>
            </a:r>
            <a:r>
              <a:rPr lang="en-US" b="1" dirty="0"/>
              <a:t>Natural barriers: barriers of distance, time or placement</a:t>
            </a:r>
          </a:p>
          <a:p>
            <a:r>
              <a:rPr lang="en-US" b="1" dirty="0" smtClean="0"/>
              <a:t>3 </a:t>
            </a:r>
            <a:r>
              <a:rPr lang="en-US" b="1" dirty="0"/>
              <a:t>Human action </a:t>
            </a:r>
            <a:r>
              <a:rPr lang="en-US" b="1" dirty="0" smtClean="0"/>
              <a:t>barriers</a:t>
            </a:r>
          </a:p>
          <a:p>
            <a:r>
              <a:rPr lang="en-US" b="1" dirty="0"/>
              <a:t>4 Administrative </a:t>
            </a:r>
            <a:r>
              <a:rPr lang="en-US" b="1" dirty="0" smtClean="0"/>
              <a:t>barriers</a:t>
            </a:r>
            <a:endParaRPr lang="en-US" b="1" dirty="0"/>
          </a:p>
        </p:txBody>
      </p:sp>
    </p:spTree>
    <p:extLst>
      <p:ext uri="{BB962C8B-B14F-4D97-AF65-F5344CB8AC3E}">
        <p14:creationId xmlns:p14="http://schemas.microsoft.com/office/powerpoint/2010/main" val="72463849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r>
              <a:rPr lang="en-US" dirty="0" smtClean="0"/>
              <a:t>Identify the service </a:t>
            </a:r>
          </a:p>
          <a:p>
            <a:r>
              <a:rPr lang="en-US" dirty="0" smtClean="0"/>
              <a:t>Does the basic design provide appropriate safe care</a:t>
            </a:r>
          </a:p>
          <a:p>
            <a:r>
              <a:rPr lang="en-US" dirty="0" smtClean="0"/>
              <a:t>Does the service or pt pathway provide safe care</a:t>
            </a:r>
          </a:p>
          <a:p>
            <a:r>
              <a:rPr lang="en-US" dirty="0" smtClean="0"/>
              <a:t>When there is a change/modification how safe is it?</a:t>
            </a:r>
          </a:p>
          <a:p>
            <a:r>
              <a:rPr lang="en-US" dirty="0" smtClean="0"/>
              <a:t>Develop ‘what if’ questions</a:t>
            </a:r>
            <a:endParaRPr lang="en-US" dirty="0"/>
          </a:p>
        </p:txBody>
      </p:sp>
    </p:spTree>
    <p:extLst>
      <p:ext uri="{BB962C8B-B14F-4D97-AF65-F5344CB8AC3E}">
        <p14:creationId xmlns:p14="http://schemas.microsoft.com/office/powerpoint/2010/main" val="148814145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Root Cause Analysis</a:t>
            </a:r>
            <a:endParaRPr lang="en-US" dirty="0"/>
          </a:p>
        </p:txBody>
      </p:sp>
      <p:sp>
        <p:nvSpPr>
          <p:cNvPr id="3" name="Content Placeholder 2"/>
          <p:cNvSpPr>
            <a:spLocks noGrp="1"/>
          </p:cNvSpPr>
          <p:nvPr>
            <p:ph sz="quarter" idx="1"/>
          </p:nvPr>
        </p:nvSpPr>
        <p:spPr/>
        <p:txBody>
          <a:bodyPr>
            <a:normAutofit fontScale="92500"/>
          </a:bodyPr>
          <a:lstStyle/>
          <a:p>
            <a:r>
              <a:rPr lang="en-US" dirty="0" smtClean="0"/>
              <a:t>Tool for identifying prevention strategies.  A process that is part of an effort to build a culture of safety and move beyond the culture of blame</a:t>
            </a:r>
          </a:p>
          <a:p>
            <a:r>
              <a:rPr lang="en-US" dirty="0" smtClean="0"/>
              <a:t>Developed by JCI  to investigate &amp; analyze healthcare incidents</a:t>
            </a:r>
          </a:p>
          <a:p>
            <a:r>
              <a:rPr lang="en-US" dirty="0" smtClean="0"/>
              <a:t>An intensive process with origins in ‘total quality mgt’</a:t>
            </a:r>
          </a:p>
          <a:p>
            <a:r>
              <a:rPr lang="en-US" dirty="0" smtClean="0"/>
              <a:t>? Need to find out root cause of an adverse incident tracing it back over a series of events to some fundamental problem</a:t>
            </a:r>
          </a:p>
          <a:p>
            <a:r>
              <a:rPr lang="en-US" dirty="0" smtClean="0"/>
              <a:t>* RCA </a:t>
            </a:r>
            <a:r>
              <a:rPr lang="en-US" dirty="0" smtClean="0"/>
              <a:t>–is to </a:t>
            </a:r>
            <a:r>
              <a:rPr lang="en-US" dirty="0" smtClean="0"/>
              <a:t>use the incident to reveal gaps and inadequacies in the healthcare system</a:t>
            </a:r>
          </a:p>
          <a:p>
            <a:r>
              <a:rPr lang="en-US" dirty="0" smtClean="0"/>
              <a:t>Goal is to find out what happened why did it happen and what to do to prevent it from happening again</a:t>
            </a:r>
          </a:p>
          <a:p>
            <a:endParaRPr lang="en-US" dirty="0"/>
          </a:p>
        </p:txBody>
      </p:sp>
    </p:spTree>
    <p:extLst>
      <p:ext uri="{BB962C8B-B14F-4D97-AF65-F5344CB8AC3E}">
        <p14:creationId xmlns:p14="http://schemas.microsoft.com/office/powerpoint/2010/main" val="81876174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 of Clinical Events</a:t>
            </a:r>
            <a:endParaRPr lang="en-US" dirty="0"/>
          </a:p>
        </p:txBody>
      </p:sp>
      <p:sp>
        <p:nvSpPr>
          <p:cNvPr id="3" name="Content Placeholder 2"/>
          <p:cNvSpPr>
            <a:spLocks noGrp="1"/>
          </p:cNvSpPr>
          <p:nvPr>
            <p:ph sz="quarter" idx="1"/>
          </p:nvPr>
        </p:nvSpPr>
        <p:spPr/>
        <p:txBody>
          <a:bodyPr/>
          <a:lstStyle/>
          <a:p>
            <a:r>
              <a:rPr lang="en-US" dirty="0" smtClean="0"/>
              <a:t>Adverse events/incidents are usually preceded by unsafe acts.</a:t>
            </a:r>
          </a:p>
          <a:p>
            <a:r>
              <a:rPr lang="en-US" dirty="0" smtClean="0"/>
              <a:t>For better understanding its necessary to look further, back to the “error producing conditions” that led to the unsafe acts and to “latent failures” or the decisions made by management and others which may have had a bearing on the outcome</a:t>
            </a:r>
            <a:endParaRPr lang="en-US" dirty="0"/>
          </a:p>
        </p:txBody>
      </p:sp>
    </p:spTree>
    <p:extLst>
      <p:ext uri="{BB962C8B-B14F-4D97-AF65-F5344CB8AC3E}">
        <p14:creationId xmlns:p14="http://schemas.microsoft.com/office/powerpoint/2010/main" val="337146153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Investigation Process</a:t>
            </a:r>
            <a:endParaRPr lang="en-US" dirty="0"/>
          </a:p>
        </p:txBody>
      </p:sp>
      <p:sp>
        <p:nvSpPr>
          <p:cNvPr id="3" name="Content Placeholder 2"/>
          <p:cNvSpPr>
            <a:spLocks noGrp="1"/>
          </p:cNvSpPr>
          <p:nvPr>
            <p:ph sz="quarter" idx="1"/>
          </p:nvPr>
        </p:nvSpPr>
        <p:spPr/>
        <p:txBody>
          <a:bodyPr>
            <a:normAutofit lnSpcReduction="10000"/>
          </a:bodyPr>
          <a:lstStyle/>
          <a:p>
            <a:pPr marL="0" indent="0">
              <a:buNone/>
            </a:pPr>
            <a:r>
              <a:rPr lang="en-US" dirty="0" smtClean="0"/>
              <a:t> Sources of </a:t>
            </a:r>
            <a:r>
              <a:rPr lang="en-US" dirty="0" smtClean="0"/>
              <a:t>information </a:t>
            </a:r>
            <a:endParaRPr lang="en-US" dirty="0" smtClean="0"/>
          </a:p>
          <a:p>
            <a:r>
              <a:rPr lang="en-US" dirty="0" smtClean="0"/>
              <a:t>Case notes, </a:t>
            </a:r>
          </a:p>
          <a:p>
            <a:r>
              <a:rPr lang="en-US" dirty="0" smtClean="0"/>
              <a:t>Statements from witnesses</a:t>
            </a:r>
          </a:p>
          <a:p>
            <a:r>
              <a:rPr lang="en-US" dirty="0" smtClean="0"/>
              <a:t>Other relevant documents</a:t>
            </a:r>
          </a:p>
          <a:p>
            <a:r>
              <a:rPr lang="en-US" dirty="0" smtClean="0"/>
              <a:t>Establish sequence of events</a:t>
            </a:r>
          </a:p>
          <a:p>
            <a:r>
              <a:rPr lang="en-US" dirty="0" smtClean="0"/>
              <a:t>Interview people involved </a:t>
            </a:r>
            <a:br>
              <a:rPr lang="en-US" dirty="0" smtClean="0"/>
            </a:br>
            <a:r>
              <a:rPr lang="en-US" dirty="0" smtClean="0"/>
              <a:t>to establish sequence of events***</a:t>
            </a:r>
          </a:p>
          <a:p>
            <a:pPr marL="0" indent="0">
              <a:buNone/>
            </a:pPr>
            <a:r>
              <a:rPr lang="en-US" dirty="0" smtClean="0"/>
              <a:t> </a:t>
            </a:r>
            <a:r>
              <a:rPr lang="en-US" dirty="0" smtClean="0"/>
              <a:t>contributory factors &amp; care </a:t>
            </a:r>
            <a:r>
              <a:rPr lang="en-US" dirty="0" err="1" smtClean="0"/>
              <a:t>mgt</a:t>
            </a:r>
            <a:r>
              <a:rPr lang="en-US" dirty="0" smtClean="0"/>
              <a:t> </a:t>
            </a:r>
            <a:r>
              <a:rPr lang="en-US" dirty="0" smtClean="0"/>
              <a:t>problems </a:t>
            </a:r>
            <a:r>
              <a:rPr lang="en-US" dirty="0" smtClean="0"/>
              <a:t>as perceived by each staff</a:t>
            </a:r>
          </a:p>
          <a:p>
            <a:r>
              <a:rPr lang="en-US" dirty="0" smtClean="0"/>
              <a:t> Involved Patient &amp; family members??</a:t>
            </a:r>
          </a:p>
          <a:p>
            <a:pPr marL="0" indent="0">
              <a:buNone/>
            </a:pPr>
            <a:r>
              <a:rPr lang="en-US" dirty="0"/>
              <a:t>*</a:t>
            </a:r>
            <a:r>
              <a:rPr lang="en-US" dirty="0" smtClean="0"/>
              <a:t>Interviews should include: What happened, How did it happen ,why did it happen</a:t>
            </a:r>
          </a:p>
          <a:p>
            <a:endParaRPr lang="en-US" dirty="0"/>
          </a:p>
        </p:txBody>
      </p:sp>
    </p:spTree>
    <p:extLst>
      <p:ext uri="{BB962C8B-B14F-4D97-AF65-F5344CB8AC3E}">
        <p14:creationId xmlns:p14="http://schemas.microsoft.com/office/powerpoint/2010/main" val="179044621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Investigation Process</a:t>
            </a:r>
            <a:endParaRPr lang="en-US" dirty="0"/>
          </a:p>
        </p:txBody>
      </p:sp>
      <p:sp>
        <p:nvSpPr>
          <p:cNvPr id="3" name="Content Placeholder 2"/>
          <p:cNvSpPr>
            <a:spLocks noGrp="1"/>
          </p:cNvSpPr>
          <p:nvPr>
            <p:ph sz="quarter" idx="1"/>
          </p:nvPr>
        </p:nvSpPr>
        <p:spPr/>
        <p:txBody>
          <a:bodyPr>
            <a:normAutofit fontScale="85000" lnSpcReduction="10000"/>
          </a:bodyPr>
          <a:lstStyle/>
          <a:p>
            <a:r>
              <a:rPr lang="en-US" dirty="0" smtClean="0"/>
              <a:t>Identify obvious problems</a:t>
            </a:r>
          </a:p>
          <a:p>
            <a:r>
              <a:rPr lang="en-US" dirty="0"/>
              <a:t> </a:t>
            </a:r>
            <a:r>
              <a:rPr lang="en-US" dirty="0" smtClean="0"/>
              <a:t>Recommend  corrective actions  </a:t>
            </a:r>
          </a:p>
          <a:p>
            <a:r>
              <a:rPr lang="en-US" dirty="0"/>
              <a:t> </a:t>
            </a:r>
            <a:r>
              <a:rPr lang="en-US" dirty="0" smtClean="0"/>
              <a:t>ID action party</a:t>
            </a:r>
          </a:p>
          <a:p>
            <a:r>
              <a:rPr lang="en-US" dirty="0" smtClean="0"/>
              <a:t>Timeline for close out</a:t>
            </a:r>
          </a:p>
          <a:p>
            <a:r>
              <a:rPr lang="en-US" dirty="0" smtClean="0"/>
              <a:t>Careful mgt of family &amp; patient</a:t>
            </a:r>
          </a:p>
          <a:p>
            <a:pPr marL="0" indent="0">
              <a:buNone/>
            </a:pPr>
            <a:r>
              <a:rPr lang="en-US" dirty="0" smtClean="0"/>
              <a:t> (emotional &amp; physical injury).  Support </a:t>
            </a:r>
            <a:r>
              <a:rPr lang="en-US" dirty="0"/>
              <a:t>a</a:t>
            </a:r>
            <a:r>
              <a:rPr lang="en-US" dirty="0" smtClean="0"/>
              <a:t>s required</a:t>
            </a:r>
          </a:p>
          <a:p>
            <a:pPr marL="0" indent="0">
              <a:buNone/>
            </a:pPr>
            <a:r>
              <a:rPr lang="en-US" dirty="0" smtClean="0"/>
              <a:t>Caregivers to be honest</a:t>
            </a:r>
          </a:p>
          <a:p>
            <a:pPr marL="0" indent="0">
              <a:buNone/>
            </a:pPr>
            <a:r>
              <a:rPr lang="en-US" dirty="0" smtClean="0"/>
              <a:t>Believe &amp; show empathy</a:t>
            </a:r>
          </a:p>
          <a:p>
            <a:r>
              <a:rPr lang="en-US" dirty="0"/>
              <a:t> </a:t>
            </a:r>
            <a:r>
              <a:rPr lang="en-US" dirty="0" smtClean="0"/>
              <a:t>Ensure continuity of care</a:t>
            </a:r>
          </a:p>
          <a:p>
            <a:r>
              <a:rPr lang="en-US" dirty="0" smtClean="0"/>
              <a:t>Avoid blame culture. “Second victim syndrome “</a:t>
            </a:r>
          </a:p>
          <a:p>
            <a:r>
              <a:rPr lang="en-US" dirty="0" smtClean="0"/>
              <a:t>Encourage </a:t>
            </a:r>
            <a:r>
              <a:rPr lang="en-US" dirty="0"/>
              <a:t>openness </a:t>
            </a:r>
            <a:endParaRPr lang="en-US" dirty="0" smtClean="0"/>
          </a:p>
          <a:p>
            <a:r>
              <a:rPr lang="en-US" dirty="0" smtClean="0"/>
              <a:t>Share learning points.</a:t>
            </a:r>
          </a:p>
          <a:p>
            <a:r>
              <a:rPr lang="en-US" dirty="0" smtClean="0"/>
              <a:t>Systems analyses and support for pts and staff should be absolute priority in any risk mgt and safety strategy </a:t>
            </a:r>
            <a:endParaRPr lang="en-US" dirty="0"/>
          </a:p>
        </p:txBody>
      </p:sp>
    </p:spTree>
    <p:extLst>
      <p:ext uri="{BB962C8B-B14F-4D97-AF65-F5344CB8AC3E}">
        <p14:creationId xmlns:p14="http://schemas.microsoft.com/office/powerpoint/2010/main" val="29853269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Risk - DEFINITIONS</a:t>
            </a:r>
            <a:r>
              <a:rPr lang="en-US" b="1" dirty="0" smtClean="0"/>
              <a:t/>
            </a:r>
            <a:br>
              <a:rPr lang="en-US" b="1" dirty="0" smtClean="0"/>
            </a:br>
            <a:endParaRPr lang="en-US" dirty="0"/>
          </a:p>
        </p:txBody>
      </p:sp>
      <p:sp>
        <p:nvSpPr>
          <p:cNvPr id="3" name="Content Placeholder 2"/>
          <p:cNvSpPr>
            <a:spLocks noGrp="1"/>
          </p:cNvSpPr>
          <p:nvPr>
            <p:ph sz="quarter" idx="1"/>
          </p:nvPr>
        </p:nvSpPr>
        <p:spPr>
          <a:xfrm>
            <a:off x="872067" y="1524000"/>
            <a:ext cx="7662333" cy="4953000"/>
          </a:xfrm>
        </p:spPr>
        <p:txBody>
          <a:bodyPr>
            <a:normAutofit fontScale="40000" lnSpcReduction="20000"/>
          </a:bodyPr>
          <a:lstStyle/>
          <a:p>
            <a:r>
              <a:rPr lang="en-GB" sz="4000" b="1" dirty="0"/>
              <a:t>Risk</a:t>
            </a:r>
            <a:endParaRPr lang="en-US" sz="4000" b="1" dirty="0"/>
          </a:p>
          <a:p>
            <a:pPr marL="0" indent="0">
              <a:buNone/>
            </a:pPr>
            <a:r>
              <a:rPr lang="en-GB" sz="4000" dirty="0"/>
              <a:t>The chance of something happening or a hazard being realised that will have an impact upon objectives. It is measured in terms of consequences and likelihood</a:t>
            </a:r>
            <a:br>
              <a:rPr lang="en-GB" sz="4000" dirty="0"/>
            </a:br>
            <a:r>
              <a:rPr lang="en-GB" sz="4000" dirty="0" smtClean="0"/>
              <a:t>Standa</a:t>
            </a:r>
            <a:r>
              <a:rPr lang="en-GB" sz="4000" i="1" dirty="0" smtClean="0"/>
              <a:t>rds Australia (1999)</a:t>
            </a:r>
            <a:r>
              <a:rPr lang="en-GB" sz="4000" dirty="0" smtClean="0"/>
              <a:t> </a:t>
            </a:r>
          </a:p>
          <a:p>
            <a:r>
              <a:rPr lang="en-GB" sz="4000" b="1" dirty="0" smtClean="0"/>
              <a:t>Risk </a:t>
            </a:r>
            <a:r>
              <a:rPr lang="en-GB" sz="4000" b="1" dirty="0"/>
              <a:t>in healthcare</a:t>
            </a:r>
            <a:endParaRPr lang="en-US" sz="4000" b="1" dirty="0"/>
          </a:p>
          <a:p>
            <a:pPr marL="0" indent="0">
              <a:buNone/>
            </a:pPr>
            <a:r>
              <a:rPr lang="en-GB" sz="4000" dirty="0"/>
              <a:t>The likelihood of harm that somebody or something will be harmed by a hazard, multiplied by the severity of the potential harm. </a:t>
            </a:r>
            <a:r>
              <a:rPr lang="en-GB" sz="4000" i="1" dirty="0"/>
              <a:t>DOH (2000) An Organisation with a Memory.</a:t>
            </a:r>
            <a:endParaRPr lang="en-US" sz="4000" dirty="0"/>
          </a:p>
          <a:p>
            <a:r>
              <a:rPr lang="en-GB" sz="4000" b="1" dirty="0" smtClean="0"/>
              <a:t>Risk </a:t>
            </a:r>
            <a:r>
              <a:rPr lang="en-GB" sz="4000" b="1" dirty="0"/>
              <a:t>Assessment</a:t>
            </a:r>
            <a:endParaRPr lang="en-US" sz="4000" b="1" dirty="0"/>
          </a:p>
          <a:p>
            <a:pPr marL="0" indent="0">
              <a:buNone/>
            </a:pPr>
            <a:r>
              <a:rPr lang="en-GB" sz="4000" dirty="0"/>
              <a:t>The overall process of risk analysis and risk evaluation </a:t>
            </a:r>
            <a:r>
              <a:rPr lang="en-GB" sz="4000" i="1" dirty="0"/>
              <a:t>Standards Australia (1999) Risk </a:t>
            </a:r>
            <a:r>
              <a:rPr lang="en-GB" sz="4000" i="1" dirty="0" smtClean="0"/>
              <a:t>Management</a:t>
            </a:r>
          </a:p>
          <a:p>
            <a:r>
              <a:rPr lang="en-GB" sz="4000" b="1" dirty="0"/>
              <a:t>Risk Management</a:t>
            </a:r>
            <a:endParaRPr lang="en-US" sz="4000" b="1" dirty="0"/>
          </a:p>
          <a:p>
            <a:pPr marL="0" indent="0">
              <a:buNone/>
            </a:pPr>
            <a:r>
              <a:rPr lang="en-GB" sz="4000" dirty="0"/>
              <a:t>The culture, processes and structures that are directed towards the effective management of </a:t>
            </a:r>
            <a:r>
              <a:rPr lang="en-GB" sz="4000" dirty="0" smtClean="0"/>
              <a:t>potenti</a:t>
            </a:r>
            <a:r>
              <a:rPr lang="en-GB" sz="4000" dirty="0"/>
              <a:t>al opportunities and adverse effects </a:t>
            </a:r>
            <a:r>
              <a:rPr lang="en-GB" sz="4000" i="1" dirty="0"/>
              <a:t>Standards Australia (1999) Risk Management</a:t>
            </a:r>
          </a:p>
          <a:p>
            <a:r>
              <a:rPr lang="en-GB" sz="4000" b="1" dirty="0" smtClean="0"/>
              <a:t>Risk Management in healthcare</a:t>
            </a:r>
            <a:endParaRPr lang="en-US" sz="4000" b="1" dirty="0" smtClean="0"/>
          </a:p>
          <a:p>
            <a:pPr marL="0" indent="0">
              <a:buNone/>
            </a:pPr>
            <a:r>
              <a:rPr lang="en-GB" sz="4000" dirty="0" smtClean="0"/>
              <a:t>Clinical </a:t>
            </a:r>
            <a:r>
              <a:rPr lang="en-GB" sz="4000" dirty="0"/>
              <a:t>and administrative activities undertaken to identify, evaluate and reduce risk of injury to patients, staff and visitors and the risk of loss of the organisation itself. </a:t>
            </a:r>
            <a:r>
              <a:rPr lang="en-GB" sz="4000" i="1" dirty="0"/>
              <a:t>Joint Commission on Accreditation of Healthcare Organisations (2000</a:t>
            </a:r>
            <a:endParaRPr lang="en-GB" sz="4000" b="1" dirty="0"/>
          </a:p>
          <a:p>
            <a:pPr marL="0" indent="0">
              <a:buNone/>
            </a:pPr>
            <a:endParaRPr lang="en-US" dirty="0"/>
          </a:p>
        </p:txBody>
      </p:sp>
    </p:spTree>
    <p:extLst>
      <p:ext uri="{BB962C8B-B14F-4D97-AF65-F5344CB8AC3E}">
        <p14:creationId xmlns:p14="http://schemas.microsoft.com/office/powerpoint/2010/main" val="327301166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a:bodyPr>
          <a:lstStyle/>
          <a:p>
            <a:r>
              <a:rPr lang="en-US" dirty="0" smtClean="0"/>
              <a:t>Care management problems identified :</a:t>
            </a:r>
          </a:p>
          <a:p>
            <a:pPr marL="0" indent="0">
              <a:buNone/>
            </a:pPr>
            <a:r>
              <a:rPr lang="en-US" dirty="0" smtClean="0"/>
              <a:t>actions/omissions of healthcare staff</a:t>
            </a:r>
          </a:p>
          <a:p>
            <a:r>
              <a:rPr lang="en-US" dirty="0" smtClean="0"/>
              <a:t>Clinical context of each of these problems:</a:t>
            </a:r>
          </a:p>
          <a:p>
            <a:pPr marL="0" indent="0">
              <a:buNone/>
            </a:pPr>
            <a:r>
              <a:rPr lang="en-US" dirty="0" smtClean="0"/>
              <a:t>Salient clinical events or condition of the of the patient</a:t>
            </a:r>
          </a:p>
          <a:p>
            <a:pPr marL="0" indent="0">
              <a:buNone/>
            </a:pPr>
            <a:r>
              <a:rPr lang="en-US" dirty="0" smtClean="0"/>
              <a:t>Other </a:t>
            </a:r>
            <a:r>
              <a:rPr lang="en-US" dirty="0" smtClean="0"/>
              <a:t>patient </a:t>
            </a:r>
            <a:r>
              <a:rPr lang="en-US" dirty="0" smtClean="0"/>
              <a:t>related factors that may have affected the process</a:t>
            </a:r>
          </a:p>
          <a:p>
            <a:r>
              <a:rPr lang="en-US" dirty="0" smtClean="0"/>
              <a:t>Contributory Factors to their occurrence:</a:t>
            </a:r>
          </a:p>
          <a:p>
            <a:pPr marL="0" indent="0">
              <a:buNone/>
            </a:pPr>
            <a:r>
              <a:rPr lang="en-US" dirty="0"/>
              <a:t> </a:t>
            </a:r>
            <a:r>
              <a:rPr lang="en-US" dirty="0" smtClean="0"/>
              <a:t>Conditions in which errors may occur within the  overall organizational context</a:t>
            </a:r>
            <a:endParaRPr lang="en-US" dirty="0"/>
          </a:p>
          <a:p>
            <a:endParaRPr lang="en-US" dirty="0"/>
          </a:p>
        </p:txBody>
      </p:sp>
    </p:spTree>
    <p:extLst>
      <p:ext uri="{BB962C8B-B14F-4D97-AF65-F5344CB8AC3E}">
        <p14:creationId xmlns:p14="http://schemas.microsoft.com/office/powerpoint/2010/main" val="80973395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a:bodyPr>
          <a:lstStyle/>
          <a:p>
            <a:r>
              <a:rPr lang="en-US" dirty="0" smtClean="0"/>
              <a:t> </a:t>
            </a:r>
            <a:r>
              <a:rPr lang="en-US" dirty="0" smtClean="0"/>
              <a:t>Lack of knowledge/skills &amp; experience</a:t>
            </a:r>
          </a:p>
          <a:p>
            <a:r>
              <a:rPr lang="en-US" dirty="0" smtClean="0"/>
              <a:t> Task: Non availability of test results or protocols</a:t>
            </a:r>
          </a:p>
          <a:p>
            <a:r>
              <a:rPr lang="en-US" dirty="0" smtClean="0"/>
              <a:t>Team: Inadequate supervision, poor communication among staff</a:t>
            </a:r>
          </a:p>
          <a:p>
            <a:r>
              <a:rPr lang="en-US" dirty="0" smtClean="0"/>
              <a:t>Work environment; Heavy work load, inadequate staff, limited access to vital equipment.</a:t>
            </a:r>
            <a:endParaRPr lang="en-US" dirty="0"/>
          </a:p>
        </p:txBody>
      </p:sp>
    </p:spTree>
    <p:extLst>
      <p:ext uri="{BB962C8B-B14F-4D97-AF65-F5344CB8AC3E}">
        <p14:creationId xmlns:p14="http://schemas.microsoft.com/office/powerpoint/2010/main" val="407417373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r>
              <a:rPr lang="en-GB" b="1" dirty="0"/>
              <a:t>Latent </a:t>
            </a:r>
            <a:r>
              <a:rPr lang="en-GB" b="1" dirty="0" smtClean="0"/>
              <a:t>Conditions</a:t>
            </a:r>
          </a:p>
          <a:p>
            <a:r>
              <a:rPr lang="en-GB" b="1" dirty="0" smtClean="0"/>
              <a:t>Latent Failure</a:t>
            </a:r>
          </a:p>
          <a:p>
            <a:r>
              <a:rPr lang="en-GB" b="1" dirty="0"/>
              <a:t>Contributory factors / Associated Factors</a:t>
            </a:r>
            <a:endParaRPr lang="en-US" b="1" dirty="0"/>
          </a:p>
          <a:p>
            <a:r>
              <a:rPr lang="en-GB" b="1" dirty="0"/>
              <a:t>Root Causes / Causal </a:t>
            </a:r>
            <a:r>
              <a:rPr lang="en-GB" b="1" dirty="0" smtClean="0"/>
              <a:t>Factors</a:t>
            </a:r>
          </a:p>
          <a:p>
            <a:r>
              <a:rPr lang="en-GB" b="1" dirty="0"/>
              <a:t>Lessons Learned</a:t>
            </a:r>
            <a:endParaRPr lang="en-US" dirty="0"/>
          </a:p>
          <a:p>
            <a:r>
              <a:rPr lang="en-GB" b="1" dirty="0"/>
              <a:t>Recommendation</a:t>
            </a:r>
            <a:endParaRPr lang="en-US" b="1" dirty="0"/>
          </a:p>
          <a:p>
            <a:endParaRPr lang="en-US" b="1" dirty="0"/>
          </a:p>
          <a:p>
            <a:endParaRPr lang="en-GB" b="1" dirty="0" smtClean="0"/>
          </a:p>
          <a:p>
            <a:endParaRPr lang="en-US" b="1" dirty="0"/>
          </a:p>
        </p:txBody>
      </p:sp>
    </p:spTree>
    <p:extLst>
      <p:ext uri="{BB962C8B-B14F-4D97-AF65-F5344CB8AC3E}">
        <p14:creationId xmlns:p14="http://schemas.microsoft.com/office/powerpoint/2010/main" val="223942921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sz="quarter" idx="1"/>
          </p:nvPr>
        </p:nvSpPr>
        <p:spPr/>
        <p:txBody>
          <a:bodyPr>
            <a:normAutofit fontScale="92500" lnSpcReduction="20000"/>
          </a:bodyPr>
          <a:lstStyle/>
          <a:p>
            <a:pPr marL="0" indent="0">
              <a:buNone/>
            </a:pPr>
            <a:r>
              <a:rPr lang="en-US" dirty="0" smtClean="0"/>
              <a:t>For an effective Risk Management Process</a:t>
            </a:r>
          </a:p>
          <a:p>
            <a:r>
              <a:rPr lang="en-US" dirty="0" smtClean="0"/>
              <a:t>Identify the need</a:t>
            </a:r>
          </a:p>
          <a:p>
            <a:r>
              <a:rPr lang="en-US" dirty="0" smtClean="0"/>
              <a:t>Obtain management support</a:t>
            </a:r>
          </a:p>
          <a:p>
            <a:r>
              <a:rPr lang="en-US" dirty="0" smtClean="0"/>
              <a:t>Set up a team</a:t>
            </a:r>
          </a:p>
          <a:p>
            <a:r>
              <a:rPr lang="en-US" dirty="0" smtClean="0"/>
              <a:t>Identify service elements</a:t>
            </a:r>
          </a:p>
          <a:p>
            <a:r>
              <a:rPr lang="en-US" dirty="0" smtClean="0"/>
              <a:t>Review or develop policies/protocols/ procedures</a:t>
            </a:r>
          </a:p>
          <a:p>
            <a:r>
              <a:rPr lang="en-US" dirty="0" smtClean="0"/>
              <a:t>Conduct risk assessment</a:t>
            </a:r>
          </a:p>
          <a:p>
            <a:r>
              <a:rPr lang="en-US" dirty="0" smtClean="0"/>
              <a:t>Identify risks </a:t>
            </a:r>
          </a:p>
          <a:p>
            <a:r>
              <a:rPr lang="en-US" dirty="0" smtClean="0"/>
              <a:t>Open </a:t>
            </a:r>
            <a:r>
              <a:rPr lang="en-US" dirty="0"/>
              <a:t>a </a:t>
            </a:r>
            <a:r>
              <a:rPr lang="en-US" dirty="0" smtClean="0"/>
              <a:t>Risk register and reporting process</a:t>
            </a:r>
            <a:endParaRPr lang="en-US" dirty="0" smtClean="0"/>
          </a:p>
          <a:p>
            <a:r>
              <a:rPr lang="en-US" dirty="0" smtClean="0"/>
              <a:t>Process for investigating risk  RCA</a:t>
            </a:r>
          </a:p>
          <a:p>
            <a:r>
              <a:rPr lang="en-US" dirty="0"/>
              <a:t> </a:t>
            </a:r>
            <a:r>
              <a:rPr lang="en-US" dirty="0" smtClean="0"/>
              <a:t>Develop mitigating plan-   barriers</a:t>
            </a:r>
          </a:p>
          <a:p>
            <a:r>
              <a:rPr lang="en-US" dirty="0" smtClean="0"/>
              <a:t> Put Q A process in place</a:t>
            </a:r>
          </a:p>
          <a:p>
            <a:r>
              <a:rPr lang="en-US" dirty="0" smtClean="0"/>
              <a:t>Continuous Quality Improvement Process</a:t>
            </a:r>
          </a:p>
          <a:p>
            <a:endParaRPr lang="en-US" dirty="0"/>
          </a:p>
        </p:txBody>
      </p:sp>
    </p:spTree>
    <p:extLst>
      <p:ext uri="{BB962C8B-B14F-4D97-AF65-F5344CB8AC3E}">
        <p14:creationId xmlns:p14="http://schemas.microsoft.com/office/powerpoint/2010/main" val="30943489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marL="0" indent="0">
              <a:buNone/>
            </a:pPr>
            <a:r>
              <a:rPr lang="en-US" sz="3200" dirty="0" smtClean="0"/>
              <a:t>Thank You</a:t>
            </a:r>
          </a:p>
          <a:p>
            <a:endParaRPr lang="en-US" dirty="0"/>
          </a:p>
          <a:p>
            <a:endParaRPr lang="en-US" dirty="0" smtClean="0"/>
          </a:p>
          <a:p>
            <a:pPr marL="0" indent="0" algn="ctr">
              <a:buNone/>
            </a:pPr>
            <a:r>
              <a:rPr lang="en-US" dirty="0"/>
              <a:t> </a:t>
            </a:r>
            <a:endParaRPr lang="en-US" sz="4400" dirty="0"/>
          </a:p>
        </p:txBody>
      </p:sp>
      <p:pic>
        <p:nvPicPr>
          <p:cNvPr id="1026" name="Picture 2" descr="C:\Users\R.Akintola\AppData\Local\Microsoft\Windows\Temporary Internet Files\Content.IE5\G0C68M4Q\large-Emoticons-Question-face-66.6-11146[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82800" y="2286000"/>
            <a:ext cx="2618400" cy="2514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49204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Definitions</a:t>
            </a:r>
          </a:p>
        </p:txBody>
      </p:sp>
      <p:sp>
        <p:nvSpPr>
          <p:cNvPr id="2" name="Content Placeholder 1"/>
          <p:cNvSpPr>
            <a:spLocks noGrp="1"/>
          </p:cNvSpPr>
          <p:nvPr>
            <p:ph sz="quarter" idx="1"/>
          </p:nvPr>
        </p:nvSpPr>
        <p:spPr/>
        <p:txBody>
          <a:bodyPr>
            <a:normAutofit fontScale="85000" lnSpcReduction="10000"/>
          </a:bodyPr>
          <a:lstStyle/>
          <a:p>
            <a:r>
              <a:rPr lang="en-US" dirty="0"/>
              <a:t>Patient safety freedom from unnecessary or potential harm</a:t>
            </a:r>
          </a:p>
          <a:p>
            <a:r>
              <a:rPr lang="en-US" dirty="0"/>
              <a:t>Patient Safety Incident </a:t>
            </a:r>
            <a:r>
              <a:rPr lang="en-GB" dirty="0"/>
              <a:t>Any unintended or unexpected incident which could have or did lead to harm for one or more patients receiving NHS funded care.</a:t>
            </a:r>
            <a:endParaRPr lang="en-US" dirty="0"/>
          </a:p>
          <a:p>
            <a:endParaRPr lang="en-US" dirty="0"/>
          </a:p>
          <a:p>
            <a:r>
              <a:rPr lang="en-GB" b="1" dirty="0" smtClean="0"/>
              <a:t>Unsafe </a:t>
            </a:r>
            <a:r>
              <a:rPr lang="en-GB" b="1" dirty="0"/>
              <a:t>Act :</a:t>
            </a:r>
            <a:r>
              <a:rPr lang="en-GB" dirty="0"/>
              <a:t>An act or omission, which is taken outside policy or procedure, which increases the risks of injury, failure or adverse outcomes.</a:t>
            </a:r>
            <a:endParaRPr lang="en-US" dirty="0"/>
          </a:p>
          <a:p>
            <a:r>
              <a:rPr lang="en-US" dirty="0"/>
              <a:t>Hazard : A situation with a potential to cause harm</a:t>
            </a:r>
          </a:p>
          <a:p>
            <a:r>
              <a:rPr lang="en-US" dirty="0" smtClean="0"/>
              <a:t>Sentinel Event A </a:t>
            </a:r>
            <a:r>
              <a:rPr lang="en-US" b="1" dirty="0"/>
              <a:t>Sentinel Event</a:t>
            </a:r>
            <a:r>
              <a:rPr lang="en-US" dirty="0"/>
              <a:t> is </a:t>
            </a:r>
            <a:r>
              <a:rPr lang="en-US" b="1" dirty="0"/>
              <a:t>defined</a:t>
            </a:r>
            <a:r>
              <a:rPr lang="en-US" dirty="0"/>
              <a:t> by The Joint Commission (TJC) as any unanticipated </a:t>
            </a:r>
            <a:r>
              <a:rPr lang="en-US" b="1" dirty="0"/>
              <a:t>event</a:t>
            </a:r>
            <a:r>
              <a:rPr lang="en-US" dirty="0"/>
              <a:t> in a </a:t>
            </a:r>
            <a:r>
              <a:rPr lang="en-US" b="1" dirty="0"/>
              <a:t>healthcare</a:t>
            </a:r>
            <a:r>
              <a:rPr lang="en-US" dirty="0"/>
              <a:t> setting resulting in death or serious physical or psychological injury to a patient or patients, not related to the natural course of the patient's illness.</a:t>
            </a:r>
          </a:p>
        </p:txBody>
      </p:sp>
    </p:spTree>
    <p:extLst>
      <p:ext uri="{BB962C8B-B14F-4D97-AF65-F5344CB8AC3E}">
        <p14:creationId xmlns:p14="http://schemas.microsoft.com/office/powerpoint/2010/main" val="40973068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Is Risk Management?</a:t>
            </a:r>
            <a:endParaRPr lang="en-US" dirty="0"/>
          </a:p>
        </p:txBody>
      </p:sp>
      <p:sp>
        <p:nvSpPr>
          <p:cNvPr id="3" name="Content Placeholder 2"/>
          <p:cNvSpPr>
            <a:spLocks noGrp="1"/>
          </p:cNvSpPr>
          <p:nvPr>
            <p:ph sz="quarter" idx="1"/>
          </p:nvPr>
        </p:nvSpPr>
        <p:spPr/>
        <p:txBody>
          <a:bodyPr>
            <a:normAutofit/>
          </a:bodyPr>
          <a:lstStyle/>
          <a:p>
            <a:pPr marL="0" indent="0">
              <a:buNone/>
            </a:pPr>
            <a:r>
              <a:rPr lang="en-US" dirty="0" smtClean="0"/>
              <a:t>Identifying, </a:t>
            </a:r>
            <a:r>
              <a:rPr lang="en-US" dirty="0" smtClean="0"/>
              <a:t>Accessing, </a:t>
            </a:r>
            <a:r>
              <a:rPr lang="en-US" dirty="0" smtClean="0"/>
              <a:t>Preventing</a:t>
            </a:r>
            <a:r>
              <a:rPr lang="en-US" dirty="0"/>
              <a:t>, </a:t>
            </a:r>
            <a:r>
              <a:rPr lang="en-US" dirty="0" smtClean="0"/>
              <a:t>&amp; Monitoring </a:t>
            </a:r>
            <a:r>
              <a:rPr lang="en-US" dirty="0"/>
              <a:t>situations that could result in:</a:t>
            </a:r>
          </a:p>
          <a:p>
            <a:pPr marL="0" indent="0">
              <a:buNone/>
            </a:pPr>
            <a:r>
              <a:rPr lang="en-US" dirty="0"/>
              <a:t>■ Injury or liability,</a:t>
            </a:r>
          </a:p>
          <a:p>
            <a:pPr marL="0" indent="0">
              <a:buNone/>
            </a:pPr>
            <a:r>
              <a:rPr lang="en-US" dirty="0"/>
              <a:t>■ </a:t>
            </a:r>
            <a:r>
              <a:rPr lang="en-US" dirty="0" smtClean="0"/>
              <a:t>Financial loss</a:t>
            </a:r>
            <a:r>
              <a:rPr lang="en-US" dirty="0"/>
              <a:t>, </a:t>
            </a:r>
          </a:p>
          <a:p>
            <a:pPr marL="0" indent="0">
              <a:buNone/>
            </a:pPr>
            <a:r>
              <a:rPr lang="en-US" dirty="0"/>
              <a:t>■ Regulatory noncompliance.</a:t>
            </a:r>
          </a:p>
          <a:p>
            <a:r>
              <a:rPr lang="en-US" dirty="0"/>
              <a:t>Risk management should be a common thread throughout the </a:t>
            </a:r>
            <a:r>
              <a:rPr lang="en-US" dirty="0" smtClean="0"/>
              <a:t>entire organization</a:t>
            </a:r>
            <a:r>
              <a:rPr lang="en-US" dirty="0"/>
              <a:t>. </a:t>
            </a:r>
            <a:endParaRPr lang="en-US" dirty="0" smtClean="0"/>
          </a:p>
          <a:p>
            <a:r>
              <a:rPr lang="en-US" dirty="0" smtClean="0"/>
              <a:t>All are to be involved (employee &amp; volunteer)</a:t>
            </a:r>
            <a:endParaRPr lang="en-US" dirty="0"/>
          </a:p>
          <a:p>
            <a:r>
              <a:rPr lang="en-US" dirty="0" smtClean="0"/>
              <a:t>Designated Focal Point for integration</a:t>
            </a:r>
            <a:endParaRPr lang="en-US" dirty="0"/>
          </a:p>
          <a:p>
            <a:pPr>
              <a:buFont typeface="Wingdings" panose="05000000000000000000" pitchFamily="2" charset="2"/>
              <a:buChar char="Ø"/>
            </a:pPr>
            <a:r>
              <a:rPr lang="en-US" dirty="0"/>
              <a:t>Risk </a:t>
            </a:r>
            <a:r>
              <a:rPr lang="en-US" dirty="0" smtClean="0"/>
              <a:t>manager/Quality manager/Compliance </a:t>
            </a:r>
            <a:r>
              <a:rPr lang="en-US" dirty="0"/>
              <a:t>manager</a:t>
            </a:r>
            <a:r>
              <a:rPr lang="en-US" dirty="0" smtClean="0"/>
              <a:t>. </a:t>
            </a:r>
          </a:p>
        </p:txBody>
      </p:sp>
    </p:spTree>
    <p:extLst>
      <p:ext uri="{BB962C8B-B14F-4D97-AF65-F5344CB8AC3E}">
        <p14:creationId xmlns:p14="http://schemas.microsoft.com/office/powerpoint/2010/main" val="34308790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Decisions : Take </a:t>
            </a:r>
            <a:r>
              <a:rPr lang="en-US" dirty="0"/>
              <a:t>into account </a:t>
            </a:r>
            <a:r>
              <a:rPr lang="en-US" dirty="0" smtClean="0"/>
              <a:t>potential risks </a:t>
            </a:r>
            <a:r>
              <a:rPr lang="en-US" dirty="0"/>
              <a:t>that could directly or indirectly affect patient care. </a:t>
            </a:r>
            <a:endParaRPr lang="en-US" dirty="0" smtClean="0"/>
          </a:p>
          <a:p>
            <a:r>
              <a:rPr lang="en-US" dirty="0" smtClean="0"/>
              <a:t>Risks: </a:t>
            </a:r>
          </a:p>
          <a:p>
            <a:pPr>
              <a:buFont typeface="Wingdings" panose="05000000000000000000" pitchFamily="2" charset="2"/>
              <a:buChar char="Ø"/>
            </a:pPr>
            <a:r>
              <a:rPr lang="en-US" dirty="0" smtClean="0"/>
              <a:t>Inherent </a:t>
            </a:r>
            <a:r>
              <a:rPr lang="en-US" dirty="0"/>
              <a:t>in all aspects of healthcare, </a:t>
            </a:r>
          </a:p>
          <a:p>
            <a:pPr>
              <a:buFont typeface="Wingdings" panose="05000000000000000000" pitchFamily="2" charset="2"/>
              <a:buChar char="Ø"/>
            </a:pPr>
            <a:r>
              <a:rPr lang="en-US" dirty="0" smtClean="0"/>
              <a:t>Properly </a:t>
            </a:r>
            <a:r>
              <a:rPr lang="en-US" dirty="0"/>
              <a:t>assessed, </a:t>
            </a:r>
            <a:r>
              <a:rPr lang="en-US" dirty="0" smtClean="0"/>
              <a:t>can </a:t>
            </a:r>
            <a:r>
              <a:rPr lang="en-US" dirty="0"/>
              <a:t>help </a:t>
            </a:r>
            <a:r>
              <a:rPr lang="en-US" dirty="0" smtClean="0"/>
              <a:t>health organizations, </a:t>
            </a:r>
            <a:r>
              <a:rPr lang="en-US" dirty="0"/>
              <a:t>set their priorities </a:t>
            </a:r>
            <a:r>
              <a:rPr lang="en-US" dirty="0" smtClean="0"/>
              <a:t>&amp; improve decision-making </a:t>
            </a:r>
            <a:r>
              <a:rPr lang="en-US" dirty="0"/>
              <a:t>to reach an optimal balance of risk, benefit </a:t>
            </a:r>
            <a:r>
              <a:rPr lang="en-US" dirty="0" smtClean="0"/>
              <a:t>&amp; cost</a:t>
            </a:r>
            <a:r>
              <a:rPr lang="en-US" dirty="0"/>
              <a:t>. </a:t>
            </a:r>
            <a:endParaRPr lang="en-US" dirty="0" smtClean="0"/>
          </a:p>
          <a:p>
            <a:pPr>
              <a:buFont typeface="Wingdings" panose="05000000000000000000" pitchFamily="2" charset="2"/>
              <a:buChar char="Ø"/>
            </a:pPr>
            <a:r>
              <a:rPr lang="en-US" dirty="0" smtClean="0"/>
              <a:t>Clinical, Environmental</a:t>
            </a:r>
            <a:r>
              <a:rPr lang="en-US" dirty="0"/>
              <a:t>, </a:t>
            </a:r>
            <a:r>
              <a:rPr lang="en-US" dirty="0" smtClean="0"/>
              <a:t>Financial, Political</a:t>
            </a:r>
            <a:r>
              <a:rPr lang="en-US" dirty="0"/>
              <a:t>, </a:t>
            </a:r>
            <a:r>
              <a:rPr lang="en-US" dirty="0" smtClean="0"/>
              <a:t>&amp; Reputational. </a:t>
            </a:r>
          </a:p>
          <a:p>
            <a:pPr>
              <a:buFont typeface="Wingdings" panose="05000000000000000000" pitchFamily="2" charset="2"/>
              <a:buChar char="Ø"/>
            </a:pPr>
            <a:r>
              <a:rPr lang="en-US" dirty="0"/>
              <a:t>For each hazard identified it is important to decide  if it is significant </a:t>
            </a:r>
            <a:r>
              <a:rPr lang="en-US" dirty="0" smtClean="0"/>
              <a:t>&amp; </a:t>
            </a:r>
            <a:r>
              <a:rPr lang="en-US" dirty="0"/>
              <a:t>whether appropriate &amp; sufficient controls or contingencies are in place to ensure that the risk is effectively minimized</a:t>
            </a:r>
            <a:endParaRPr lang="en-US" dirty="0" smtClean="0"/>
          </a:p>
        </p:txBody>
      </p:sp>
    </p:spTree>
    <p:extLst>
      <p:ext uri="{BB962C8B-B14F-4D97-AF65-F5344CB8AC3E}">
        <p14:creationId xmlns:p14="http://schemas.microsoft.com/office/powerpoint/2010/main" val="2523844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Risk Management Program Elements</a:t>
            </a:r>
            <a:endParaRPr lang="en-US" dirty="0"/>
          </a:p>
        </p:txBody>
      </p:sp>
      <p:sp>
        <p:nvSpPr>
          <p:cNvPr id="3" name="Content Placeholder 2"/>
          <p:cNvSpPr>
            <a:spLocks noGrp="1"/>
          </p:cNvSpPr>
          <p:nvPr>
            <p:ph sz="quarter" idx="1"/>
          </p:nvPr>
        </p:nvSpPr>
        <p:spPr/>
        <p:txBody>
          <a:bodyPr>
            <a:normAutofit fontScale="92500" lnSpcReduction="10000"/>
          </a:bodyPr>
          <a:lstStyle/>
          <a:p>
            <a:pPr marL="0" indent="0">
              <a:buNone/>
            </a:pPr>
            <a:r>
              <a:rPr lang="en-US" dirty="0"/>
              <a:t>Depending on the setting, a comprehensive and effective risk </a:t>
            </a:r>
            <a:r>
              <a:rPr lang="en-US" dirty="0" smtClean="0"/>
              <a:t>management program </a:t>
            </a:r>
            <a:r>
              <a:rPr lang="en-US" dirty="0"/>
              <a:t>should include the following elements:</a:t>
            </a:r>
          </a:p>
          <a:p>
            <a:r>
              <a:rPr lang="en-US" dirty="0" smtClean="0"/>
              <a:t> </a:t>
            </a:r>
            <a:r>
              <a:rPr lang="en-US" dirty="0"/>
              <a:t>Safety/security programs.</a:t>
            </a:r>
          </a:p>
          <a:p>
            <a:r>
              <a:rPr lang="en-US" dirty="0" smtClean="0"/>
              <a:t>Occupational </a:t>
            </a:r>
            <a:r>
              <a:rPr lang="en-US" dirty="0"/>
              <a:t>Safety and Health Administration (</a:t>
            </a:r>
            <a:r>
              <a:rPr lang="en-US" dirty="0" smtClean="0"/>
              <a:t>OSHA)employee </a:t>
            </a:r>
            <a:r>
              <a:rPr lang="en-US" dirty="0"/>
              <a:t>health program.</a:t>
            </a:r>
          </a:p>
          <a:p>
            <a:r>
              <a:rPr lang="en-US" dirty="0" smtClean="0"/>
              <a:t> </a:t>
            </a:r>
            <a:r>
              <a:rPr lang="en-US" dirty="0"/>
              <a:t>Clinical Laboratory </a:t>
            </a:r>
            <a:r>
              <a:rPr lang="en-US" dirty="0" smtClean="0"/>
              <a:t>Services.</a:t>
            </a:r>
            <a:endParaRPr lang="en-US" dirty="0"/>
          </a:p>
          <a:p>
            <a:r>
              <a:rPr lang="en-US" dirty="0" smtClean="0"/>
              <a:t>Infection </a:t>
            </a:r>
            <a:r>
              <a:rPr lang="en-US" dirty="0"/>
              <a:t>control.</a:t>
            </a:r>
          </a:p>
          <a:p>
            <a:r>
              <a:rPr lang="en-US" dirty="0" smtClean="0"/>
              <a:t>Patient&amp; Family </a:t>
            </a:r>
            <a:r>
              <a:rPr lang="en-US" dirty="0"/>
              <a:t>rights </a:t>
            </a:r>
            <a:r>
              <a:rPr lang="en-US" dirty="0" smtClean="0"/>
              <a:t>.</a:t>
            </a:r>
            <a:endParaRPr lang="en-US" dirty="0"/>
          </a:p>
          <a:p>
            <a:r>
              <a:rPr lang="en-US" dirty="0" smtClean="0"/>
              <a:t>Informed Consent </a:t>
            </a:r>
            <a:r>
              <a:rPr lang="en-US" dirty="0"/>
              <a:t>procedures.</a:t>
            </a:r>
          </a:p>
          <a:p>
            <a:r>
              <a:rPr lang="en-US" dirty="0" smtClean="0"/>
              <a:t> </a:t>
            </a:r>
            <a:r>
              <a:rPr lang="en-US" dirty="0"/>
              <a:t>Clinical standard of care/negligence.</a:t>
            </a:r>
          </a:p>
          <a:p>
            <a:r>
              <a:rPr lang="en-US" dirty="0" smtClean="0"/>
              <a:t> Service accessibility</a:t>
            </a:r>
            <a:r>
              <a:rPr lang="en-US" dirty="0"/>
              <a:t>.</a:t>
            </a:r>
          </a:p>
          <a:p>
            <a:r>
              <a:rPr lang="en-US" dirty="0" smtClean="0"/>
              <a:t> </a:t>
            </a:r>
            <a:r>
              <a:rPr lang="en-US" dirty="0"/>
              <a:t>Medical </a:t>
            </a:r>
            <a:r>
              <a:rPr lang="en-US" dirty="0" smtClean="0"/>
              <a:t>waste </a:t>
            </a:r>
            <a:r>
              <a:rPr lang="en-US" dirty="0"/>
              <a:t>disposal.</a:t>
            </a:r>
          </a:p>
        </p:txBody>
      </p:sp>
    </p:spTree>
    <p:extLst>
      <p:ext uri="{BB962C8B-B14F-4D97-AF65-F5344CB8AC3E}">
        <p14:creationId xmlns:p14="http://schemas.microsoft.com/office/powerpoint/2010/main" val="834000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lnSpcReduction="10000"/>
          </a:bodyPr>
          <a:lstStyle/>
          <a:p>
            <a:r>
              <a:rPr lang="en-US" dirty="0"/>
              <a:t>Medical record documentation.</a:t>
            </a:r>
          </a:p>
          <a:p>
            <a:r>
              <a:rPr lang="en-US" dirty="0" smtClean="0"/>
              <a:t>Confidentiality </a:t>
            </a:r>
            <a:r>
              <a:rPr lang="en-US" dirty="0"/>
              <a:t>policy and standards for release of </a:t>
            </a:r>
            <a:r>
              <a:rPr lang="en-US" dirty="0" smtClean="0"/>
              <a:t>medical information</a:t>
            </a:r>
            <a:r>
              <a:rPr lang="en-US" dirty="0"/>
              <a:t>.</a:t>
            </a:r>
          </a:p>
          <a:p>
            <a:r>
              <a:rPr lang="en-US" dirty="0" smtClean="0"/>
              <a:t> </a:t>
            </a:r>
            <a:r>
              <a:rPr lang="en-US" dirty="0"/>
              <a:t>Mandatory reporting requirements.</a:t>
            </a:r>
          </a:p>
          <a:p>
            <a:r>
              <a:rPr lang="en-US" dirty="0" smtClean="0"/>
              <a:t>Licensure </a:t>
            </a:r>
            <a:r>
              <a:rPr lang="en-US" dirty="0"/>
              <a:t>requirements.</a:t>
            </a:r>
          </a:p>
          <a:p>
            <a:r>
              <a:rPr lang="en-US" dirty="0" smtClean="0"/>
              <a:t> </a:t>
            </a:r>
            <a:r>
              <a:rPr lang="en-US" dirty="0"/>
              <a:t>Accreditation standards.</a:t>
            </a:r>
          </a:p>
          <a:p>
            <a:r>
              <a:rPr lang="en-US" dirty="0" smtClean="0"/>
              <a:t>Credentialing/privileging </a:t>
            </a:r>
            <a:r>
              <a:rPr lang="en-US" dirty="0"/>
              <a:t>guidelines.</a:t>
            </a:r>
          </a:p>
          <a:p>
            <a:r>
              <a:rPr lang="en-US" dirty="0" smtClean="0"/>
              <a:t> </a:t>
            </a:r>
            <a:r>
              <a:rPr lang="en-US" dirty="0"/>
              <a:t>Contract management.</a:t>
            </a:r>
          </a:p>
          <a:p>
            <a:r>
              <a:rPr lang="en-US" dirty="0" smtClean="0"/>
              <a:t> </a:t>
            </a:r>
            <a:r>
              <a:rPr lang="en-US" dirty="0"/>
              <a:t>Monitoring of marketing/public relations/external representations.</a:t>
            </a:r>
          </a:p>
          <a:p>
            <a:r>
              <a:rPr lang="en-US" dirty="0" smtClean="0"/>
              <a:t>Complaint/grievance </a:t>
            </a:r>
            <a:r>
              <a:rPr lang="en-US" dirty="0"/>
              <a:t>management.</a:t>
            </a:r>
          </a:p>
          <a:p>
            <a:r>
              <a:rPr lang="en-US" dirty="0" smtClean="0"/>
              <a:t>Employment </a:t>
            </a:r>
            <a:r>
              <a:rPr lang="en-US" dirty="0"/>
              <a:t>practices guidelines.</a:t>
            </a:r>
          </a:p>
        </p:txBody>
      </p:sp>
    </p:spTree>
    <p:extLst>
      <p:ext uri="{BB962C8B-B14F-4D97-AF65-F5344CB8AC3E}">
        <p14:creationId xmlns:p14="http://schemas.microsoft.com/office/powerpoint/2010/main" val="12495025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r>
              <a:rPr lang="en-US" dirty="0"/>
              <a:t>Construction/physical plant requirements, permits, etc.</a:t>
            </a:r>
          </a:p>
          <a:p>
            <a:r>
              <a:rPr lang="en-US" dirty="0" smtClean="0"/>
              <a:t>Regulatory </a:t>
            </a:r>
            <a:r>
              <a:rPr lang="en-US" dirty="0"/>
              <a:t>compliance activities.</a:t>
            </a:r>
          </a:p>
          <a:p>
            <a:r>
              <a:rPr lang="en-US" dirty="0" smtClean="0"/>
              <a:t>Professional Indemnity Issues.</a:t>
            </a:r>
            <a:endParaRPr lang="en-US" dirty="0"/>
          </a:p>
          <a:p>
            <a:r>
              <a:rPr lang="en-US" dirty="0" smtClean="0"/>
              <a:t>Retention </a:t>
            </a:r>
            <a:r>
              <a:rPr lang="en-US" dirty="0"/>
              <a:t>of insurance policies</a:t>
            </a:r>
            <a:r>
              <a:rPr lang="en-US" dirty="0" smtClean="0"/>
              <a:t>.</a:t>
            </a:r>
            <a:endParaRPr lang="en-US" dirty="0"/>
          </a:p>
        </p:txBody>
      </p:sp>
    </p:spTree>
    <p:extLst>
      <p:ext uri="{BB962C8B-B14F-4D97-AF65-F5344CB8AC3E}">
        <p14:creationId xmlns:p14="http://schemas.microsoft.com/office/powerpoint/2010/main" val="138006518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1585</TotalTime>
  <Words>2026</Words>
  <Application>Microsoft Office PowerPoint</Application>
  <PresentationFormat>On-screen Show (4:3)</PresentationFormat>
  <Paragraphs>295</Paragraphs>
  <Slides>45</Slides>
  <Notes>0</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Oriel</vt:lpstr>
      <vt:lpstr>Structuring An effective Risk Management &amp; Root Cause Analysis</vt:lpstr>
      <vt:lpstr>INTRODUCTION</vt:lpstr>
      <vt:lpstr>WHY</vt:lpstr>
      <vt:lpstr>Risk - DEFINITIONS </vt:lpstr>
      <vt:lpstr>What Is Risk Management?</vt:lpstr>
      <vt:lpstr>KEY POINTS</vt:lpstr>
      <vt:lpstr>Risk Management Program Elements</vt:lpstr>
      <vt:lpstr>PowerPoint Presentation</vt:lpstr>
      <vt:lpstr>PowerPoint Presentation</vt:lpstr>
      <vt:lpstr>Risk Management Process</vt:lpstr>
      <vt:lpstr>Risk Management program   HOW</vt:lpstr>
      <vt:lpstr>PowerPoint Presentation</vt:lpstr>
      <vt:lpstr>PowerPoint Presentation</vt:lpstr>
      <vt:lpstr>PowerPoint Presentation</vt:lpstr>
      <vt:lpstr>PowerPoint Presentation</vt:lpstr>
      <vt:lpstr>PowerPoint Presentation</vt:lpstr>
      <vt:lpstr>PowerPoint Presentation</vt:lpstr>
      <vt:lpstr>Risk Assessment Process: An integrated approach that can be used as an improvement tool </vt:lpstr>
      <vt:lpstr>Why -Benefits of risk Assessment</vt:lpstr>
      <vt:lpstr>When</vt:lpstr>
      <vt:lpstr>Who</vt:lpstr>
      <vt:lpstr>How</vt:lpstr>
      <vt:lpstr>PowerPoint Presentation</vt:lpstr>
      <vt:lpstr>PowerPoint Presentation</vt:lpstr>
      <vt:lpstr>PowerPoint Presentation</vt:lpstr>
      <vt:lpstr>Step 2 Map the Services</vt:lpstr>
      <vt:lpstr>Sub-task</vt:lpstr>
      <vt:lpstr>Risk Matrix </vt:lpstr>
      <vt:lpstr>Task 4: review and follow-up</vt:lpstr>
      <vt:lpstr>PowerPoint Presentation</vt:lpstr>
      <vt:lpstr>PowerPoint Presentation</vt:lpstr>
      <vt:lpstr>Other Actions</vt:lpstr>
      <vt:lpstr>Risk Assessment Models</vt:lpstr>
      <vt:lpstr>Types of barriers</vt:lpstr>
      <vt:lpstr>PowerPoint Presentation</vt:lpstr>
      <vt:lpstr>Root Cause Analysis</vt:lpstr>
      <vt:lpstr>Analysis of Clinical Events</vt:lpstr>
      <vt:lpstr>Investigation Process</vt:lpstr>
      <vt:lpstr>Investigation Process</vt:lpstr>
      <vt:lpstr>PowerPoint Presentation</vt:lpstr>
      <vt:lpstr>PowerPoint Presentation</vt:lpstr>
      <vt:lpstr>PowerPoint Presentation</vt:lpstr>
      <vt:lpstr>Conclusion</vt:lpstr>
      <vt:lpstr>PowerPoint Presentation</vt:lpstr>
      <vt:lpstr>Definitions</vt:lpstr>
    </vt:vector>
  </TitlesOfParts>
  <Company>Shell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Structuring An effective Risk Management &amp; Root Cause Analysis</dc:title>
  <dc:creator>Akintola, Rita SNEPCO-SHU</dc:creator>
  <cp:lastModifiedBy>Akintola, Rita SNEPCO-SHU</cp:lastModifiedBy>
  <cp:revision>86</cp:revision>
  <dcterms:created xsi:type="dcterms:W3CDTF">2015-12-07T08:26:31Z</dcterms:created>
  <dcterms:modified xsi:type="dcterms:W3CDTF">2015-12-10T06:51:00Z</dcterms:modified>
</cp:coreProperties>
</file>