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51"/>
  </p:notesMasterIdLst>
  <p:sldIdLst>
    <p:sldId id="258" r:id="rId2"/>
    <p:sldId id="259" r:id="rId3"/>
    <p:sldId id="260" r:id="rId4"/>
    <p:sldId id="261" r:id="rId5"/>
    <p:sldId id="278" r:id="rId6"/>
    <p:sldId id="262" r:id="rId7"/>
    <p:sldId id="279" r:id="rId8"/>
    <p:sldId id="280" r:id="rId9"/>
    <p:sldId id="281" r:id="rId10"/>
    <p:sldId id="263" r:id="rId11"/>
    <p:sldId id="264" r:id="rId12"/>
    <p:sldId id="265" r:id="rId13"/>
    <p:sldId id="266" r:id="rId14"/>
    <p:sldId id="267" r:id="rId15"/>
    <p:sldId id="282" r:id="rId16"/>
    <p:sldId id="268" r:id="rId17"/>
    <p:sldId id="269" r:id="rId18"/>
    <p:sldId id="270" r:id="rId19"/>
    <p:sldId id="271" r:id="rId20"/>
    <p:sldId id="272" r:id="rId21"/>
    <p:sldId id="273" r:id="rId22"/>
    <p:sldId id="274" r:id="rId23"/>
    <p:sldId id="275" r:id="rId24"/>
    <p:sldId id="276" r:id="rId25"/>
    <p:sldId id="277" r:id="rId26"/>
    <p:sldId id="283" r:id="rId27"/>
    <p:sldId id="285" r:id="rId28"/>
    <p:sldId id="286" r:id="rId29"/>
    <p:sldId id="287" r:id="rId30"/>
    <p:sldId id="288" r:id="rId31"/>
    <p:sldId id="289" r:id="rId32"/>
    <p:sldId id="297" r:id="rId33"/>
    <p:sldId id="290" r:id="rId34"/>
    <p:sldId id="291" r:id="rId35"/>
    <p:sldId id="292" r:id="rId36"/>
    <p:sldId id="293" r:id="rId37"/>
    <p:sldId id="294" r:id="rId38"/>
    <p:sldId id="295" r:id="rId39"/>
    <p:sldId id="296" r:id="rId40"/>
    <p:sldId id="302" r:id="rId41"/>
    <p:sldId id="298" r:id="rId42"/>
    <p:sldId id="299" r:id="rId43"/>
    <p:sldId id="300" r:id="rId44"/>
    <p:sldId id="301" r:id="rId45"/>
    <p:sldId id="303" r:id="rId46"/>
    <p:sldId id="306" r:id="rId47"/>
    <p:sldId id="307" r:id="rId48"/>
    <p:sldId id="304" r:id="rId49"/>
    <p:sldId id="30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C9"/>
    <a:srgbClr val="CC0000"/>
    <a:srgbClr val="FFFF00"/>
    <a:srgbClr val="FF5050"/>
    <a:srgbClr val="66CCFF"/>
    <a:srgbClr val="75EBF7"/>
    <a:srgbClr val="8BE9FF"/>
    <a:srgbClr val="76D8F6"/>
    <a:srgbClr val="FFDF57"/>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B5DF82-444D-4E7E-9E33-30D03F47E08A}" type="datetimeFigureOut">
              <a:rPr lang="en-US" smtClean="0"/>
              <a:pPr/>
              <a:t>3/17/2016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3786A-AAED-4287-885B-CE8919202ECA}" type="slidenum">
              <a:rPr lang="en-US" smtClean="0"/>
              <a:pPr/>
              <a:t>‹#›</a:t>
            </a:fld>
            <a:endParaRPr lang="en-US"/>
          </a:p>
        </p:txBody>
      </p:sp>
    </p:spTree>
    <p:extLst>
      <p:ext uri="{BB962C8B-B14F-4D97-AF65-F5344CB8AC3E}">
        <p14:creationId xmlns:p14="http://schemas.microsoft.com/office/powerpoint/2010/main" xmlns="" val="1461029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CC0000">
                <a:lumMod val="25000"/>
                <a:lumOff val="75000"/>
              </a:srgbClr>
            </a:gs>
            <a:gs pos="5000">
              <a:srgbClr val="FFC9C9"/>
            </a:gs>
            <a:gs pos="100000">
              <a:schemeClr val="bg1"/>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noFill/>
          <a:effectLst>
            <a:glow>
              <a:schemeClr val="bg1">
                <a:alpha val="40000"/>
              </a:schemeClr>
            </a:glow>
            <a:outerShdw blurRad="50800" dist="50800" dir="5400000" sx="1000" sy="1000" algn="ctr" rotWithShape="0">
              <a:srgbClr val="000000"/>
            </a:outerShdw>
            <a:softEdge rad="0"/>
          </a:effectLst>
        </p:spPr>
        <p:txBody>
          <a:bodyPr anchor="b">
            <a:noAutofit/>
          </a:bodyPr>
          <a:lstStyle>
            <a:lvl1pPr>
              <a:defRPr sz="5400" b="1"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105530" y="6401308"/>
            <a:ext cx="1066800" cy="329184"/>
          </a:xfrm>
        </p:spPr>
        <p:txBody>
          <a:bodyPr/>
          <a:lstStyle>
            <a:lvl1pPr>
              <a:defRPr>
                <a:solidFill>
                  <a:schemeClr val="tx1"/>
                </a:solidFill>
              </a:defRPr>
            </a:lvl1pPr>
          </a:lstStyle>
          <a:p>
            <a:fld id="{A96B8282-B5E9-45E5-86C9-2A7F83CF6143}"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381000"/>
            <a:ext cx="9144000" cy="152400"/>
          </a:xfrm>
          <a:prstGeom prst="rect">
            <a:avLst/>
          </a:prstGeom>
          <a:gradFill>
            <a:gsLst>
              <a:gs pos="0">
                <a:srgbClr val="FFDF57"/>
              </a:gs>
              <a:gs pos="33000">
                <a:srgbClr val="FFFF00"/>
              </a:gs>
              <a:gs pos="92000">
                <a:schemeClr val="bg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p:nvPr userDrawn="1"/>
        </p:nvSpPr>
        <p:spPr>
          <a:xfrm>
            <a:off x="0" y="533400"/>
            <a:ext cx="9144000" cy="9906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p:cNvSpPr/>
          <p:nvPr userDrawn="1"/>
        </p:nvSpPr>
        <p:spPr>
          <a:xfrm>
            <a:off x="0" y="381000"/>
            <a:ext cx="9144000" cy="152400"/>
          </a:xfrm>
          <a:prstGeom prst="rect">
            <a:avLst/>
          </a:prstGeom>
          <a:gradFill>
            <a:gsLst>
              <a:gs pos="0">
                <a:srgbClr val="FFDF57"/>
              </a:gs>
              <a:gs pos="33000">
                <a:srgbClr val="FFFF00"/>
              </a:gs>
              <a:gs pos="92000">
                <a:schemeClr val="bg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228600" y="6329284"/>
            <a:ext cx="1066800" cy="329184"/>
          </a:xfrm>
        </p:spPr>
        <p:txBody>
          <a:bodyPr/>
          <a:lstStyle>
            <a:lvl1pPr>
              <a:defRPr>
                <a:solidFill>
                  <a:schemeClr val="tx1"/>
                </a:solidFill>
              </a:defRPr>
            </a:lvl1pPr>
          </a:lstStyle>
          <a:p>
            <a:fld id="{A96B8282-B5E9-45E5-86C9-2A7F83CF614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userDrawn="1"/>
        </p:nvSpPr>
        <p:spPr>
          <a:xfrm>
            <a:off x="6629400" y="533400"/>
            <a:ext cx="2514600" cy="6324600"/>
          </a:xfrm>
          <a:prstGeom prst="rect">
            <a:avLst/>
          </a:prstGeom>
          <a:gradFill>
            <a:gsLst>
              <a:gs pos="0">
                <a:srgbClr val="75EBF7">
                  <a:lumMod val="37000"/>
                  <a:lumOff val="63000"/>
                </a:srgbClr>
              </a:gs>
              <a:gs pos="33000">
                <a:schemeClr val="accent2">
                  <a:lumMod val="35000"/>
                  <a:lumOff val="65000"/>
                </a:schemeClr>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381000"/>
            <a:ext cx="9144000" cy="152400"/>
          </a:xfrm>
          <a:prstGeom prst="rect">
            <a:avLst/>
          </a:prstGeom>
          <a:gradFill>
            <a:gsLst>
              <a:gs pos="0">
                <a:srgbClr val="FFDF57"/>
              </a:gs>
              <a:gs pos="33000">
                <a:srgbClr val="FFFF00"/>
              </a:gs>
              <a:gs pos="92000">
                <a:schemeClr val="bg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609600"/>
            <a:ext cx="2057400" cy="5867400"/>
          </a:xfr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lang="en-US" sz="1800" dirty="0">
                <a:solidFill>
                  <a:schemeClr val="lt1"/>
                </a:solidFill>
                <a:latin typeface="+mn-lt"/>
                <a:ea typeface="+mn-ea"/>
                <a:cs typeface="+mn-cs"/>
              </a:defRPr>
            </a:lvl1pPr>
          </a:lstStyle>
          <a:p>
            <a:pPr marL="0" lvl="0" algn="ctr"/>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0" y="6476062"/>
            <a:ext cx="1066800" cy="329184"/>
          </a:xfrm>
        </p:spPr>
        <p:txBody>
          <a:bodyPr/>
          <a:lstStyle>
            <a:lvl1pPr>
              <a:defRPr>
                <a:solidFill>
                  <a:schemeClr val="tx1"/>
                </a:solidFill>
              </a:defRPr>
            </a:lvl1pPr>
          </a:lstStyle>
          <a:p>
            <a:fld id="{A96B8282-B5E9-45E5-86C9-2A7F83CF614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533400"/>
            <a:ext cx="9144000" cy="9906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32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52400" y="6493876"/>
            <a:ext cx="1066800" cy="329184"/>
          </a:xfrm>
        </p:spPr>
        <p:txBody>
          <a:bodyPr/>
          <a:lstStyle>
            <a:lvl1pPr>
              <a:defRPr>
                <a:solidFill>
                  <a:schemeClr val="tx1"/>
                </a:solidFill>
              </a:defRPr>
            </a:lvl1pPr>
          </a:lstStyle>
          <a:p>
            <a:fld id="{A96B8282-B5E9-45E5-86C9-2A7F83CF6143}" type="slidenum">
              <a:rPr lang="en-US" smtClean="0"/>
              <a:pPr/>
              <a:t>‹#›</a:t>
            </a:fld>
            <a:endParaRPr lang="en-US" dirty="0"/>
          </a:p>
        </p:txBody>
      </p:sp>
      <p:sp>
        <p:nvSpPr>
          <p:cNvPr id="8" name="Rectangle 7"/>
          <p:cNvSpPr/>
          <p:nvPr userDrawn="1"/>
        </p:nvSpPr>
        <p:spPr>
          <a:xfrm>
            <a:off x="0" y="381000"/>
            <a:ext cx="9144000" cy="152400"/>
          </a:xfrm>
          <a:prstGeom prst="rect">
            <a:avLst/>
          </a:prstGeom>
          <a:gradFill>
            <a:gsLst>
              <a:gs pos="0">
                <a:srgbClr val="FFDF57"/>
              </a:gs>
              <a:gs pos="33000">
                <a:srgbClr val="FFFF00"/>
              </a:gs>
              <a:gs pos="92000">
                <a:schemeClr val="bg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rgbClr val="FFC9C9"/>
            </a:gs>
            <a:gs pos="33000">
              <a:srgbClr val="FFC9C9"/>
            </a:gs>
            <a:gs pos="92000">
              <a:schemeClr val="tx1"/>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a:xfrm>
            <a:off x="198120" y="6493647"/>
            <a:ext cx="1066800" cy="329184"/>
          </a:xfrm>
        </p:spPr>
        <p:txBody>
          <a:bodyPr/>
          <a:lstStyle>
            <a:lvl1pPr>
              <a:defRPr>
                <a:solidFill>
                  <a:schemeClr val="bg1"/>
                </a:solidFill>
              </a:defRPr>
            </a:lvl1pPr>
          </a:lstStyle>
          <a:p>
            <a:fld id="{A96B8282-B5E9-45E5-86C9-2A7F83CF6143}"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0" y="381000"/>
            <a:ext cx="9144000" cy="152400"/>
          </a:xfrm>
          <a:prstGeom prst="rect">
            <a:avLst/>
          </a:prstGeom>
          <a:gradFill>
            <a:gsLst>
              <a:gs pos="0">
                <a:srgbClr val="FFDF57"/>
              </a:gs>
              <a:gs pos="33000">
                <a:srgbClr val="FFFF00"/>
              </a:gs>
              <a:gs pos="92000">
                <a:schemeClr val="tx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533400"/>
            <a:ext cx="9144000" cy="9906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p:txBody>
          <a:bodyPr>
            <a:normAutofit/>
          </a:bodyPr>
          <a:lstStyle>
            <a:lvl1pPr>
              <a:defRPr sz="32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a:xfrm>
            <a:off x="17585" y="6476062"/>
            <a:ext cx="1066800" cy="329184"/>
          </a:xfrm>
        </p:spPr>
        <p:txBody>
          <a:bodyPr/>
          <a:lstStyle>
            <a:lvl1pPr>
              <a:defRPr>
                <a:solidFill>
                  <a:schemeClr val="tx1"/>
                </a:solidFill>
              </a:defRPr>
            </a:lvl1pPr>
          </a:lstStyle>
          <a:p>
            <a:fld id="{A96B8282-B5E9-45E5-86C9-2A7F83CF6143}" type="slidenum">
              <a:rPr lang="en-US" smtClean="0"/>
              <a:pPr/>
              <a:t>‹#›</a:t>
            </a:fld>
            <a:endParaRPr lang="en-US" dirty="0"/>
          </a:p>
        </p:txBody>
      </p:sp>
      <p:sp>
        <p:nvSpPr>
          <p:cNvPr id="9" name="Rectangle 8"/>
          <p:cNvSpPr/>
          <p:nvPr userDrawn="1"/>
        </p:nvSpPr>
        <p:spPr>
          <a:xfrm>
            <a:off x="0" y="381000"/>
            <a:ext cx="9144000" cy="152400"/>
          </a:xfrm>
          <a:prstGeom prst="rect">
            <a:avLst/>
          </a:prstGeom>
          <a:gradFill>
            <a:gsLst>
              <a:gs pos="0">
                <a:srgbClr val="FFDF57"/>
              </a:gs>
              <a:gs pos="33000">
                <a:srgbClr val="FFFF00"/>
              </a:gs>
              <a:gs pos="92000">
                <a:schemeClr val="bg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userDrawn="1"/>
        </p:nvSpPr>
        <p:spPr>
          <a:xfrm>
            <a:off x="0" y="533400"/>
            <a:ext cx="9144000" cy="9906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p:cNvSpPr>
            <a:spLocks noGrp="1"/>
          </p:cNvSpPr>
          <p:nvPr>
            <p:ph type="title"/>
          </p:nvPr>
        </p:nvSpPr>
        <p:spPr/>
        <p:txBody>
          <a:bodyPr>
            <a:normAutofit/>
          </a:bodyPr>
          <a:lstStyle>
            <a:lvl1pPr>
              <a:defRPr sz="3200" b="1">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a:xfrm>
            <a:off x="29308" y="6400800"/>
            <a:ext cx="1066800" cy="329184"/>
          </a:xfrm>
        </p:spPr>
        <p:txBody>
          <a:bodyPr/>
          <a:lstStyle>
            <a:lvl1pPr>
              <a:defRPr>
                <a:solidFill>
                  <a:schemeClr val="tx1"/>
                </a:solidFill>
              </a:defRPr>
            </a:lvl1pPr>
          </a:lstStyle>
          <a:p>
            <a:fld id="{A96B8282-B5E9-45E5-86C9-2A7F83CF6143}"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381000"/>
            <a:ext cx="9144000" cy="152400"/>
          </a:xfrm>
          <a:prstGeom prst="rect">
            <a:avLst/>
          </a:prstGeom>
          <a:gradFill>
            <a:gsLst>
              <a:gs pos="0">
                <a:srgbClr val="FFDF57"/>
              </a:gs>
              <a:gs pos="33000">
                <a:srgbClr val="FFFF00"/>
              </a:gs>
              <a:gs pos="92000">
                <a:schemeClr val="bg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533400"/>
            <a:ext cx="9144000" cy="9906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Rectangle 6"/>
          <p:cNvSpPr/>
          <p:nvPr userDrawn="1"/>
        </p:nvSpPr>
        <p:spPr>
          <a:xfrm>
            <a:off x="0" y="381000"/>
            <a:ext cx="9144000" cy="152400"/>
          </a:xfrm>
          <a:prstGeom prst="rect">
            <a:avLst/>
          </a:prstGeom>
          <a:gradFill>
            <a:gsLst>
              <a:gs pos="0">
                <a:srgbClr val="FFDF57"/>
              </a:gs>
              <a:gs pos="33000">
                <a:srgbClr val="FFFF00"/>
              </a:gs>
              <a:gs pos="92000">
                <a:schemeClr val="bg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lvl1pPr>
              <a:defRPr sz="3200" b="1">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152400" y="6440893"/>
            <a:ext cx="1066800" cy="329184"/>
          </a:xfrm>
        </p:spPr>
        <p:txBody>
          <a:bodyPr/>
          <a:lstStyle>
            <a:lvl1pPr>
              <a:defRPr>
                <a:solidFill>
                  <a:schemeClr val="tx1"/>
                </a:solidFill>
              </a:defRPr>
            </a:lvl1pPr>
          </a:lstStyle>
          <a:p>
            <a:fld id="{A96B8282-B5E9-45E5-86C9-2A7F83CF614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533400"/>
            <a:ext cx="9144000" cy="9906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6" name="Rectangle 5"/>
          <p:cNvSpPr/>
          <p:nvPr userDrawn="1"/>
        </p:nvSpPr>
        <p:spPr>
          <a:xfrm>
            <a:off x="0" y="381000"/>
            <a:ext cx="9144000" cy="152400"/>
          </a:xfrm>
          <a:prstGeom prst="rect">
            <a:avLst/>
          </a:prstGeom>
          <a:gradFill>
            <a:gsLst>
              <a:gs pos="0">
                <a:srgbClr val="FFDF57"/>
              </a:gs>
              <a:gs pos="33000">
                <a:srgbClr val="FFFF00"/>
              </a:gs>
              <a:gs pos="92000">
                <a:schemeClr val="bg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a:xfrm>
            <a:off x="152400" y="6458478"/>
            <a:ext cx="1066800" cy="329184"/>
          </a:xfrm>
        </p:spPr>
        <p:txBody>
          <a:bodyPr/>
          <a:lstStyle>
            <a:lvl1pPr>
              <a:defRPr>
                <a:solidFill>
                  <a:schemeClr val="tx1"/>
                </a:solidFill>
              </a:defRPr>
            </a:lvl1pPr>
          </a:lstStyle>
          <a:p>
            <a:fld id="{A96B8282-B5E9-45E5-86C9-2A7F83CF614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Rectangle 10"/>
          <p:cNvSpPr/>
          <p:nvPr userDrawn="1"/>
        </p:nvSpPr>
        <p:spPr>
          <a:xfrm>
            <a:off x="0" y="533400"/>
            <a:ext cx="2775010" cy="15240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2" name="Rectangle 11"/>
          <p:cNvSpPr/>
          <p:nvPr userDrawn="1"/>
        </p:nvSpPr>
        <p:spPr>
          <a:xfrm>
            <a:off x="0" y="381000"/>
            <a:ext cx="9144000" cy="152400"/>
          </a:xfrm>
          <a:prstGeom prst="rect">
            <a:avLst/>
          </a:prstGeom>
          <a:gradFill>
            <a:gsLst>
              <a:gs pos="0">
                <a:srgbClr val="FFDF57"/>
              </a:gs>
              <a:gs pos="33000">
                <a:srgbClr val="FFFF00"/>
              </a:gs>
              <a:gs pos="92000">
                <a:schemeClr val="bg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92080"/>
            <a:ext cx="2139696" cy="1261872"/>
          </a:xfrm>
        </p:spPr>
        <p:txBody>
          <a:bodyPr anchor="b">
            <a:noAutofit/>
          </a:bodyPr>
          <a:lstStyle>
            <a:lvl1pPr algn="l">
              <a:defRPr sz="24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152400" y="6369920"/>
            <a:ext cx="1066800" cy="329184"/>
          </a:xfrm>
        </p:spPr>
        <p:txBody>
          <a:bodyPr/>
          <a:lstStyle>
            <a:lvl1pPr>
              <a:defRPr>
                <a:solidFill>
                  <a:schemeClr val="tx1"/>
                </a:solidFill>
              </a:defRPr>
            </a:lvl1pPr>
          </a:lstStyle>
          <a:p>
            <a:fld id="{A96B8282-B5E9-45E5-86C9-2A7F83CF6143}"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533400"/>
            <a:ext cx="2590800" cy="1524000"/>
          </a:xfrm>
          <a:prstGeom prst="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p:cNvSpPr/>
          <p:nvPr userDrawn="1"/>
        </p:nvSpPr>
        <p:spPr>
          <a:xfrm>
            <a:off x="0" y="381000"/>
            <a:ext cx="9144000" cy="152400"/>
          </a:xfrm>
          <a:prstGeom prst="rect">
            <a:avLst/>
          </a:prstGeom>
          <a:gradFill>
            <a:gsLst>
              <a:gs pos="0">
                <a:srgbClr val="FFDF57"/>
              </a:gs>
              <a:gs pos="33000">
                <a:srgbClr val="FFFF00"/>
              </a:gs>
              <a:gs pos="92000">
                <a:schemeClr val="bg1"/>
              </a:gs>
            </a:gsLst>
            <a:lin ang="0" scaled="1"/>
          </a:gra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792480"/>
            <a:ext cx="2142680" cy="1264920"/>
          </a:xfrm>
        </p:spPr>
        <p:txBody>
          <a:bodyPr anchor="b">
            <a:normAutofit/>
          </a:bodyPr>
          <a:lstStyle>
            <a:lvl1pPr algn="l">
              <a:defRPr sz="2400" b="0">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gradFill>
            <a:gsLst>
              <a:gs pos="0">
                <a:srgbClr val="C00000">
                  <a:lumMod val="25000"/>
                  <a:lumOff val="75000"/>
                </a:srgbClr>
              </a:gs>
              <a:gs pos="33000">
                <a:srgbClr val="FFC9C9"/>
              </a:gs>
              <a:gs pos="92000">
                <a:schemeClr val="bg1"/>
              </a:gs>
            </a:gsLst>
            <a:lin ang="0" scaled="1"/>
          </a:gra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17585" y="6511231"/>
            <a:ext cx="1066800" cy="329184"/>
          </a:xfrm>
        </p:spPr>
        <p:txBody>
          <a:bodyPr/>
          <a:lstStyle>
            <a:lvl1pPr>
              <a:defRPr>
                <a:solidFill>
                  <a:schemeClr val="tx1"/>
                </a:solidFill>
              </a:defRPr>
            </a:lvl1pPr>
          </a:lstStyle>
          <a:p>
            <a:fld id="{A96B8282-B5E9-45E5-86C9-2A7F83CF6143}"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71EC752-932C-4DDC-B9F1-5FC62BB72C57}" type="datetimeFigureOut">
              <a:rPr lang="en-US" smtClean="0"/>
              <a:pPr/>
              <a:t>3/17/2016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96B8282-B5E9-45E5-86C9-2A7F83CF61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Appropriate use </a:t>
            </a:r>
            <a:br>
              <a:rPr lang="en-US" dirty="0" smtClean="0"/>
            </a:br>
            <a:r>
              <a:rPr lang="en-US" dirty="0" smtClean="0"/>
              <a:t>of</a:t>
            </a:r>
            <a:r>
              <a:rPr lang="en-US" dirty="0" smtClean="0"/>
              <a:t> </a:t>
            </a:r>
            <a:r>
              <a:rPr lang="en-US" dirty="0" err="1" smtClean="0"/>
              <a:t>ppe</a:t>
            </a:r>
            <a:endParaRPr lang="en-US" dirty="0"/>
          </a:p>
        </p:txBody>
      </p:sp>
      <p:sp>
        <p:nvSpPr>
          <p:cNvPr id="4" name="Text Placeholder 3"/>
          <p:cNvSpPr>
            <a:spLocks noGrp="1"/>
          </p:cNvSpPr>
          <p:nvPr>
            <p:ph type="body" idx="1"/>
          </p:nvPr>
        </p:nvSpPr>
        <p:spPr/>
        <p:txBody>
          <a:bodyPr/>
          <a:lstStyle/>
          <a:p>
            <a:pPr algn="ctr"/>
            <a:endParaRPr lang="en-US" dirty="0" smtClean="0"/>
          </a:p>
          <a:p>
            <a:pPr algn="ctr"/>
            <a:r>
              <a:rPr lang="en-US" b="1" dirty="0" smtClean="0">
                <a:solidFill>
                  <a:srgbClr val="FF0000"/>
                </a:solidFill>
              </a:rPr>
              <a:t>Dr </a:t>
            </a:r>
            <a:r>
              <a:rPr lang="en-US" b="1" dirty="0" err="1" smtClean="0">
                <a:solidFill>
                  <a:srgbClr val="FF0000"/>
                </a:solidFill>
              </a:rPr>
              <a:t>Oluseyi</a:t>
            </a:r>
            <a:r>
              <a:rPr lang="en-US" b="1" dirty="0" smtClean="0">
                <a:solidFill>
                  <a:srgbClr val="FF0000"/>
                </a:solidFill>
              </a:rPr>
              <a:t> </a:t>
            </a:r>
            <a:r>
              <a:rPr lang="en-US" b="1" dirty="0" err="1" smtClean="0">
                <a:solidFill>
                  <a:srgbClr val="FF0000"/>
                </a:solidFill>
              </a:rPr>
              <a:t>Adesola</a:t>
            </a:r>
            <a:endParaRPr lang="en-US" b="1" dirty="0">
              <a:solidFill>
                <a:srgbClr val="FF0000"/>
              </a:solidFill>
            </a:endParaRPr>
          </a:p>
        </p:txBody>
      </p:sp>
    </p:spTree>
    <p:extLst>
      <p:ext uri="{BB962C8B-B14F-4D97-AF65-F5344CB8AC3E}">
        <p14:creationId xmlns:p14="http://schemas.microsoft.com/office/powerpoint/2010/main" xmlns="" val="599684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Gloves (4)</a:t>
            </a:r>
            <a:endParaRPr lang="en-US" dirty="0"/>
          </a:p>
        </p:txBody>
      </p:sp>
      <p:sp>
        <p:nvSpPr>
          <p:cNvPr id="3" name="Content Placeholder 2"/>
          <p:cNvSpPr>
            <a:spLocks noGrp="1"/>
          </p:cNvSpPr>
          <p:nvPr>
            <p:ph idx="1"/>
          </p:nvPr>
        </p:nvSpPr>
        <p:spPr/>
        <p:txBody>
          <a:bodyPr/>
          <a:lstStyle/>
          <a:p>
            <a:r>
              <a:rPr lang="en-US" dirty="0"/>
              <a:t>HCW should be aware that gloves made of certain materials may cause allergic </a:t>
            </a:r>
            <a:r>
              <a:rPr lang="en-US" dirty="0" smtClean="0"/>
              <a:t>reactions.</a:t>
            </a:r>
          </a:p>
          <a:p>
            <a:r>
              <a:rPr lang="en-US" dirty="0" smtClean="0"/>
              <a:t>If HCWs or patients are allergic to latex, hypo-allergenic gloves should be used instead.</a:t>
            </a:r>
          </a:p>
          <a:p>
            <a:r>
              <a:rPr lang="en-US" dirty="0" smtClean="0"/>
              <a:t>HCWs who are allergic to powder should use </a:t>
            </a:r>
            <a:r>
              <a:rPr lang="en-US" dirty="0" err="1" smtClean="0"/>
              <a:t>powderless</a:t>
            </a:r>
            <a:r>
              <a:rPr lang="en-US" dirty="0" smtClean="0"/>
              <a:t> gloves.</a:t>
            </a:r>
            <a:endParaRPr lang="en-US" dirty="0"/>
          </a:p>
          <a:p>
            <a:endParaRPr lang="en-US" dirty="0"/>
          </a:p>
        </p:txBody>
      </p:sp>
    </p:spTree>
    <p:extLst>
      <p:ext uri="{BB962C8B-B14F-4D97-AF65-F5344CB8AC3E}">
        <p14:creationId xmlns:p14="http://schemas.microsoft.com/office/powerpoint/2010/main" xmlns="" val="3911125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Powdered and non-powdered gloves</a:t>
            </a:r>
            <a:endParaRPr lang="en-US" dirty="0"/>
          </a:p>
        </p:txBody>
      </p:sp>
      <p:sp>
        <p:nvSpPr>
          <p:cNvPr id="9" name="Text Placeholder 8"/>
          <p:cNvSpPr>
            <a:spLocks noGrp="1"/>
          </p:cNvSpPr>
          <p:nvPr>
            <p:ph type="body" idx="1"/>
          </p:nvPr>
        </p:nvSpPr>
        <p:spPr/>
        <p:txBody>
          <a:bodyPr/>
          <a:lstStyle/>
          <a:p>
            <a:r>
              <a:rPr lang="en-US" dirty="0" smtClean="0"/>
              <a:t>Powdered</a:t>
            </a:r>
            <a:endParaRPr lang="en-US" dirty="0"/>
          </a:p>
        </p:txBody>
      </p:sp>
      <p:pic>
        <p:nvPicPr>
          <p:cNvPr id="7" name="Content Placeholder 6"/>
          <p:cNvPicPr>
            <a:picLocks noGrp="1" noChangeAspect="1"/>
          </p:cNvPicPr>
          <p:nvPr>
            <p:ph sz="half" idx="2"/>
          </p:nvPr>
        </p:nvPicPr>
        <p:blipFill>
          <a:blip r:embed="rId2" cstate="print"/>
          <a:srcRect l="241" r="241"/>
          <a:stretch>
            <a:fillRect/>
          </a:stretch>
        </p:blipFill>
        <p:spPr/>
      </p:pic>
      <p:sp>
        <p:nvSpPr>
          <p:cNvPr id="10" name="Text Placeholder 9"/>
          <p:cNvSpPr>
            <a:spLocks noGrp="1"/>
          </p:cNvSpPr>
          <p:nvPr>
            <p:ph type="body" sz="quarter" idx="3"/>
          </p:nvPr>
        </p:nvSpPr>
        <p:spPr/>
        <p:txBody>
          <a:bodyPr/>
          <a:lstStyle/>
          <a:p>
            <a:r>
              <a:rPr lang="en-US" dirty="0" smtClean="0"/>
              <a:t>Non-powdered</a:t>
            </a:r>
            <a:endParaRPr lang="en-US" dirty="0"/>
          </a:p>
        </p:txBody>
      </p:sp>
      <p:pic>
        <p:nvPicPr>
          <p:cNvPr id="8" name="Content Placeholder 7"/>
          <p:cNvPicPr>
            <a:picLocks noGrp="1" noChangeAspect="1"/>
          </p:cNvPicPr>
          <p:nvPr>
            <p:ph sz="quarter" idx="4"/>
          </p:nvPr>
        </p:nvPicPr>
        <p:blipFill>
          <a:blip r:embed="rId3" cstate="print"/>
          <a:srcRect l="241" r="241"/>
          <a:stretch>
            <a:fillRect/>
          </a:stretch>
        </p:blipFill>
        <p:spPr/>
      </p:pic>
    </p:spTree>
    <p:extLst>
      <p:ext uri="{BB962C8B-B14F-4D97-AF65-F5344CB8AC3E}">
        <p14:creationId xmlns:p14="http://schemas.microsoft.com/office/powerpoint/2010/main" xmlns="" val="94728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should gloves be worn? (1)</a:t>
            </a:r>
            <a:endParaRPr lang="en-US" dirty="0"/>
          </a:p>
        </p:txBody>
      </p:sp>
      <p:sp>
        <p:nvSpPr>
          <p:cNvPr id="3" name="Content Placeholder 2"/>
          <p:cNvSpPr>
            <a:spLocks noGrp="1"/>
          </p:cNvSpPr>
          <p:nvPr>
            <p:ph idx="1"/>
          </p:nvPr>
        </p:nvSpPr>
        <p:spPr/>
        <p:txBody>
          <a:bodyPr/>
          <a:lstStyle/>
          <a:p>
            <a:r>
              <a:rPr lang="en-US" dirty="0" smtClean="0"/>
              <a:t>When there is a potential for contact with a patient’s body fluid, mucous membrane or non-intact skin.</a:t>
            </a:r>
          </a:p>
          <a:p>
            <a:r>
              <a:rPr lang="en-US" dirty="0" smtClean="0"/>
              <a:t>When performing blood-drawing procedures.</a:t>
            </a:r>
          </a:p>
          <a:p>
            <a:r>
              <a:rPr lang="en-US" dirty="0" smtClean="0"/>
              <a:t>When handling items contaminated with potentially infectious body fluids.</a:t>
            </a:r>
            <a:endParaRPr lang="en-US" dirty="0"/>
          </a:p>
        </p:txBody>
      </p:sp>
    </p:spTree>
    <p:extLst>
      <p:ext uri="{BB962C8B-B14F-4D97-AF65-F5344CB8AC3E}">
        <p14:creationId xmlns:p14="http://schemas.microsoft.com/office/powerpoint/2010/main" xmlns="" val="13007412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should gloves be worn? </a:t>
            </a:r>
            <a:r>
              <a:rPr lang="en-US" dirty="0" smtClean="0"/>
              <a:t>(2)</a:t>
            </a:r>
            <a:endParaRPr lang="en-US" dirty="0"/>
          </a:p>
        </p:txBody>
      </p:sp>
      <p:sp>
        <p:nvSpPr>
          <p:cNvPr id="3" name="Content Placeholder 2"/>
          <p:cNvSpPr>
            <a:spLocks noGrp="1"/>
          </p:cNvSpPr>
          <p:nvPr>
            <p:ph idx="1"/>
          </p:nvPr>
        </p:nvSpPr>
        <p:spPr/>
        <p:txBody>
          <a:bodyPr/>
          <a:lstStyle/>
          <a:p>
            <a:r>
              <a:rPr lang="en-US" dirty="0" smtClean="0"/>
              <a:t>Gloves should be removed as soon as a procedure is completed and hand hygiene should be performed following glove removal.</a:t>
            </a:r>
          </a:p>
          <a:p>
            <a:r>
              <a:rPr lang="en-US" dirty="0" smtClean="0"/>
              <a:t>Gloves should always be changed before beginning a procedure on the next patient.</a:t>
            </a:r>
          </a:p>
          <a:p>
            <a:r>
              <a:rPr lang="en-US" dirty="0" smtClean="0"/>
              <a:t>If there is a risk of contact with large quantities of body fluid, two pairs of gloves (double gloving) should be used for additional protection.</a:t>
            </a:r>
            <a:endParaRPr lang="en-US" dirty="0"/>
          </a:p>
        </p:txBody>
      </p:sp>
    </p:spTree>
    <p:extLst>
      <p:ext uri="{BB962C8B-B14F-4D97-AF65-F5344CB8AC3E}">
        <p14:creationId xmlns:p14="http://schemas.microsoft.com/office/powerpoint/2010/main" xmlns="" val="1404755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Donning Gloves (1)</a:t>
            </a:r>
            <a:endParaRPr lang="en-US" dirty="0"/>
          </a:p>
        </p:txBody>
      </p:sp>
      <p:sp>
        <p:nvSpPr>
          <p:cNvPr id="3" name="Content Placeholder 2"/>
          <p:cNvSpPr>
            <a:spLocks noGrp="1"/>
          </p:cNvSpPr>
          <p:nvPr>
            <p:ph idx="1"/>
          </p:nvPr>
        </p:nvSpPr>
        <p:spPr/>
        <p:txBody>
          <a:bodyPr/>
          <a:lstStyle/>
          <a:p>
            <a:r>
              <a:rPr lang="en-US" dirty="0" smtClean="0"/>
              <a:t>Pick up the cuff of the first glove with your left hand.</a:t>
            </a:r>
          </a:p>
          <a:p>
            <a:r>
              <a:rPr lang="en-US" dirty="0" smtClean="0"/>
              <a:t>Slide your right hand into the glove until you have a snug fit over the thumb joint and knuckles.</a:t>
            </a:r>
          </a:p>
          <a:p>
            <a:r>
              <a:rPr lang="en-US" dirty="0" smtClean="0"/>
              <a:t>Slide your right fingertips into the folded cuff of the left glove.</a:t>
            </a:r>
          </a:p>
          <a:p>
            <a:r>
              <a:rPr lang="en-US" dirty="0" smtClean="0"/>
              <a:t>Pull out the glove and fit your right hand into it.</a:t>
            </a:r>
          </a:p>
          <a:p>
            <a:r>
              <a:rPr lang="en-US" dirty="0" smtClean="0"/>
              <a:t>Unfold the cuffs down over your gown sleeves.</a:t>
            </a:r>
            <a:endParaRPr lang="en-US" dirty="0"/>
          </a:p>
        </p:txBody>
      </p:sp>
    </p:spTree>
    <p:extLst>
      <p:ext uri="{BB962C8B-B14F-4D97-AF65-F5344CB8AC3E}">
        <p14:creationId xmlns:p14="http://schemas.microsoft.com/office/powerpoint/2010/main" xmlns="" val="965266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smtClean="0"/>
              <a:t>Donning Gloves (2)</a:t>
            </a:r>
            <a:endParaRPr lang="en-US" dirty="0"/>
          </a:p>
        </p:txBody>
      </p:sp>
      <p:pic>
        <p:nvPicPr>
          <p:cNvPr id="4" name="Content Placeholder 3"/>
          <p:cNvPicPr>
            <a:picLocks noGrp="1" noChangeAspect="1"/>
          </p:cNvPicPr>
          <p:nvPr>
            <p:ph idx="1"/>
          </p:nvPr>
        </p:nvPicPr>
        <p:blipFill>
          <a:blip r:embed="rId2" cstate="print"/>
          <a:srcRect t="6868" b="6868"/>
          <a:stretch>
            <a:fillRect/>
          </a:stretch>
        </p:blipFill>
        <p:spPr>
          <a:xfrm>
            <a:off x="457200" y="1752600"/>
            <a:ext cx="3600450" cy="2133600"/>
          </a:xfrm>
        </p:spPr>
      </p:pic>
      <p:pic>
        <p:nvPicPr>
          <p:cNvPr id="5" name="Picture 4"/>
          <p:cNvPicPr>
            <a:picLocks noChangeAspect="1"/>
          </p:cNvPicPr>
          <p:nvPr/>
        </p:nvPicPr>
        <p:blipFill>
          <a:blip r:embed="rId3" cstate="print"/>
          <a:stretch>
            <a:fillRect/>
          </a:stretch>
        </p:blipFill>
        <p:spPr>
          <a:xfrm>
            <a:off x="5029200" y="1752600"/>
            <a:ext cx="3200400" cy="2113547"/>
          </a:xfrm>
          <a:prstGeom prst="rect">
            <a:avLst/>
          </a:prstGeom>
        </p:spPr>
      </p:pic>
      <p:pic>
        <p:nvPicPr>
          <p:cNvPr id="7" name="Picture 6"/>
          <p:cNvPicPr>
            <a:picLocks noChangeAspect="1"/>
          </p:cNvPicPr>
          <p:nvPr/>
        </p:nvPicPr>
        <p:blipFill>
          <a:blip r:embed="rId4" cstate="print"/>
          <a:stretch>
            <a:fillRect/>
          </a:stretch>
        </p:blipFill>
        <p:spPr>
          <a:xfrm>
            <a:off x="2667000" y="4419600"/>
            <a:ext cx="3365500" cy="2253422"/>
          </a:xfrm>
          <a:prstGeom prst="rect">
            <a:avLst/>
          </a:prstGeom>
        </p:spPr>
      </p:pic>
      <p:sp>
        <p:nvSpPr>
          <p:cNvPr id="12" name="TextBox 11"/>
          <p:cNvSpPr txBox="1"/>
          <p:nvPr/>
        </p:nvSpPr>
        <p:spPr>
          <a:xfrm>
            <a:off x="1066800" y="3962400"/>
            <a:ext cx="1282749" cy="369332"/>
          </a:xfrm>
          <a:prstGeom prst="rect">
            <a:avLst/>
          </a:prstGeom>
          <a:noFill/>
        </p:spPr>
        <p:txBody>
          <a:bodyPr wrap="square" rtlCol="0">
            <a:spAutoFit/>
          </a:bodyPr>
          <a:lstStyle/>
          <a:p>
            <a:r>
              <a:rPr lang="en-US" dirty="0"/>
              <a:t>S</a:t>
            </a:r>
            <a:r>
              <a:rPr lang="en-US" dirty="0" smtClean="0"/>
              <a:t>tep1</a:t>
            </a:r>
            <a:endParaRPr lang="en-US" dirty="0"/>
          </a:p>
        </p:txBody>
      </p:sp>
      <p:sp>
        <p:nvSpPr>
          <p:cNvPr id="13" name="TextBox 12"/>
          <p:cNvSpPr txBox="1"/>
          <p:nvPr/>
        </p:nvSpPr>
        <p:spPr>
          <a:xfrm>
            <a:off x="6629400" y="3962400"/>
            <a:ext cx="1385429" cy="369332"/>
          </a:xfrm>
          <a:prstGeom prst="rect">
            <a:avLst/>
          </a:prstGeom>
          <a:noFill/>
        </p:spPr>
        <p:txBody>
          <a:bodyPr wrap="square" rtlCol="0">
            <a:spAutoFit/>
          </a:bodyPr>
          <a:lstStyle/>
          <a:p>
            <a:r>
              <a:rPr lang="en-US" dirty="0" smtClean="0"/>
              <a:t>Step 2</a:t>
            </a:r>
            <a:endParaRPr lang="en-US" dirty="0"/>
          </a:p>
        </p:txBody>
      </p:sp>
      <p:sp>
        <p:nvSpPr>
          <p:cNvPr id="14" name="TextBox 13"/>
          <p:cNvSpPr txBox="1"/>
          <p:nvPr/>
        </p:nvSpPr>
        <p:spPr>
          <a:xfrm>
            <a:off x="6400800" y="6248400"/>
            <a:ext cx="852029" cy="369332"/>
          </a:xfrm>
          <a:prstGeom prst="rect">
            <a:avLst/>
          </a:prstGeom>
          <a:noFill/>
        </p:spPr>
        <p:txBody>
          <a:bodyPr wrap="none" rtlCol="0">
            <a:spAutoFit/>
          </a:bodyPr>
          <a:lstStyle/>
          <a:p>
            <a:r>
              <a:rPr lang="en-US" dirty="0" smtClean="0"/>
              <a:t>Step 3</a:t>
            </a:r>
            <a:endParaRPr lang="en-US" dirty="0"/>
          </a:p>
        </p:txBody>
      </p:sp>
    </p:spTree>
    <p:extLst>
      <p:ext uri="{BB962C8B-B14F-4D97-AF65-F5344CB8AC3E}">
        <p14:creationId xmlns:p14="http://schemas.microsoft.com/office/powerpoint/2010/main" xmlns="" val="495023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Glove Removal (1)</a:t>
            </a:r>
            <a:endParaRPr lang="en-US" dirty="0"/>
          </a:p>
        </p:txBody>
      </p:sp>
      <p:sp>
        <p:nvSpPr>
          <p:cNvPr id="3" name="Content Placeholder 2"/>
          <p:cNvSpPr>
            <a:spLocks noGrp="1"/>
          </p:cNvSpPr>
          <p:nvPr>
            <p:ph idx="1"/>
          </p:nvPr>
        </p:nvSpPr>
        <p:spPr/>
        <p:txBody>
          <a:bodyPr>
            <a:normAutofit lnSpcReduction="10000"/>
          </a:bodyPr>
          <a:lstStyle/>
          <a:p>
            <a:r>
              <a:rPr lang="en-US" dirty="0" smtClean="0"/>
              <a:t>Take hold of the first glove at the wrist.</a:t>
            </a:r>
          </a:p>
          <a:p>
            <a:r>
              <a:rPr lang="en-US" dirty="0" smtClean="0"/>
              <a:t>Fold it over and peel it back, turning it inside out as it goes.</a:t>
            </a:r>
          </a:p>
          <a:p>
            <a:r>
              <a:rPr lang="en-US" dirty="0" smtClean="0"/>
              <a:t>Once the glove if off, hold it with your gloved hand.</a:t>
            </a:r>
          </a:p>
          <a:p>
            <a:r>
              <a:rPr lang="en-US" dirty="0" smtClean="0"/>
              <a:t>To remove the other glove, place your bare fingers inside the cuff without touching the glove exterior.</a:t>
            </a:r>
          </a:p>
          <a:p>
            <a:r>
              <a:rPr lang="en-US" dirty="0" smtClean="0"/>
              <a:t>Peel the glove off from the inside, turning it inside out as it goes.</a:t>
            </a:r>
          </a:p>
          <a:p>
            <a:r>
              <a:rPr lang="en-US" dirty="0" smtClean="0"/>
              <a:t>Use it to envelope the other glove.</a:t>
            </a:r>
            <a:endParaRPr lang="en-US" dirty="0"/>
          </a:p>
        </p:txBody>
      </p:sp>
    </p:spTree>
    <p:extLst>
      <p:ext uri="{BB962C8B-B14F-4D97-AF65-F5344CB8AC3E}">
        <p14:creationId xmlns:p14="http://schemas.microsoft.com/office/powerpoint/2010/main" xmlns="" val="4129414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Glove Removal (2)</a:t>
            </a:r>
            <a:endParaRPr lang="en-US" dirty="0"/>
          </a:p>
        </p:txBody>
      </p:sp>
      <p:pic>
        <p:nvPicPr>
          <p:cNvPr id="4" name="Content Placeholder 3"/>
          <p:cNvPicPr>
            <a:picLocks noGrp="1" noChangeAspect="1"/>
          </p:cNvPicPr>
          <p:nvPr>
            <p:ph idx="1"/>
          </p:nvPr>
        </p:nvPicPr>
        <p:blipFill>
          <a:blip r:embed="rId2" cstate="print"/>
          <a:srcRect l="-6990" r="-6990"/>
          <a:stretch>
            <a:fillRect/>
          </a:stretch>
        </p:blipFill>
        <p:spPr>
          <a:xfrm>
            <a:off x="0" y="1752600"/>
            <a:ext cx="4114800" cy="2438400"/>
          </a:xfrm>
        </p:spPr>
      </p:pic>
      <p:pic>
        <p:nvPicPr>
          <p:cNvPr id="5" name="Picture 4"/>
          <p:cNvPicPr>
            <a:picLocks noChangeAspect="1"/>
          </p:cNvPicPr>
          <p:nvPr/>
        </p:nvPicPr>
        <p:blipFill>
          <a:blip r:embed="rId3" cstate="print"/>
          <a:stretch>
            <a:fillRect/>
          </a:stretch>
        </p:blipFill>
        <p:spPr>
          <a:xfrm>
            <a:off x="4572000" y="1828800"/>
            <a:ext cx="3429000" cy="2366920"/>
          </a:xfrm>
          <a:prstGeom prst="rect">
            <a:avLst/>
          </a:prstGeom>
        </p:spPr>
      </p:pic>
      <p:pic>
        <p:nvPicPr>
          <p:cNvPr id="6" name="Picture 5"/>
          <p:cNvPicPr>
            <a:picLocks noChangeAspect="1"/>
          </p:cNvPicPr>
          <p:nvPr/>
        </p:nvPicPr>
        <p:blipFill>
          <a:blip r:embed="rId4" cstate="print"/>
          <a:stretch>
            <a:fillRect/>
          </a:stretch>
        </p:blipFill>
        <p:spPr>
          <a:xfrm>
            <a:off x="2667000" y="4495800"/>
            <a:ext cx="3102980" cy="2169340"/>
          </a:xfrm>
          <a:prstGeom prst="rect">
            <a:avLst/>
          </a:prstGeom>
        </p:spPr>
      </p:pic>
      <p:sp>
        <p:nvSpPr>
          <p:cNvPr id="7" name="TextBox 6"/>
          <p:cNvSpPr txBox="1"/>
          <p:nvPr/>
        </p:nvSpPr>
        <p:spPr>
          <a:xfrm>
            <a:off x="914400" y="4267200"/>
            <a:ext cx="1080629" cy="369332"/>
          </a:xfrm>
          <a:prstGeom prst="rect">
            <a:avLst/>
          </a:prstGeom>
          <a:noFill/>
        </p:spPr>
        <p:txBody>
          <a:bodyPr wrap="square" rtlCol="0">
            <a:spAutoFit/>
          </a:bodyPr>
          <a:lstStyle/>
          <a:p>
            <a:r>
              <a:rPr lang="en-US" dirty="0" smtClean="0"/>
              <a:t>Step 1</a:t>
            </a:r>
            <a:endParaRPr lang="en-US" dirty="0"/>
          </a:p>
        </p:txBody>
      </p:sp>
      <p:sp>
        <p:nvSpPr>
          <p:cNvPr id="8" name="TextBox 7"/>
          <p:cNvSpPr txBox="1"/>
          <p:nvPr/>
        </p:nvSpPr>
        <p:spPr>
          <a:xfrm>
            <a:off x="6400800" y="4267200"/>
            <a:ext cx="1766429" cy="369332"/>
          </a:xfrm>
          <a:prstGeom prst="rect">
            <a:avLst/>
          </a:prstGeom>
          <a:noFill/>
        </p:spPr>
        <p:txBody>
          <a:bodyPr wrap="square" rtlCol="0">
            <a:spAutoFit/>
          </a:bodyPr>
          <a:lstStyle/>
          <a:p>
            <a:r>
              <a:rPr lang="en-US" dirty="0" smtClean="0"/>
              <a:t>Step 2</a:t>
            </a:r>
            <a:endParaRPr lang="en-US" dirty="0"/>
          </a:p>
        </p:txBody>
      </p:sp>
      <p:sp>
        <p:nvSpPr>
          <p:cNvPr id="9" name="TextBox 8"/>
          <p:cNvSpPr txBox="1"/>
          <p:nvPr/>
        </p:nvSpPr>
        <p:spPr>
          <a:xfrm>
            <a:off x="5867400" y="5715000"/>
            <a:ext cx="1385429" cy="369332"/>
          </a:xfrm>
          <a:prstGeom prst="rect">
            <a:avLst/>
          </a:prstGeom>
          <a:noFill/>
        </p:spPr>
        <p:txBody>
          <a:bodyPr wrap="square" rtlCol="0">
            <a:spAutoFit/>
          </a:bodyPr>
          <a:lstStyle/>
          <a:p>
            <a:r>
              <a:rPr lang="en-US" dirty="0" smtClean="0"/>
              <a:t>Step 3</a:t>
            </a:r>
            <a:endParaRPr lang="en-US" dirty="0"/>
          </a:p>
        </p:txBody>
      </p:sp>
    </p:spTree>
    <p:extLst>
      <p:ext uri="{BB962C8B-B14F-4D97-AF65-F5344CB8AC3E}">
        <p14:creationId xmlns:p14="http://schemas.microsoft.com/office/powerpoint/2010/main" xmlns="" val="3491036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Glove Hygiene</a:t>
            </a:r>
            <a:endParaRPr lang="en-US" dirty="0"/>
          </a:p>
        </p:txBody>
      </p:sp>
      <p:sp>
        <p:nvSpPr>
          <p:cNvPr id="3" name="Content Placeholder 2"/>
          <p:cNvSpPr>
            <a:spLocks noGrp="1"/>
          </p:cNvSpPr>
          <p:nvPr>
            <p:ph idx="1"/>
          </p:nvPr>
        </p:nvSpPr>
        <p:spPr/>
        <p:txBody>
          <a:bodyPr/>
          <a:lstStyle/>
          <a:p>
            <a:r>
              <a:rPr lang="en-US" dirty="0" smtClean="0"/>
              <a:t>Gloves should not be worn unnecessarily for long periods of time.</a:t>
            </a:r>
          </a:p>
          <a:p>
            <a:r>
              <a:rPr lang="en-US" dirty="0" smtClean="0"/>
              <a:t>Doing so will increase the HCWs risk of infection as the moist skin inside the gloves creates an environment that is conducive to the growth of bacteria.</a:t>
            </a:r>
          </a:p>
          <a:p>
            <a:r>
              <a:rPr lang="en-US" dirty="0" smtClean="0"/>
              <a:t>Disposable gloves may develop small imperceptible holes through which pathogenic organisms may pass.</a:t>
            </a:r>
            <a:endParaRPr lang="en-US" dirty="0"/>
          </a:p>
        </p:txBody>
      </p:sp>
    </p:spTree>
    <p:extLst>
      <p:ext uri="{BB962C8B-B14F-4D97-AF65-F5344CB8AC3E}">
        <p14:creationId xmlns:p14="http://schemas.microsoft.com/office/powerpoint/2010/main" xmlns="" val="4013032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Cover Garbs</a:t>
            </a:r>
            <a:endParaRPr lang="en-US" dirty="0"/>
          </a:p>
        </p:txBody>
      </p:sp>
      <p:sp>
        <p:nvSpPr>
          <p:cNvPr id="3" name="Content Placeholder 2"/>
          <p:cNvSpPr>
            <a:spLocks noGrp="1"/>
          </p:cNvSpPr>
          <p:nvPr>
            <p:ph idx="1"/>
          </p:nvPr>
        </p:nvSpPr>
        <p:spPr/>
        <p:txBody>
          <a:bodyPr/>
          <a:lstStyle/>
          <a:p>
            <a:r>
              <a:rPr lang="en-US" dirty="0" smtClean="0"/>
              <a:t>Cover garb include the following garments:</a:t>
            </a:r>
          </a:p>
          <a:p>
            <a:pPr lvl="1"/>
            <a:r>
              <a:rPr lang="en-US" dirty="0"/>
              <a:t>Gowns</a:t>
            </a:r>
          </a:p>
          <a:p>
            <a:pPr lvl="1"/>
            <a:r>
              <a:rPr lang="en-US" dirty="0"/>
              <a:t>Aprons</a:t>
            </a:r>
          </a:p>
          <a:p>
            <a:pPr lvl="1"/>
            <a:r>
              <a:rPr lang="en-US" dirty="0"/>
              <a:t>Laboratory </a:t>
            </a:r>
            <a:r>
              <a:rPr lang="en-US" dirty="0" smtClean="0"/>
              <a:t>coats</a:t>
            </a:r>
          </a:p>
          <a:p>
            <a:r>
              <a:rPr lang="en-US" dirty="0" smtClean="0"/>
              <a:t>The choice of appropriate cover garb should be based upon the characteristics of the garments.</a:t>
            </a:r>
          </a:p>
        </p:txBody>
      </p:sp>
    </p:spTree>
    <p:extLst>
      <p:ext uri="{BB962C8B-B14F-4D97-AF65-F5344CB8AC3E}">
        <p14:creationId xmlns:p14="http://schemas.microsoft.com/office/powerpoint/2010/main" xmlns="" val="29754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a:t>
            </a:r>
            <a:endParaRPr lang="en-US" dirty="0"/>
          </a:p>
        </p:txBody>
      </p:sp>
      <p:sp>
        <p:nvSpPr>
          <p:cNvPr id="3" name="Content Placeholder 2"/>
          <p:cNvSpPr>
            <a:spLocks noGrp="1"/>
          </p:cNvSpPr>
          <p:nvPr>
            <p:ph idx="1"/>
          </p:nvPr>
        </p:nvSpPr>
        <p:spPr/>
        <p:txBody>
          <a:bodyPr/>
          <a:lstStyle/>
          <a:p>
            <a:pPr lvl="1"/>
            <a:r>
              <a:rPr lang="en-US" dirty="0" smtClean="0"/>
              <a:t>At the end of this lecture participants will be able to:</a:t>
            </a:r>
          </a:p>
          <a:p>
            <a:pPr lvl="2"/>
            <a:r>
              <a:rPr lang="en-US" dirty="0" smtClean="0"/>
              <a:t>Recognize circumstances which call for the use of PPE in order to prevent patient and health care worker contact with potentially infectious material.</a:t>
            </a:r>
          </a:p>
          <a:p>
            <a:pPr lvl="2"/>
            <a:r>
              <a:rPr lang="en-US" dirty="0" smtClean="0"/>
              <a:t>Identify specific PPE which is used to protect patients and health care workers from exposure to infectious pathogens.</a:t>
            </a:r>
            <a:endParaRPr lang="en-US" dirty="0"/>
          </a:p>
        </p:txBody>
      </p:sp>
    </p:spTree>
    <p:extLst>
      <p:ext uri="{BB962C8B-B14F-4D97-AF65-F5344CB8AC3E}">
        <p14:creationId xmlns:p14="http://schemas.microsoft.com/office/powerpoint/2010/main" xmlns="" val="4264460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Cover Garb</a:t>
            </a:r>
            <a:endParaRPr lang="en-US" dirty="0"/>
          </a:p>
        </p:txBody>
      </p:sp>
      <p:sp>
        <p:nvSpPr>
          <p:cNvPr id="3" name="Content Placeholder 2"/>
          <p:cNvSpPr>
            <a:spLocks noGrp="1"/>
          </p:cNvSpPr>
          <p:nvPr>
            <p:ph idx="1"/>
          </p:nvPr>
        </p:nvSpPr>
        <p:spPr/>
        <p:txBody>
          <a:bodyPr/>
          <a:lstStyle/>
          <a:p>
            <a:r>
              <a:rPr lang="en-US" dirty="0" smtClean="0"/>
              <a:t>Cover garb is available in three varieties:</a:t>
            </a:r>
          </a:p>
          <a:p>
            <a:pPr lvl="1"/>
            <a:r>
              <a:rPr lang="en-US" dirty="0" smtClean="0"/>
              <a:t>Impervious garments – generally reinforced for additional protection, fluid will not soak through to the skin.</a:t>
            </a:r>
          </a:p>
          <a:p>
            <a:pPr lvl="1"/>
            <a:r>
              <a:rPr lang="en-US" dirty="0" smtClean="0"/>
              <a:t>Fluid resistant garments – provide protection against contact with moderate amounts of body fluids.</a:t>
            </a:r>
          </a:p>
          <a:p>
            <a:pPr lvl="1"/>
            <a:r>
              <a:rPr lang="en-US" dirty="0" smtClean="0"/>
              <a:t>Permeable garments – provide protection against contact with small amounts of fluids or small splashes.</a:t>
            </a:r>
            <a:endParaRPr lang="en-US" dirty="0"/>
          </a:p>
        </p:txBody>
      </p:sp>
    </p:spTree>
    <p:extLst>
      <p:ext uri="{BB962C8B-B14F-4D97-AF65-F5344CB8AC3E}">
        <p14:creationId xmlns:p14="http://schemas.microsoft.com/office/powerpoint/2010/main" xmlns="" val="785976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Impervious garments</a:t>
            </a:r>
            <a:endParaRPr lang="en-US" dirty="0"/>
          </a:p>
        </p:txBody>
      </p:sp>
      <p:pic>
        <p:nvPicPr>
          <p:cNvPr id="5" name="Picture 4"/>
          <p:cNvPicPr>
            <a:picLocks noChangeAspect="1"/>
          </p:cNvPicPr>
          <p:nvPr/>
        </p:nvPicPr>
        <p:blipFill>
          <a:blip r:embed="rId2" cstate="print"/>
          <a:stretch>
            <a:fillRect/>
          </a:stretch>
        </p:blipFill>
        <p:spPr>
          <a:xfrm>
            <a:off x="5144257" y="1676400"/>
            <a:ext cx="4025900" cy="3352800"/>
          </a:xfrm>
          <a:prstGeom prst="rect">
            <a:avLst/>
          </a:prstGeom>
        </p:spPr>
      </p:pic>
      <p:pic>
        <p:nvPicPr>
          <p:cNvPr id="6" name="Picture 5"/>
          <p:cNvPicPr>
            <a:picLocks noChangeAspect="1"/>
          </p:cNvPicPr>
          <p:nvPr/>
        </p:nvPicPr>
        <p:blipFill>
          <a:blip r:embed="rId3" cstate="print"/>
          <a:stretch>
            <a:fillRect/>
          </a:stretch>
        </p:blipFill>
        <p:spPr>
          <a:xfrm>
            <a:off x="3200400" y="3739367"/>
            <a:ext cx="3810000" cy="3118633"/>
          </a:xfrm>
          <a:prstGeom prst="rect">
            <a:avLst/>
          </a:prstGeom>
        </p:spPr>
      </p:pic>
      <p:pic>
        <p:nvPicPr>
          <p:cNvPr id="8" name="Content Placeholder 7"/>
          <p:cNvPicPr>
            <a:picLocks noGrp="1" noChangeAspect="1"/>
          </p:cNvPicPr>
          <p:nvPr>
            <p:ph idx="1"/>
          </p:nvPr>
        </p:nvPicPr>
        <p:blipFill>
          <a:blip r:embed="rId4" cstate="print"/>
          <a:srcRect t="-963" b="-963"/>
          <a:stretch>
            <a:fillRect/>
          </a:stretch>
        </p:blipFill>
        <p:spPr>
          <a:xfrm>
            <a:off x="-228600" y="1676400"/>
            <a:ext cx="4886325" cy="2895600"/>
          </a:xfrm>
        </p:spPr>
      </p:pic>
    </p:spTree>
    <p:extLst>
      <p:ext uri="{BB962C8B-B14F-4D97-AF65-F5344CB8AC3E}">
        <p14:creationId xmlns:p14="http://schemas.microsoft.com/office/powerpoint/2010/main" xmlns="" val="2692742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Fluid Resistant Garments</a:t>
            </a:r>
            <a:endParaRPr lang="en-US" dirty="0"/>
          </a:p>
        </p:txBody>
      </p:sp>
      <p:pic>
        <p:nvPicPr>
          <p:cNvPr id="4" name="Content Placeholder 3"/>
          <p:cNvPicPr>
            <a:picLocks noGrp="1" noChangeAspect="1"/>
          </p:cNvPicPr>
          <p:nvPr>
            <p:ph idx="1"/>
          </p:nvPr>
        </p:nvPicPr>
        <p:blipFill>
          <a:blip r:embed="rId2" cstate="print"/>
          <a:srcRect l="-34375" r="-34375"/>
          <a:stretch>
            <a:fillRect/>
          </a:stretch>
        </p:blipFill>
        <p:spPr>
          <a:xfrm>
            <a:off x="457200" y="1600200"/>
            <a:ext cx="5014913" cy="2971800"/>
          </a:xfrm>
        </p:spPr>
      </p:pic>
      <p:pic>
        <p:nvPicPr>
          <p:cNvPr id="5" name="Picture 4"/>
          <p:cNvPicPr>
            <a:picLocks noChangeAspect="1"/>
          </p:cNvPicPr>
          <p:nvPr/>
        </p:nvPicPr>
        <p:blipFill>
          <a:blip r:embed="rId3" cstate="print"/>
          <a:stretch>
            <a:fillRect/>
          </a:stretch>
        </p:blipFill>
        <p:spPr>
          <a:xfrm>
            <a:off x="4267200" y="1828800"/>
            <a:ext cx="3657600" cy="3657600"/>
          </a:xfrm>
          <a:prstGeom prst="rect">
            <a:avLst/>
          </a:prstGeom>
        </p:spPr>
      </p:pic>
    </p:spTree>
    <p:extLst>
      <p:ext uri="{BB962C8B-B14F-4D97-AF65-F5344CB8AC3E}">
        <p14:creationId xmlns:p14="http://schemas.microsoft.com/office/powerpoint/2010/main" xmlns="" val="483656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Permeable garments</a:t>
            </a:r>
            <a:endParaRPr lang="en-US" dirty="0"/>
          </a:p>
        </p:txBody>
      </p:sp>
      <p:pic>
        <p:nvPicPr>
          <p:cNvPr id="4" name="Content Placeholder 3"/>
          <p:cNvPicPr>
            <a:picLocks noGrp="1" noChangeAspect="1"/>
          </p:cNvPicPr>
          <p:nvPr>
            <p:ph idx="1"/>
          </p:nvPr>
        </p:nvPicPr>
        <p:blipFill>
          <a:blip r:embed="rId2" cstate="print"/>
          <a:srcRect t="20370" b="20370"/>
          <a:stretch>
            <a:fillRect/>
          </a:stretch>
        </p:blipFill>
        <p:spPr/>
      </p:pic>
    </p:spTree>
    <p:extLst>
      <p:ext uri="{BB962C8B-B14F-4D97-AF65-F5344CB8AC3E}">
        <p14:creationId xmlns:p14="http://schemas.microsoft.com/office/powerpoint/2010/main" xmlns="" val="3360112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should cover garb be worn (1)</a:t>
            </a:r>
            <a:endParaRPr lang="en-US" dirty="0"/>
          </a:p>
        </p:txBody>
      </p:sp>
      <p:sp>
        <p:nvSpPr>
          <p:cNvPr id="3" name="Content Placeholder 2"/>
          <p:cNvSpPr>
            <a:spLocks noGrp="1"/>
          </p:cNvSpPr>
          <p:nvPr>
            <p:ph idx="1"/>
          </p:nvPr>
        </p:nvSpPr>
        <p:spPr/>
        <p:txBody>
          <a:bodyPr/>
          <a:lstStyle/>
          <a:p>
            <a:r>
              <a:rPr lang="en-US" dirty="0" smtClean="0"/>
              <a:t>Cover garb should be used whenever there is a risk that arms, legs or clothing will become contaminated with a patient’s body fluid.</a:t>
            </a:r>
          </a:p>
          <a:p>
            <a:r>
              <a:rPr lang="en-US" dirty="0" smtClean="0"/>
              <a:t>An impervious gown should be used in situations where there may be exposure to large quantities of body fluids.</a:t>
            </a:r>
          </a:p>
          <a:p>
            <a:r>
              <a:rPr lang="en-US" dirty="0" smtClean="0"/>
              <a:t>An impervious gown should be worn in the operating room or while providing emergency care to severe trauma patients.</a:t>
            </a:r>
            <a:endParaRPr lang="en-US" dirty="0"/>
          </a:p>
        </p:txBody>
      </p:sp>
    </p:spTree>
    <p:extLst>
      <p:ext uri="{BB962C8B-B14F-4D97-AF65-F5344CB8AC3E}">
        <p14:creationId xmlns:p14="http://schemas.microsoft.com/office/powerpoint/2010/main" xmlns="" val="39979223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should cover garb be worn </a:t>
            </a:r>
            <a:r>
              <a:rPr lang="en-US" dirty="0" smtClean="0"/>
              <a:t>(2)</a:t>
            </a:r>
            <a:endParaRPr lang="en-US" dirty="0"/>
          </a:p>
        </p:txBody>
      </p:sp>
      <p:sp>
        <p:nvSpPr>
          <p:cNvPr id="3" name="Content Placeholder 2"/>
          <p:cNvSpPr>
            <a:spLocks noGrp="1"/>
          </p:cNvSpPr>
          <p:nvPr>
            <p:ph idx="1"/>
          </p:nvPr>
        </p:nvSpPr>
        <p:spPr/>
        <p:txBody>
          <a:bodyPr/>
          <a:lstStyle/>
          <a:p>
            <a:r>
              <a:rPr lang="en-US" dirty="0" smtClean="0"/>
              <a:t>A fluid resistant gown should be used in situation where there may be exposure to lesser quantities of body fluids.</a:t>
            </a:r>
          </a:p>
          <a:p>
            <a:r>
              <a:rPr lang="en-US" dirty="0" smtClean="0"/>
              <a:t>A fluid resistant gown should be worn when removing soiled linen from a bed or when performing procedures which may generate significant aerosol fluid spray.</a:t>
            </a:r>
            <a:endParaRPr lang="en-US" dirty="0"/>
          </a:p>
        </p:txBody>
      </p:sp>
    </p:spTree>
    <p:extLst>
      <p:ext uri="{BB962C8B-B14F-4D97-AF65-F5344CB8AC3E}">
        <p14:creationId xmlns:p14="http://schemas.microsoft.com/office/powerpoint/2010/main" xmlns="" val="35817804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When should cover garb be worn </a:t>
            </a:r>
            <a:r>
              <a:rPr lang="en-US" dirty="0" smtClean="0"/>
              <a:t>(3)</a:t>
            </a:r>
            <a:endParaRPr lang="en-US" dirty="0"/>
          </a:p>
        </p:txBody>
      </p:sp>
      <p:sp>
        <p:nvSpPr>
          <p:cNvPr id="3" name="Content Placeholder 2"/>
          <p:cNvSpPr>
            <a:spLocks noGrp="1"/>
          </p:cNvSpPr>
          <p:nvPr>
            <p:ph idx="1"/>
          </p:nvPr>
        </p:nvSpPr>
        <p:spPr/>
        <p:txBody>
          <a:bodyPr/>
          <a:lstStyle/>
          <a:p>
            <a:r>
              <a:rPr lang="en-US" dirty="0" smtClean="0"/>
              <a:t>Laboratory coats can be used in situations where only minimal exposure to body fluids is likely.</a:t>
            </a:r>
          </a:p>
          <a:p>
            <a:r>
              <a:rPr lang="en-US" dirty="0" smtClean="0"/>
              <a:t>A laboratory coat can be worn when processing laboratory specimens or drawing blood.</a:t>
            </a:r>
          </a:p>
          <a:p>
            <a:r>
              <a:rPr lang="en-US" dirty="0" smtClean="0"/>
              <a:t>Sterile gowns are used when sterile procedures are performed.</a:t>
            </a:r>
          </a:p>
          <a:p>
            <a:r>
              <a:rPr lang="en-US" dirty="0" smtClean="0"/>
              <a:t>Sterile gowns must be worn in order to reduce the risk of infection transmission to the patient.</a:t>
            </a:r>
            <a:endParaRPr lang="en-US" dirty="0"/>
          </a:p>
        </p:txBody>
      </p:sp>
    </p:spTree>
    <p:extLst>
      <p:ext uri="{BB962C8B-B14F-4D97-AF65-F5344CB8AC3E}">
        <p14:creationId xmlns:p14="http://schemas.microsoft.com/office/powerpoint/2010/main" xmlns="" val="3886140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Removing Cover Garb</a:t>
            </a:r>
            <a:endParaRPr lang="en-US" dirty="0"/>
          </a:p>
        </p:txBody>
      </p:sp>
      <p:pic>
        <p:nvPicPr>
          <p:cNvPr id="4" name="Content Placeholder 3"/>
          <p:cNvPicPr>
            <a:picLocks noGrp="1" noChangeAspect="1"/>
          </p:cNvPicPr>
          <p:nvPr>
            <p:ph idx="1"/>
          </p:nvPr>
        </p:nvPicPr>
        <p:blipFill>
          <a:blip r:embed="rId2" cstate="print"/>
          <a:srcRect l="-17411" r="-17411"/>
          <a:stretch>
            <a:fillRect/>
          </a:stretch>
        </p:blipFill>
        <p:spPr>
          <a:xfrm>
            <a:off x="-609600" y="1600200"/>
            <a:ext cx="8229600" cy="4876800"/>
          </a:xfrm>
        </p:spPr>
      </p:pic>
    </p:spTree>
    <p:extLst>
      <p:ext uri="{BB962C8B-B14F-4D97-AF65-F5344CB8AC3E}">
        <p14:creationId xmlns:p14="http://schemas.microsoft.com/office/powerpoint/2010/main" xmlns="" val="39289865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Face Masks</a:t>
            </a:r>
            <a:endParaRPr lang="en-US" dirty="0"/>
          </a:p>
        </p:txBody>
      </p:sp>
      <p:sp>
        <p:nvSpPr>
          <p:cNvPr id="3" name="Content Placeholder 2"/>
          <p:cNvSpPr>
            <a:spLocks noGrp="1"/>
          </p:cNvSpPr>
          <p:nvPr>
            <p:ph idx="1"/>
          </p:nvPr>
        </p:nvSpPr>
        <p:spPr/>
        <p:txBody>
          <a:bodyPr/>
          <a:lstStyle/>
          <a:p>
            <a:r>
              <a:rPr lang="en-US" dirty="0" smtClean="0"/>
              <a:t>Masks available for use by health care providers are classified as follows:</a:t>
            </a:r>
          </a:p>
          <a:p>
            <a:pPr lvl="1"/>
            <a:r>
              <a:rPr lang="en-US" dirty="0" smtClean="0"/>
              <a:t>Non-surgical (Procedure) mask – fluid resistant and have the capacity for relatively high filtration of pathogenic organisms.</a:t>
            </a:r>
          </a:p>
          <a:p>
            <a:pPr lvl="1"/>
            <a:r>
              <a:rPr lang="en-US" dirty="0" smtClean="0"/>
              <a:t>Surgical mask – lightweight and generally not fluid resistant.</a:t>
            </a:r>
          </a:p>
          <a:p>
            <a:pPr lvl="1"/>
            <a:r>
              <a:rPr lang="en-US" dirty="0" smtClean="0"/>
              <a:t>Particulate respirators – HEPA filtration masks which can screen out particles less than 5 microns in size.</a:t>
            </a:r>
            <a:endParaRPr lang="en-US" dirty="0"/>
          </a:p>
        </p:txBody>
      </p:sp>
    </p:spTree>
    <p:extLst>
      <p:ext uri="{BB962C8B-B14F-4D97-AF65-F5344CB8AC3E}">
        <p14:creationId xmlns:p14="http://schemas.microsoft.com/office/powerpoint/2010/main" xmlns="" val="3296203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Non-surgical masks</a:t>
            </a:r>
            <a:endParaRPr lang="en-US" dirty="0"/>
          </a:p>
        </p:txBody>
      </p:sp>
      <p:pic>
        <p:nvPicPr>
          <p:cNvPr id="4" name="Content Placeholder 3"/>
          <p:cNvPicPr>
            <a:picLocks noGrp="1" noChangeAspect="1"/>
          </p:cNvPicPr>
          <p:nvPr>
            <p:ph idx="1"/>
          </p:nvPr>
        </p:nvPicPr>
        <p:blipFill>
          <a:blip r:embed="rId2" cstate="print"/>
          <a:srcRect t="20370" b="20370"/>
          <a:stretch>
            <a:fillRect/>
          </a:stretch>
        </p:blipFill>
        <p:spPr>
          <a:xfrm>
            <a:off x="457200" y="1600200"/>
            <a:ext cx="3986213" cy="2362200"/>
          </a:xfrm>
        </p:spPr>
      </p:pic>
      <p:pic>
        <p:nvPicPr>
          <p:cNvPr id="5" name="Picture 4"/>
          <p:cNvPicPr>
            <a:picLocks noChangeAspect="1"/>
          </p:cNvPicPr>
          <p:nvPr/>
        </p:nvPicPr>
        <p:blipFill>
          <a:blip r:embed="rId3" cstate="print"/>
          <a:stretch>
            <a:fillRect/>
          </a:stretch>
        </p:blipFill>
        <p:spPr>
          <a:xfrm>
            <a:off x="4648200" y="2362200"/>
            <a:ext cx="3048000" cy="3424719"/>
          </a:xfrm>
          <a:prstGeom prst="rect">
            <a:avLst/>
          </a:prstGeom>
        </p:spPr>
      </p:pic>
    </p:spTree>
    <p:extLst>
      <p:ext uri="{BB962C8B-B14F-4D97-AF65-F5344CB8AC3E}">
        <p14:creationId xmlns:p14="http://schemas.microsoft.com/office/powerpoint/2010/main" xmlns="" val="464887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PPE?</a:t>
            </a:r>
            <a:endParaRPr lang="en-US" dirty="0"/>
          </a:p>
        </p:txBody>
      </p:sp>
      <p:sp>
        <p:nvSpPr>
          <p:cNvPr id="3" name="Content Placeholder 2"/>
          <p:cNvSpPr>
            <a:spLocks noGrp="1"/>
          </p:cNvSpPr>
          <p:nvPr>
            <p:ph idx="1"/>
          </p:nvPr>
        </p:nvSpPr>
        <p:spPr/>
        <p:txBody>
          <a:bodyPr/>
          <a:lstStyle/>
          <a:p>
            <a:r>
              <a:rPr lang="en-US" dirty="0" smtClean="0"/>
              <a:t>PPE refers to specialized clothing and equipment worn by health care providers for protection against hazards.</a:t>
            </a:r>
          </a:p>
          <a:p>
            <a:r>
              <a:rPr lang="en-US" dirty="0" smtClean="0"/>
              <a:t>There is a wide variety of PPE available to HCWs.</a:t>
            </a:r>
          </a:p>
          <a:p>
            <a:r>
              <a:rPr lang="en-US" dirty="0" smtClean="0"/>
              <a:t>The selection of PPE for use in a specific situation is based upon the amount of contact the provider will have with the patient’s body fluids and/or mucous membranes.</a:t>
            </a:r>
            <a:endParaRPr lang="en-US" dirty="0"/>
          </a:p>
        </p:txBody>
      </p:sp>
    </p:spTree>
    <p:extLst>
      <p:ext uri="{BB962C8B-B14F-4D97-AF65-F5344CB8AC3E}">
        <p14:creationId xmlns:p14="http://schemas.microsoft.com/office/powerpoint/2010/main" xmlns="" val="5442826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Surgical masks</a:t>
            </a:r>
            <a:endParaRPr lang="en-US" dirty="0"/>
          </a:p>
        </p:txBody>
      </p:sp>
      <p:pic>
        <p:nvPicPr>
          <p:cNvPr id="4" name="Content Placeholder 3"/>
          <p:cNvPicPr>
            <a:picLocks noGrp="1" noChangeAspect="1"/>
          </p:cNvPicPr>
          <p:nvPr>
            <p:ph idx="1"/>
          </p:nvPr>
        </p:nvPicPr>
        <p:blipFill>
          <a:blip r:embed="rId2" cstate="print"/>
          <a:srcRect t="5697" b="5697"/>
          <a:stretch>
            <a:fillRect/>
          </a:stretch>
        </p:blipFill>
        <p:spPr>
          <a:xfrm>
            <a:off x="457200" y="1600200"/>
            <a:ext cx="4114800" cy="2438400"/>
          </a:xfrm>
        </p:spPr>
      </p:pic>
      <p:pic>
        <p:nvPicPr>
          <p:cNvPr id="5" name="Picture 4"/>
          <p:cNvPicPr>
            <a:picLocks noChangeAspect="1"/>
          </p:cNvPicPr>
          <p:nvPr/>
        </p:nvPicPr>
        <p:blipFill>
          <a:blip r:embed="rId3" cstate="print"/>
          <a:stretch>
            <a:fillRect/>
          </a:stretch>
        </p:blipFill>
        <p:spPr>
          <a:xfrm>
            <a:off x="4191674" y="2286000"/>
            <a:ext cx="4953000" cy="3537857"/>
          </a:xfrm>
          <a:prstGeom prst="rect">
            <a:avLst/>
          </a:prstGeom>
        </p:spPr>
      </p:pic>
    </p:spTree>
    <p:extLst>
      <p:ext uri="{BB962C8B-B14F-4D97-AF65-F5344CB8AC3E}">
        <p14:creationId xmlns:p14="http://schemas.microsoft.com/office/powerpoint/2010/main" xmlns="" val="661950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N95 Respirators (1)</a:t>
            </a:r>
            <a:endParaRPr lang="en-US" dirty="0"/>
          </a:p>
        </p:txBody>
      </p:sp>
      <p:pic>
        <p:nvPicPr>
          <p:cNvPr id="4" name="Content Placeholder 3"/>
          <p:cNvPicPr>
            <a:picLocks noGrp="1" noChangeAspect="1"/>
          </p:cNvPicPr>
          <p:nvPr>
            <p:ph idx="1"/>
          </p:nvPr>
        </p:nvPicPr>
        <p:blipFill>
          <a:blip r:embed="rId2" cstate="print"/>
          <a:srcRect l="-16563" r="-16563"/>
          <a:stretch>
            <a:fillRect/>
          </a:stretch>
        </p:blipFill>
        <p:spPr>
          <a:xfrm>
            <a:off x="457200" y="1600200"/>
            <a:ext cx="4371975" cy="2590800"/>
          </a:xfrm>
        </p:spPr>
      </p:pic>
      <p:pic>
        <p:nvPicPr>
          <p:cNvPr id="5" name="Picture 4"/>
          <p:cNvPicPr>
            <a:picLocks noChangeAspect="1"/>
          </p:cNvPicPr>
          <p:nvPr/>
        </p:nvPicPr>
        <p:blipFill>
          <a:blip r:embed="rId3" cstate="print"/>
          <a:stretch>
            <a:fillRect/>
          </a:stretch>
        </p:blipFill>
        <p:spPr>
          <a:xfrm>
            <a:off x="5257800" y="1524000"/>
            <a:ext cx="3429000" cy="2628900"/>
          </a:xfrm>
          <a:prstGeom prst="rect">
            <a:avLst/>
          </a:prstGeom>
        </p:spPr>
      </p:pic>
      <p:pic>
        <p:nvPicPr>
          <p:cNvPr id="6" name="Picture 5"/>
          <p:cNvPicPr>
            <a:picLocks noChangeAspect="1"/>
          </p:cNvPicPr>
          <p:nvPr/>
        </p:nvPicPr>
        <p:blipFill>
          <a:blip r:embed="rId4" cstate="print"/>
          <a:stretch>
            <a:fillRect/>
          </a:stretch>
        </p:blipFill>
        <p:spPr>
          <a:xfrm>
            <a:off x="3276600" y="3581400"/>
            <a:ext cx="3009900" cy="2963079"/>
          </a:xfrm>
          <a:prstGeom prst="rect">
            <a:avLst/>
          </a:prstGeom>
        </p:spPr>
      </p:pic>
    </p:spTree>
    <p:extLst>
      <p:ext uri="{BB962C8B-B14F-4D97-AF65-F5344CB8AC3E}">
        <p14:creationId xmlns:p14="http://schemas.microsoft.com/office/powerpoint/2010/main" xmlns="" val="424758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N95 Respirators (2)</a:t>
            </a:r>
            <a:endParaRPr lang="en-US" dirty="0"/>
          </a:p>
        </p:txBody>
      </p:sp>
      <p:pic>
        <p:nvPicPr>
          <p:cNvPr id="4" name="Content Placeholder 3"/>
          <p:cNvPicPr>
            <a:picLocks noGrp="1" noChangeAspect="1"/>
          </p:cNvPicPr>
          <p:nvPr>
            <p:ph idx="1"/>
          </p:nvPr>
        </p:nvPicPr>
        <p:blipFill>
          <a:blip r:embed="rId2" cstate="print"/>
          <a:srcRect l="-39264" r="-39264"/>
          <a:stretch>
            <a:fillRect/>
          </a:stretch>
        </p:blipFill>
        <p:spPr/>
      </p:pic>
    </p:spTree>
    <p:extLst>
      <p:ext uri="{BB962C8B-B14F-4D97-AF65-F5344CB8AC3E}">
        <p14:creationId xmlns:p14="http://schemas.microsoft.com/office/powerpoint/2010/main" xmlns="" val="24402252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should masks be worn?</a:t>
            </a:r>
            <a:endParaRPr lang="en-US" dirty="0"/>
          </a:p>
        </p:txBody>
      </p:sp>
      <p:sp>
        <p:nvSpPr>
          <p:cNvPr id="3" name="Content Placeholder 2"/>
          <p:cNvSpPr>
            <a:spLocks noGrp="1"/>
          </p:cNvSpPr>
          <p:nvPr>
            <p:ph idx="1"/>
          </p:nvPr>
        </p:nvSpPr>
        <p:spPr/>
        <p:txBody>
          <a:bodyPr/>
          <a:lstStyle/>
          <a:p>
            <a:r>
              <a:rPr lang="en-US" dirty="0" smtClean="0"/>
              <a:t>Masks can provide two types of protection:</a:t>
            </a:r>
          </a:p>
          <a:p>
            <a:pPr lvl="1"/>
            <a:r>
              <a:rPr lang="en-US" dirty="0" smtClean="0"/>
              <a:t>Respiratory protection – masks can protect the HCW from inhaling pathogenic organisms.</a:t>
            </a:r>
          </a:p>
          <a:p>
            <a:pPr lvl="1"/>
            <a:r>
              <a:rPr lang="en-US" dirty="0" smtClean="0"/>
              <a:t>Barrier protection – masks can protect the mucus membranes of the mouth and nose from direct contact with a patient’s body fluids that may become airborne as a result of accidental splashes or aerosols.</a:t>
            </a:r>
            <a:endParaRPr lang="en-US" dirty="0"/>
          </a:p>
        </p:txBody>
      </p:sp>
    </p:spTree>
    <p:extLst>
      <p:ext uri="{BB962C8B-B14F-4D97-AF65-F5344CB8AC3E}">
        <p14:creationId xmlns:p14="http://schemas.microsoft.com/office/powerpoint/2010/main" xmlns="" val="1858224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Procedure masks</a:t>
            </a:r>
            <a:endParaRPr lang="en-US" dirty="0"/>
          </a:p>
        </p:txBody>
      </p:sp>
      <p:sp>
        <p:nvSpPr>
          <p:cNvPr id="3" name="Content Placeholder 2"/>
          <p:cNvSpPr>
            <a:spLocks noGrp="1"/>
          </p:cNvSpPr>
          <p:nvPr>
            <p:ph idx="1"/>
          </p:nvPr>
        </p:nvSpPr>
        <p:spPr/>
        <p:txBody>
          <a:bodyPr/>
          <a:lstStyle/>
          <a:p>
            <a:r>
              <a:rPr lang="en-US" dirty="0" smtClean="0"/>
              <a:t>Should be worn whenever there is a risk of facial contamination with a patient’s body fluid.  </a:t>
            </a:r>
          </a:p>
          <a:p>
            <a:r>
              <a:rPr lang="en-US" dirty="0" smtClean="0"/>
              <a:t>Facial contamination may occur during the performance of any procedure which generates sprays or aerosols (dental procedures).</a:t>
            </a:r>
          </a:p>
          <a:p>
            <a:r>
              <a:rPr lang="en-US" dirty="0" smtClean="0"/>
              <a:t>Procedure masks have a relatively high capacity for filtering most pathogenic organisms.</a:t>
            </a:r>
          </a:p>
          <a:p>
            <a:r>
              <a:rPr lang="en-US" dirty="0" smtClean="0"/>
              <a:t>They will provide respiratory protection for the HCW who is caring for a patient with infection which may  be transmitted by infectious droplets.</a:t>
            </a:r>
            <a:endParaRPr lang="en-US" dirty="0"/>
          </a:p>
        </p:txBody>
      </p:sp>
    </p:spTree>
    <p:extLst>
      <p:ext uri="{BB962C8B-B14F-4D97-AF65-F5344CB8AC3E}">
        <p14:creationId xmlns:p14="http://schemas.microsoft.com/office/powerpoint/2010/main" xmlns="" val="2360664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Surgical masks</a:t>
            </a:r>
            <a:endParaRPr lang="en-US" dirty="0"/>
          </a:p>
        </p:txBody>
      </p:sp>
      <p:sp>
        <p:nvSpPr>
          <p:cNvPr id="3" name="Content Placeholder 2"/>
          <p:cNvSpPr>
            <a:spLocks noGrp="1"/>
          </p:cNvSpPr>
          <p:nvPr>
            <p:ph idx="1"/>
          </p:nvPr>
        </p:nvSpPr>
        <p:spPr/>
        <p:txBody>
          <a:bodyPr/>
          <a:lstStyle/>
          <a:p>
            <a:r>
              <a:rPr lang="en-US" dirty="0" smtClean="0"/>
              <a:t>Lightweight but generally not fluid-resistant.</a:t>
            </a:r>
          </a:p>
          <a:p>
            <a:r>
              <a:rPr lang="en-US" dirty="0" smtClean="0"/>
              <a:t>Some surgeons prefer to use surgical masks in lieu of procedure masks because they are more comfortable to wear over extended periods of time.</a:t>
            </a:r>
            <a:endParaRPr lang="en-US" dirty="0"/>
          </a:p>
        </p:txBody>
      </p:sp>
    </p:spTree>
    <p:extLst>
      <p:ext uri="{BB962C8B-B14F-4D97-AF65-F5344CB8AC3E}">
        <p14:creationId xmlns:p14="http://schemas.microsoft.com/office/powerpoint/2010/main" xmlns="" val="7486809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Particulate respirator (1)</a:t>
            </a:r>
            <a:endParaRPr lang="en-US" dirty="0"/>
          </a:p>
        </p:txBody>
      </p:sp>
      <p:sp>
        <p:nvSpPr>
          <p:cNvPr id="3" name="Content Placeholder 2"/>
          <p:cNvSpPr>
            <a:spLocks noGrp="1"/>
          </p:cNvSpPr>
          <p:nvPr>
            <p:ph idx="1"/>
          </p:nvPr>
        </p:nvSpPr>
        <p:spPr/>
        <p:txBody>
          <a:bodyPr/>
          <a:lstStyle/>
          <a:p>
            <a:r>
              <a:rPr lang="en-US" dirty="0" smtClean="0"/>
              <a:t>Mandated </a:t>
            </a:r>
            <a:r>
              <a:rPr lang="en-US" dirty="0" smtClean="0"/>
              <a:t>under the </a:t>
            </a:r>
            <a:r>
              <a:rPr lang="en-US" dirty="0" smtClean="0"/>
              <a:t>regulations for use by all HCWs who enter rooms which house patients with known or suspected pulmonary tuberculosis.</a:t>
            </a:r>
          </a:p>
          <a:p>
            <a:r>
              <a:rPr lang="en-US" dirty="0" smtClean="0"/>
              <a:t>Also recommended for HCWs caring for patients with known or suspected smallpox infection (if an outbreak should occur) and when caring for patients with known or suspected SARs or Avian Influenza A.</a:t>
            </a:r>
            <a:endParaRPr lang="en-US" dirty="0"/>
          </a:p>
        </p:txBody>
      </p:sp>
    </p:spTree>
    <p:extLst>
      <p:ext uri="{BB962C8B-B14F-4D97-AF65-F5344CB8AC3E}">
        <p14:creationId xmlns:p14="http://schemas.microsoft.com/office/powerpoint/2010/main" xmlns="" val="12156493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Particulate respirator (2)</a:t>
            </a:r>
            <a:endParaRPr lang="en-US" dirty="0"/>
          </a:p>
        </p:txBody>
      </p:sp>
      <p:sp>
        <p:nvSpPr>
          <p:cNvPr id="3" name="Content Placeholder 2"/>
          <p:cNvSpPr>
            <a:spLocks noGrp="1"/>
          </p:cNvSpPr>
          <p:nvPr>
            <p:ph idx="1"/>
          </p:nvPr>
        </p:nvSpPr>
        <p:spPr/>
        <p:txBody>
          <a:bodyPr>
            <a:normAutofit lnSpcReduction="10000"/>
          </a:bodyPr>
          <a:lstStyle/>
          <a:p>
            <a:r>
              <a:rPr lang="en-US" dirty="0" smtClean="0"/>
              <a:t>This type of facial protection is officially classified as a “respirator” because it creates an air tight seal on the user’s face and provides HEPA filtration of inhaled air.</a:t>
            </a:r>
          </a:p>
          <a:p>
            <a:r>
              <a:rPr lang="en-US" dirty="0" smtClean="0"/>
              <a:t>Because of the “respirator” designation, there are specific rules and regulations that govern the use of these devices.</a:t>
            </a:r>
          </a:p>
          <a:p>
            <a:r>
              <a:rPr lang="en-US" dirty="0" smtClean="0"/>
              <a:t>Standard regulations</a:t>
            </a:r>
            <a:r>
              <a:rPr lang="en-US" dirty="0" smtClean="0"/>
              <a:t> require </a:t>
            </a:r>
            <a:r>
              <a:rPr lang="en-US" dirty="0" smtClean="0"/>
              <a:t>that HCWs be medically cleared, be provided with specialized training, and be tested for appropriate facial fit before they may use a particulate respirator for the first time..</a:t>
            </a:r>
            <a:endParaRPr lang="en-US" dirty="0"/>
          </a:p>
        </p:txBody>
      </p:sp>
    </p:spTree>
    <p:extLst>
      <p:ext uri="{BB962C8B-B14F-4D97-AF65-F5344CB8AC3E}">
        <p14:creationId xmlns:p14="http://schemas.microsoft.com/office/powerpoint/2010/main" xmlns="" val="15152282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Goggles and Face Shields</a:t>
            </a:r>
            <a:endParaRPr lang="en-US" dirty="0"/>
          </a:p>
        </p:txBody>
      </p:sp>
      <p:sp>
        <p:nvSpPr>
          <p:cNvPr id="3" name="Content Placeholder 2"/>
          <p:cNvSpPr>
            <a:spLocks noGrp="1"/>
          </p:cNvSpPr>
          <p:nvPr>
            <p:ph idx="1"/>
          </p:nvPr>
        </p:nvSpPr>
        <p:spPr/>
        <p:txBody>
          <a:bodyPr/>
          <a:lstStyle/>
          <a:p>
            <a:r>
              <a:rPr lang="en-US" dirty="0" smtClean="0"/>
              <a:t>Eye protection is often overlooked by many HCWs.</a:t>
            </a:r>
          </a:p>
          <a:p>
            <a:r>
              <a:rPr lang="en-US" dirty="0" smtClean="0"/>
              <a:t>Important to remember that infectious pathogens can enter the body through the eyes just as they can enter the body through the mucous membranes.</a:t>
            </a:r>
          </a:p>
          <a:p>
            <a:r>
              <a:rPr lang="en-US" dirty="0" smtClean="0"/>
              <a:t>Important to use eye protection when encountering situations in which body fluid splashing may occur.</a:t>
            </a:r>
            <a:endParaRPr lang="en-US" dirty="0"/>
          </a:p>
        </p:txBody>
      </p:sp>
    </p:spTree>
    <p:extLst>
      <p:ext uri="{BB962C8B-B14F-4D97-AF65-F5344CB8AC3E}">
        <p14:creationId xmlns:p14="http://schemas.microsoft.com/office/powerpoint/2010/main" xmlns="" val="3659246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Goggles</a:t>
            </a:r>
            <a:endParaRPr lang="en-US" dirty="0"/>
          </a:p>
        </p:txBody>
      </p:sp>
      <p:sp>
        <p:nvSpPr>
          <p:cNvPr id="3" name="Content Placeholder 2"/>
          <p:cNvSpPr>
            <a:spLocks noGrp="1"/>
          </p:cNvSpPr>
          <p:nvPr>
            <p:ph idx="1"/>
          </p:nvPr>
        </p:nvSpPr>
        <p:spPr/>
        <p:txBody>
          <a:bodyPr/>
          <a:lstStyle/>
          <a:p>
            <a:r>
              <a:rPr lang="en-US" dirty="0" smtClean="0"/>
              <a:t>Simple and convenient to use.</a:t>
            </a:r>
          </a:p>
          <a:p>
            <a:r>
              <a:rPr lang="en-US" dirty="0" smtClean="0"/>
              <a:t>They provide greater protection than ordinary eyeglasses.</a:t>
            </a:r>
          </a:p>
          <a:p>
            <a:r>
              <a:rPr lang="en-US" dirty="0" smtClean="0"/>
              <a:t>Designed with side pieces which cover all points of entry to the eyes.</a:t>
            </a:r>
          </a:p>
          <a:p>
            <a:r>
              <a:rPr lang="en-US" dirty="0" smtClean="0"/>
              <a:t>Eyeglasses leave gaps on the sides through which fluids or aerosols may enter.</a:t>
            </a:r>
            <a:endParaRPr lang="en-US" dirty="0"/>
          </a:p>
        </p:txBody>
      </p:sp>
    </p:spTree>
    <p:extLst>
      <p:ext uri="{BB962C8B-B14F-4D97-AF65-F5344CB8AC3E}">
        <p14:creationId xmlns:p14="http://schemas.microsoft.com/office/powerpoint/2010/main" xmlns="" val="144832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Gloves (1)</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What types of gloves are available?</a:t>
            </a:r>
          </a:p>
          <a:p>
            <a:pPr lvl="1"/>
            <a:r>
              <a:rPr lang="en-US" dirty="0" smtClean="0"/>
              <a:t>Sterile gloves – used for performing procedures which involve direct contact with sterile body parts (surgical operations).  The use of sterile gloves is required in order to reduce the risk of infection transmission to the patient.</a:t>
            </a:r>
          </a:p>
        </p:txBody>
      </p:sp>
      <p:pic>
        <p:nvPicPr>
          <p:cNvPr id="5" name="Picture 4"/>
          <p:cNvPicPr>
            <a:picLocks noChangeAspect="1"/>
          </p:cNvPicPr>
          <p:nvPr/>
        </p:nvPicPr>
        <p:blipFill>
          <a:blip r:embed="rId2" cstate="print"/>
          <a:stretch>
            <a:fillRect/>
          </a:stretch>
        </p:blipFill>
        <p:spPr>
          <a:xfrm>
            <a:off x="5181600" y="1981200"/>
            <a:ext cx="3492500" cy="3492500"/>
          </a:xfrm>
          <a:prstGeom prst="rect">
            <a:avLst/>
          </a:prstGeom>
        </p:spPr>
      </p:pic>
    </p:spTree>
    <p:extLst>
      <p:ext uri="{BB962C8B-B14F-4D97-AF65-F5344CB8AC3E}">
        <p14:creationId xmlns:p14="http://schemas.microsoft.com/office/powerpoint/2010/main" xmlns="" val="2508002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Face Shields</a:t>
            </a:r>
            <a:endParaRPr lang="en-US" dirty="0"/>
          </a:p>
        </p:txBody>
      </p:sp>
      <p:sp>
        <p:nvSpPr>
          <p:cNvPr id="3" name="Content Placeholder 2"/>
          <p:cNvSpPr>
            <a:spLocks noGrp="1"/>
          </p:cNvSpPr>
          <p:nvPr>
            <p:ph idx="1"/>
          </p:nvPr>
        </p:nvSpPr>
        <p:spPr/>
        <p:txBody>
          <a:bodyPr/>
          <a:lstStyle/>
          <a:p>
            <a:r>
              <a:rPr lang="en-US" dirty="0" smtClean="0"/>
              <a:t>Provide full facial protection by means of a transparent shield which extends from the forehead to the area below the chin.</a:t>
            </a:r>
            <a:endParaRPr lang="en-US" dirty="0"/>
          </a:p>
        </p:txBody>
      </p:sp>
    </p:spTree>
    <p:extLst>
      <p:ext uri="{BB962C8B-B14F-4D97-AF65-F5344CB8AC3E}">
        <p14:creationId xmlns:p14="http://schemas.microsoft.com/office/powerpoint/2010/main" xmlns="" val="16047695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smtClean="0"/>
              <a:t>Goggles and Face Shields</a:t>
            </a:r>
            <a:endParaRPr lang="en-US" dirty="0"/>
          </a:p>
        </p:txBody>
      </p:sp>
      <p:sp>
        <p:nvSpPr>
          <p:cNvPr id="10" name="Text Placeholder 9"/>
          <p:cNvSpPr>
            <a:spLocks noGrp="1"/>
          </p:cNvSpPr>
          <p:nvPr>
            <p:ph type="body" idx="1"/>
          </p:nvPr>
        </p:nvSpPr>
        <p:spPr/>
        <p:txBody>
          <a:bodyPr/>
          <a:lstStyle/>
          <a:p>
            <a:r>
              <a:rPr lang="en-US" dirty="0" smtClean="0"/>
              <a:t>Goggles</a:t>
            </a:r>
            <a:endParaRPr lang="en-US" dirty="0"/>
          </a:p>
        </p:txBody>
      </p:sp>
      <p:pic>
        <p:nvPicPr>
          <p:cNvPr id="14" name="Content Placeholder 13"/>
          <p:cNvPicPr>
            <a:picLocks noGrp="1" noChangeAspect="1"/>
          </p:cNvPicPr>
          <p:nvPr>
            <p:ph sz="half" idx="2"/>
          </p:nvPr>
        </p:nvPicPr>
        <p:blipFill>
          <a:blip r:embed="rId2" cstate="print"/>
          <a:srcRect t="-27653" b="-27653"/>
          <a:stretch>
            <a:fillRect/>
          </a:stretch>
        </p:blipFill>
        <p:spPr/>
      </p:pic>
      <p:sp>
        <p:nvSpPr>
          <p:cNvPr id="12" name="Text Placeholder 11"/>
          <p:cNvSpPr>
            <a:spLocks noGrp="1"/>
          </p:cNvSpPr>
          <p:nvPr>
            <p:ph type="body" sz="quarter" idx="3"/>
          </p:nvPr>
        </p:nvSpPr>
        <p:spPr/>
        <p:txBody>
          <a:bodyPr/>
          <a:lstStyle/>
          <a:p>
            <a:r>
              <a:rPr lang="en-US" dirty="0" smtClean="0"/>
              <a:t>Face shields</a:t>
            </a:r>
            <a:endParaRPr lang="en-US" dirty="0"/>
          </a:p>
        </p:txBody>
      </p:sp>
      <p:pic>
        <p:nvPicPr>
          <p:cNvPr id="15" name="Content Placeholder 14"/>
          <p:cNvPicPr>
            <a:picLocks noGrp="1" noChangeAspect="1"/>
          </p:cNvPicPr>
          <p:nvPr>
            <p:ph sz="quarter" idx="4"/>
          </p:nvPr>
        </p:nvPicPr>
        <p:blipFill>
          <a:blip r:embed="rId3" cstate="print"/>
          <a:srcRect t="12784" b="12784"/>
          <a:stretch>
            <a:fillRect/>
          </a:stretch>
        </p:blipFill>
        <p:spPr/>
      </p:pic>
    </p:spTree>
    <p:extLst>
      <p:ext uri="{BB962C8B-B14F-4D97-AF65-F5344CB8AC3E}">
        <p14:creationId xmlns:p14="http://schemas.microsoft.com/office/powerpoint/2010/main" xmlns="" val="5177828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Shoe and Head Covers (1)</a:t>
            </a:r>
            <a:endParaRPr lang="en-US" dirty="0"/>
          </a:p>
        </p:txBody>
      </p:sp>
      <p:sp>
        <p:nvSpPr>
          <p:cNvPr id="3" name="Content Placeholder 2"/>
          <p:cNvSpPr>
            <a:spLocks noGrp="1"/>
          </p:cNvSpPr>
          <p:nvPr>
            <p:ph idx="1"/>
          </p:nvPr>
        </p:nvSpPr>
        <p:spPr/>
        <p:txBody>
          <a:bodyPr/>
          <a:lstStyle/>
          <a:p>
            <a:r>
              <a:rPr lang="en-US" dirty="0" smtClean="0"/>
              <a:t>Shoe covers are recommended for use when performing procedures where the HCW shoes are likely to become grossly contaminated by the patient’s body fluids.</a:t>
            </a:r>
          </a:p>
          <a:p>
            <a:r>
              <a:rPr lang="en-US" dirty="0" smtClean="0"/>
              <a:t>In sterile settings such as operating theatres shoe covers are worn to prevent infection for HCWs shoes to the patient.</a:t>
            </a:r>
          </a:p>
          <a:p>
            <a:r>
              <a:rPr lang="en-US" dirty="0" smtClean="0"/>
              <a:t>In the BSL3 laboratory shoe covers are used to prevent transmission of infection to the HCW to the outside through the person shoes.</a:t>
            </a:r>
            <a:endParaRPr lang="en-US" dirty="0"/>
          </a:p>
        </p:txBody>
      </p:sp>
    </p:spTree>
    <p:extLst>
      <p:ext uri="{BB962C8B-B14F-4D97-AF65-F5344CB8AC3E}">
        <p14:creationId xmlns:p14="http://schemas.microsoft.com/office/powerpoint/2010/main" xmlns="" val="13353165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Shoe and Head Covers </a:t>
            </a:r>
            <a:r>
              <a:rPr lang="en-US" dirty="0" smtClean="0"/>
              <a:t>(2)</a:t>
            </a:r>
            <a:endParaRPr lang="en-US" dirty="0"/>
          </a:p>
        </p:txBody>
      </p:sp>
      <p:sp>
        <p:nvSpPr>
          <p:cNvPr id="3" name="Content Placeholder 2"/>
          <p:cNvSpPr>
            <a:spLocks noGrp="1"/>
          </p:cNvSpPr>
          <p:nvPr>
            <p:ph idx="1"/>
          </p:nvPr>
        </p:nvSpPr>
        <p:spPr/>
        <p:txBody>
          <a:bodyPr/>
          <a:lstStyle/>
          <a:p>
            <a:r>
              <a:rPr lang="en-US" dirty="0" smtClean="0"/>
              <a:t>Head covers protect patients against pathogen transmission from the surgical team member’s hair during the course of an operation.</a:t>
            </a:r>
          </a:p>
          <a:p>
            <a:r>
              <a:rPr lang="en-US" dirty="0" smtClean="0"/>
              <a:t>In the BSL3 head covers are optional but are used to prevent  transmission of infection to the HCW.</a:t>
            </a:r>
            <a:endParaRPr lang="en-US" dirty="0"/>
          </a:p>
        </p:txBody>
      </p:sp>
    </p:spTree>
    <p:extLst>
      <p:ext uri="{BB962C8B-B14F-4D97-AF65-F5344CB8AC3E}">
        <p14:creationId xmlns:p14="http://schemas.microsoft.com/office/powerpoint/2010/main" xmlns="" val="21041132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Considerations for the selection and use of personal protective equipment (1)</a:t>
            </a:r>
            <a:endParaRPr lang="en-US" dirty="0"/>
          </a:p>
        </p:txBody>
      </p:sp>
      <p:sp>
        <p:nvSpPr>
          <p:cNvPr id="3" name="Content Placeholder 2"/>
          <p:cNvSpPr>
            <a:spLocks noGrp="1"/>
          </p:cNvSpPr>
          <p:nvPr>
            <p:ph idx="1"/>
          </p:nvPr>
        </p:nvSpPr>
        <p:spPr/>
        <p:txBody>
          <a:bodyPr/>
          <a:lstStyle/>
          <a:p>
            <a:r>
              <a:rPr lang="en-US" dirty="0" smtClean="0"/>
              <a:t>Impermeable barriers must be used whenever there is a potential for contact with large quantities of blood or body fluids.</a:t>
            </a:r>
          </a:p>
          <a:p>
            <a:r>
              <a:rPr lang="en-US" dirty="0" smtClean="0"/>
              <a:t>Barriers need not be used in situations where there is only casual patient contact.</a:t>
            </a:r>
          </a:p>
          <a:p>
            <a:r>
              <a:rPr lang="en-US" dirty="0" smtClean="0"/>
              <a:t>Gloves should only be used when there is a potential for contact with body fluids, mucous membranes, non-intact skin or other contaminated items which may transmit infection.</a:t>
            </a:r>
            <a:endParaRPr lang="en-US" dirty="0"/>
          </a:p>
        </p:txBody>
      </p:sp>
    </p:spTree>
    <p:extLst>
      <p:ext uri="{BB962C8B-B14F-4D97-AF65-F5344CB8AC3E}">
        <p14:creationId xmlns:p14="http://schemas.microsoft.com/office/powerpoint/2010/main" xmlns="" val="42041183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Considerations for the selection and use of personal protective equipment </a:t>
            </a:r>
            <a:r>
              <a:rPr lang="en-US" dirty="0" smtClean="0"/>
              <a:t>(2)</a:t>
            </a:r>
            <a:endParaRPr lang="en-US" dirty="0"/>
          </a:p>
        </p:txBody>
      </p:sp>
      <p:sp>
        <p:nvSpPr>
          <p:cNvPr id="3" name="Content Placeholder 2"/>
          <p:cNvSpPr>
            <a:spLocks noGrp="1"/>
          </p:cNvSpPr>
          <p:nvPr>
            <p:ph idx="1"/>
          </p:nvPr>
        </p:nvSpPr>
        <p:spPr/>
        <p:txBody>
          <a:bodyPr/>
          <a:lstStyle/>
          <a:p>
            <a:r>
              <a:rPr lang="en-US" dirty="0" smtClean="0"/>
              <a:t>Sterile barriers must be used when performing surgical procedures or invasive procedures.</a:t>
            </a:r>
          </a:p>
          <a:p>
            <a:r>
              <a:rPr lang="en-US" dirty="0" smtClean="0"/>
              <a:t>Barriers should always be changed before beginning work on the next patient.</a:t>
            </a:r>
            <a:endParaRPr lang="en-US" dirty="0"/>
          </a:p>
        </p:txBody>
      </p:sp>
    </p:spTree>
    <p:extLst>
      <p:ext uri="{BB962C8B-B14F-4D97-AF65-F5344CB8AC3E}">
        <p14:creationId xmlns:p14="http://schemas.microsoft.com/office/powerpoint/2010/main" xmlns="" val="3523727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Donning PPE</a:t>
            </a:r>
            <a:endParaRPr lang="en-US" dirty="0"/>
          </a:p>
        </p:txBody>
      </p:sp>
      <p:sp>
        <p:nvSpPr>
          <p:cNvPr id="3" name="Content Placeholder 2"/>
          <p:cNvSpPr>
            <a:spLocks noGrp="1"/>
          </p:cNvSpPr>
          <p:nvPr>
            <p:ph idx="1"/>
          </p:nvPr>
        </p:nvSpPr>
        <p:spPr/>
        <p:txBody>
          <a:bodyPr/>
          <a:lstStyle/>
          <a:p>
            <a:r>
              <a:rPr lang="en-US" dirty="0" smtClean="0"/>
              <a:t>Always perform hand hygiene before donning PPE</a:t>
            </a:r>
          </a:p>
          <a:p>
            <a:r>
              <a:rPr lang="en-US" dirty="0" smtClean="0"/>
              <a:t>If wearing a gown, don the gown first and fasten in back accordingly.</a:t>
            </a:r>
          </a:p>
          <a:p>
            <a:r>
              <a:rPr lang="en-US" dirty="0" smtClean="0"/>
              <a:t>If wearing a facemask or respirator don facemask.</a:t>
            </a:r>
          </a:p>
          <a:p>
            <a:r>
              <a:rPr lang="en-US" dirty="0" smtClean="0"/>
              <a:t>If wearing goggles or face shields, put it on face and adjust to fit.</a:t>
            </a:r>
          </a:p>
          <a:p>
            <a:r>
              <a:rPr lang="en-US" dirty="0" smtClean="0"/>
              <a:t>If wearing gloves in combination with other PPE,  </a:t>
            </a:r>
            <a:r>
              <a:rPr lang="en-US" dirty="0"/>
              <a:t>d</a:t>
            </a:r>
            <a:r>
              <a:rPr lang="en-US" dirty="0" smtClean="0"/>
              <a:t>on gloves last.</a:t>
            </a:r>
            <a:endParaRPr lang="en-US" dirty="0"/>
          </a:p>
        </p:txBody>
      </p:sp>
    </p:spTree>
    <p:extLst>
      <p:ext uri="{BB962C8B-B14F-4D97-AF65-F5344CB8AC3E}">
        <p14:creationId xmlns:p14="http://schemas.microsoft.com/office/powerpoint/2010/main" xmlns="" val="2033174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Removing PPE</a:t>
            </a:r>
            <a:endParaRPr lang="en-US" dirty="0"/>
          </a:p>
        </p:txBody>
      </p:sp>
      <p:sp>
        <p:nvSpPr>
          <p:cNvPr id="3" name="Content Placeholder 2"/>
          <p:cNvSpPr>
            <a:spLocks noGrp="1"/>
          </p:cNvSpPr>
          <p:nvPr>
            <p:ph idx="1"/>
          </p:nvPr>
        </p:nvSpPr>
        <p:spPr/>
        <p:txBody>
          <a:bodyPr/>
          <a:lstStyle/>
          <a:p>
            <a:r>
              <a:rPr lang="en-US" dirty="0" smtClean="0"/>
              <a:t>Remove PPE before leaving the exam room or patient environment (except respirators which should be removed after exiting the room).</a:t>
            </a:r>
          </a:p>
          <a:p>
            <a:r>
              <a:rPr lang="en-US" dirty="0" smtClean="0"/>
              <a:t>Remove gloves</a:t>
            </a:r>
          </a:p>
          <a:p>
            <a:r>
              <a:rPr lang="en-US" dirty="0" smtClean="0"/>
              <a:t>Remove gowns</a:t>
            </a:r>
          </a:p>
          <a:p>
            <a:r>
              <a:rPr lang="en-US" dirty="0" smtClean="0"/>
              <a:t>Remove goggles and face shields</a:t>
            </a:r>
          </a:p>
          <a:p>
            <a:r>
              <a:rPr lang="en-US" dirty="0" smtClean="0"/>
              <a:t>Remove face masks or respirators</a:t>
            </a:r>
          </a:p>
          <a:p>
            <a:r>
              <a:rPr lang="en-US" dirty="0" smtClean="0"/>
              <a:t>Always perform hand hygiene immediately after removing PPE.</a:t>
            </a:r>
            <a:endParaRPr lang="en-US" dirty="0"/>
          </a:p>
        </p:txBody>
      </p:sp>
    </p:spTree>
    <p:extLst>
      <p:ext uri="{BB962C8B-B14F-4D97-AF65-F5344CB8AC3E}">
        <p14:creationId xmlns:p14="http://schemas.microsoft.com/office/powerpoint/2010/main" xmlns="" val="39245691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lstStyle/>
          <a:p>
            <a:r>
              <a:rPr lang="en-US" dirty="0" smtClean="0"/>
              <a:t>Various types of PPE and barrier equipment are available for use by HCWs.</a:t>
            </a:r>
          </a:p>
          <a:p>
            <a:r>
              <a:rPr lang="en-US" dirty="0" smtClean="0"/>
              <a:t>If correctly used PPE and barrier equipment will prevent HCWs from exposure to TB bacilli.</a:t>
            </a:r>
            <a:endParaRPr lang="en-US" dirty="0"/>
          </a:p>
        </p:txBody>
      </p:sp>
    </p:spTree>
    <p:extLst>
      <p:ext uri="{BB962C8B-B14F-4D97-AF65-F5344CB8AC3E}">
        <p14:creationId xmlns:p14="http://schemas.microsoft.com/office/powerpoint/2010/main" xmlns="" val="2817559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1596845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Gloves (2)</a:t>
            </a:r>
            <a:endParaRPr lang="en-US" dirty="0"/>
          </a:p>
        </p:txBody>
      </p:sp>
      <p:sp>
        <p:nvSpPr>
          <p:cNvPr id="3" name="Content Placeholder 2"/>
          <p:cNvSpPr>
            <a:spLocks noGrp="1"/>
          </p:cNvSpPr>
          <p:nvPr>
            <p:ph sz="half" idx="1"/>
          </p:nvPr>
        </p:nvSpPr>
        <p:spPr/>
        <p:txBody>
          <a:bodyPr>
            <a:normAutofit lnSpcReduction="10000"/>
          </a:bodyPr>
          <a:lstStyle/>
          <a:p>
            <a:pPr marL="182880" lvl="1"/>
            <a:r>
              <a:rPr lang="en-US" dirty="0"/>
              <a:t>Non-sterile gloves – used for performing procedures which may require contact with the patient’s body fluids, mucous membranes on non-intact skin.  Non-sterile utility gloves should be used when decontaminating patient care equipment, when cleaning the patient care environment or when removing medical waste.</a:t>
            </a:r>
          </a:p>
          <a:p>
            <a:endParaRPr lang="en-US" dirty="0"/>
          </a:p>
        </p:txBody>
      </p:sp>
      <p:pic>
        <p:nvPicPr>
          <p:cNvPr id="6" name="Content Placeholder 5"/>
          <p:cNvPicPr>
            <a:picLocks noGrp="1" noChangeAspect="1"/>
          </p:cNvPicPr>
          <p:nvPr>
            <p:ph sz="half" idx="2"/>
          </p:nvPr>
        </p:nvPicPr>
        <p:blipFill>
          <a:blip r:embed="rId2" cstate="print"/>
          <a:srcRect t="-18322" b="-18322"/>
          <a:stretch>
            <a:fillRect/>
          </a:stretch>
        </p:blipFill>
        <p:spPr/>
      </p:pic>
    </p:spTree>
    <p:extLst>
      <p:ext uri="{BB962C8B-B14F-4D97-AF65-F5344CB8AC3E}">
        <p14:creationId xmlns:p14="http://schemas.microsoft.com/office/powerpoint/2010/main" xmlns="" val="1412929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Gloves (3)</a:t>
            </a:r>
            <a:endParaRPr lang="en-US" dirty="0"/>
          </a:p>
        </p:txBody>
      </p:sp>
      <p:sp>
        <p:nvSpPr>
          <p:cNvPr id="3" name="Content Placeholder 2"/>
          <p:cNvSpPr>
            <a:spLocks noGrp="1"/>
          </p:cNvSpPr>
          <p:nvPr>
            <p:ph idx="1"/>
          </p:nvPr>
        </p:nvSpPr>
        <p:spPr/>
        <p:txBody>
          <a:bodyPr/>
          <a:lstStyle/>
          <a:p>
            <a:r>
              <a:rPr lang="en-US" dirty="0" smtClean="0"/>
              <a:t>Most gloves for use in the health care setting are made of latex.</a:t>
            </a:r>
          </a:p>
          <a:p>
            <a:r>
              <a:rPr lang="en-US" dirty="0" smtClean="0"/>
              <a:t>Some gloves are made of vinyl or a similar polymer.</a:t>
            </a:r>
          </a:p>
          <a:p>
            <a:r>
              <a:rPr lang="en-US" dirty="0" smtClean="0"/>
              <a:t>Utility gloves are generally made of rubber.</a:t>
            </a:r>
          </a:p>
          <a:p>
            <a:r>
              <a:rPr lang="en-US" dirty="0" smtClean="0"/>
              <a:t>Nitrile gloves are specifically designed for handling wet instruments which are disinfected with </a:t>
            </a:r>
            <a:r>
              <a:rPr lang="en-US" dirty="0" err="1" smtClean="0"/>
              <a:t>glutaraldehyde</a:t>
            </a:r>
            <a:r>
              <a:rPr lang="en-US" dirty="0" smtClean="0"/>
              <a:t> solution.</a:t>
            </a:r>
          </a:p>
          <a:p>
            <a:pPr marL="0" indent="0">
              <a:buNone/>
            </a:pPr>
            <a:endParaRPr lang="en-US" dirty="0"/>
          </a:p>
        </p:txBody>
      </p:sp>
    </p:spTree>
    <p:extLst>
      <p:ext uri="{BB962C8B-B14F-4D97-AF65-F5344CB8AC3E}">
        <p14:creationId xmlns:p14="http://schemas.microsoft.com/office/powerpoint/2010/main" xmlns="" val="3402414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Latex and Vinyl Gloves</a:t>
            </a:r>
            <a:endParaRPr lang="en-US" dirty="0"/>
          </a:p>
        </p:txBody>
      </p:sp>
      <p:sp>
        <p:nvSpPr>
          <p:cNvPr id="5" name="Text Placeholder 4"/>
          <p:cNvSpPr>
            <a:spLocks noGrp="1"/>
          </p:cNvSpPr>
          <p:nvPr>
            <p:ph type="body" idx="1"/>
          </p:nvPr>
        </p:nvSpPr>
        <p:spPr/>
        <p:txBody>
          <a:bodyPr/>
          <a:lstStyle/>
          <a:p>
            <a:r>
              <a:rPr lang="en-US" dirty="0" smtClean="0"/>
              <a:t>Latex Gloves</a:t>
            </a:r>
            <a:endParaRPr lang="en-US" dirty="0"/>
          </a:p>
        </p:txBody>
      </p:sp>
      <p:pic>
        <p:nvPicPr>
          <p:cNvPr id="9" name="Content Placeholder 8"/>
          <p:cNvPicPr>
            <a:picLocks noGrp="1" noChangeAspect="1"/>
          </p:cNvPicPr>
          <p:nvPr>
            <p:ph sz="half" idx="2"/>
          </p:nvPr>
        </p:nvPicPr>
        <p:blipFill>
          <a:blip r:embed="rId2" cstate="print"/>
          <a:srcRect l="241" r="241"/>
          <a:stretch>
            <a:fillRect/>
          </a:stretch>
        </p:blipFill>
        <p:spPr>
          <a:xfrm>
            <a:off x="457200" y="2286000"/>
            <a:ext cx="3931920" cy="3951288"/>
          </a:xfrm>
        </p:spPr>
      </p:pic>
      <p:sp>
        <p:nvSpPr>
          <p:cNvPr id="7" name="Text Placeholder 6"/>
          <p:cNvSpPr>
            <a:spLocks noGrp="1"/>
          </p:cNvSpPr>
          <p:nvPr>
            <p:ph type="body" sz="quarter" idx="3"/>
          </p:nvPr>
        </p:nvSpPr>
        <p:spPr/>
        <p:txBody>
          <a:bodyPr/>
          <a:lstStyle/>
          <a:p>
            <a:r>
              <a:rPr lang="en-US" dirty="0" smtClean="0"/>
              <a:t>Vinyl Gloves</a:t>
            </a:r>
            <a:endParaRPr lang="en-US" dirty="0"/>
          </a:p>
        </p:txBody>
      </p:sp>
      <p:pic>
        <p:nvPicPr>
          <p:cNvPr id="10" name="Content Placeholder 9"/>
          <p:cNvPicPr>
            <a:picLocks noGrp="1" noChangeAspect="1"/>
          </p:cNvPicPr>
          <p:nvPr>
            <p:ph sz="quarter" idx="4"/>
          </p:nvPr>
        </p:nvPicPr>
        <p:blipFill>
          <a:blip r:embed="rId3" cstate="print"/>
          <a:srcRect l="241" r="241"/>
          <a:stretch>
            <a:fillRect/>
          </a:stretch>
        </p:blipFill>
        <p:spPr>
          <a:xfrm>
            <a:off x="4648200" y="2286000"/>
            <a:ext cx="3657600" cy="3675617"/>
          </a:xfrm>
        </p:spPr>
      </p:pic>
    </p:spTree>
    <p:extLst>
      <p:ext uri="{BB962C8B-B14F-4D97-AF65-F5344CB8AC3E}">
        <p14:creationId xmlns:p14="http://schemas.microsoft.com/office/powerpoint/2010/main" xmlns="" val="2198582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Utility Rubber Gloves</a:t>
            </a:r>
            <a:endParaRPr lang="en-US" dirty="0"/>
          </a:p>
        </p:txBody>
      </p:sp>
      <p:pic>
        <p:nvPicPr>
          <p:cNvPr id="7" name="Content Placeholder 6"/>
          <p:cNvPicPr>
            <a:picLocks noGrp="1" noChangeAspect="1"/>
          </p:cNvPicPr>
          <p:nvPr>
            <p:ph idx="1"/>
          </p:nvPr>
        </p:nvPicPr>
        <p:blipFill>
          <a:blip r:embed="rId2" cstate="print"/>
          <a:srcRect l="-34375" r="-34375"/>
          <a:stretch>
            <a:fillRect/>
          </a:stretch>
        </p:blipFill>
        <p:spPr>
          <a:xfrm>
            <a:off x="-990600" y="1524000"/>
            <a:ext cx="8229600" cy="4876800"/>
          </a:xfrm>
        </p:spPr>
      </p:pic>
      <p:pic>
        <p:nvPicPr>
          <p:cNvPr id="8" name="Content Placeholder 7"/>
          <p:cNvPicPr>
            <a:picLocks noGrp="1" noChangeAspect="1"/>
          </p:cNvPicPr>
          <p:nvPr>
            <p:ph sz="quarter" idx="4294967295"/>
          </p:nvPr>
        </p:nvPicPr>
        <p:blipFill>
          <a:blip r:embed="rId3" cstate="print"/>
          <a:srcRect l="241" r="241"/>
          <a:stretch>
            <a:fillRect/>
          </a:stretch>
        </p:blipFill>
        <p:spPr>
          <a:xfrm>
            <a:off x="4800600" y="1676400"/>
            <a:ext cx="3932237" cy="3951288"/>
          </a:xfrm>
        </p:spPr>
      </p:pic>
    </p:spTree>
    <p:extLst>
      <p:ext uri="{BB962C8B-B14F-4D97-AF65-F5344CB8AC3E}">
        <p14:creationId xmlns:p14="http://schemas.microsoft.com/office/powerpoint/2010/main" xmlns="" val="155446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Nitrile Gloves</a:t>
            </a:r>
            <a:endParaRPr lang="en-US" dirty="0"/>
          </a:p>
        </p:txBody>
      </p:sp>
      <p:pic>
        <p:nvPicPr>
          <p:cNvPr id="4" name="Content Placeholder 3"/>
          <p:cNvPicPr>
            <a:picLocks noGrp="1" noChangeAspect="1"/>
          </p:cNvPicPr>
          <p:nvPr>
            <p:ph idx="1"/>
          </p:nvPr>
        </p:nvPicPr>
        <p:blipFill>
          <a:blip r:embed="rId2" cstate="print"/>
          <a:srcRect l="-34375" r="-34375"/>
          <a:stretch>
            <a:fillRect/>
          </a:stretch>
        </p:blipFill>
        <p:spPr/>
      </p:pic>
      <p:pic>
        <p:nvPicPr>
          <p:cNvPr id="5" name="Picture 4"/>
          <p:cNvPicPr>
            <a:picLocks noChangeAspect="1"/>
          </p:cNvPicPr>
          <p:nvPr/>
        </p:nvPicPr>
        <p:blipFill>
          <a:blip r:embed="rId3" cstate="print"/>
          <a:stretch>
            <a:fillRect/>
          </a:stretch>
        </p:blipFill>
        <p:spPr>
          <a:xfrm>
            <a:off x="5791200" y="1752600"/>
            <a:ext cx="3200400" cy="3200400"/>
          </a:xfrm>
          <a:prstGeom prst="rect">
            <a:avLst/>
          </a:prstGeom>
        </p:spPr>
      </p:pic>
      <p:pic>
        <p:nvPicPr>
          <p:cNvPr id="6" name="Picture 5"/>
          <p:cNvPicPr>
            <a:picLocks noChangeAspect="1"/>
          </p:cNvPicPr>
          <p:nvPr/>
        </p:nvPicPr>
        <p:blipFill>
          <a:blip r:embed="rId4" cstate="print"/>
          <a:stretch>
            <a:fillRect/>
          </a:stretch>
        </p:blipFill>
        <p:spPr>
          <a:xfrm>
            <a:off x="-304800" y="2514600"/>
            <a:ext cx="3352800" cy="3352800"/>
          </a:xfrm>
          <a:prstGeom prst="rect">
            <a:avLst/>
          </a:prstGeom>
        </p:spPr>
      </p:pic>
    </p:spTree>
    <p:extLst>
      <p:ext uri="{BB962C8B-B14F-4D97-AF65-F5344CB8AC3E}">
        <p14:creationId xmlns:p14="http://schemas.microsoft.com/office/powerpoint/2010/main" xmlns="" val="29304422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212745"/>
      </a:dk2>
      <a:lt2>
        <a:srgbClr val="B4DCFA"/>
      </a:lt2>
      <a:accent1>
        <a:srgbClr val="0066CC"/>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2774</TotalTime>
  <Words>1909</Words>
  <Application>Microsoft Office PowerPoint</Application>
  <PresentationFormat>On-screen Show (4:3)</PresentationFormat>
  <Paragraphs>166</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Clarity</vt:lpstr>
      <vt:lpstr>Appropriate use  of ppe</vt:lpstr>
      <vt:lpstr>Learning Objectives</vt:lpstr>
      <vt:lpstr>What is PPE?</vt:lpstr>
      <vt:lpstr>Gloves (1)</vt:lpstr>
      <vt:lpstr>Gloves (2)</vt:lpstr>
      <vt:lpstr>Gloves (3)</vt:lpstr>
      <vt:lpstr>Latex and Vinyl Gloves</vt:lpstr>
      <vt:lpstr>Utility Rubber Gloves</vt:lpstr>
      <vt:lpstr>Nitrile Gloves</vt:lpstr>
      <vt:lpstr>Gloves (4)</vt:lpstr>
      <vt:lpstr>Powdered and non-powdered gloves</vt:lpstr>
      <vt:lpstr>When should gloves be worn? (1)</vt:lpstr>
      <vt:lpstr>When should gloves be worn? (2)</vt:lpstr>
      <vt:lpstr>Donning Gloves (1)</vt:lpstr>
      <vt:lpstr>Donning Gloves (2)</vt:lpstr>
      <vt:lpstr>Glove Removal (1)</vt:lpstr>
      <vt:lpstr>Glove Removal (2)</vt:lpstr>
      <vt:lpstr>Glove Hygiene</vt:lpstr>
      <vt:lpstr>Cover Garbs</vt:lpstr>
      <vt:lpstr>Types of Cover Garb</vt:lpstr>
      <vt:lpstr>Impervious garments</vt:lpstr>
      <vt:lpstr>Fluid Resistant Garments</vt:lpstr>
      <vt:lpstr>Permeable garments</vt:lpstr>
      <vt:lpstr>When should cover garb be worn (1)</vt:lpstr>
      <vt:lpstr>When should cover garb be worn (2)</vt:lpstr>
      <vt:lpstr>When should cover garb be worn (3)</vt:lpstr>
      <vt:lpstr>Removing Cover Garb</vt:lpstr>
      <vt:lpstr>Face Masks</vt:lpstr>
      <vt:lpstr>Non-surgical masks</vt:lpstr>
      <vt:lpstr>Surgical masks</vt:lpstr>
      <vt:lpstr>N95 Respirators (1)</vt:lpstr>
      <vt:lpstr>N95 Respirators (2)</vt:lpstr>
      <vt:lpstr>When should masks be worn?</vt:lpstr>
      <vt:lpstr>Procedure masks</vt:lpstr>
      <vt:lpstr>Surgical masks</vt:lpstr>
      <vt:lpstr>Particulate respirator (1)</vt:lpstr>
      <vt:lpstr>Particulate respirator (2)</vt:lpstr>
      <vt:lpstr>Goggles and Face Shields</vt:lpstr>
      <vt:lpstr>Goggles</vt:lpstr>
      <vt:lpstr>Face Shields</vt:lpstr>
      <vt:lpstr>Goggles and Face Shields</vt:lpstr>
      <vt:lpstr>Shoe and Head Covers (1)</vt:lpstr>
      <vt:lpstr>Shoe and Head Covers (2)</vt:lpstr>
      <vt:lpstr>Considerations for the selection and use of personal protective equipment (1)</vt:lpstr>
      <vt:lpstr>Considerations for the selection and use of personal protective equipment (2)</vt:lpstr>
      <vt:lpstr>Recommendations for Donning PPE</vt:lpstr>
      <vt:lpstr>Recommendations for Removing PPE</vt:lpstr>
      <vt:lpstr>Summary</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Galley, Lynee</dc:creator>
  <cp:lastModifiedBy>lenovo</cp:lastModifiedBy>
  <cp:revision>106</cp:revision>
  <dcterms:created xsi:type="dcterms:W3CDTF">2012-05-15T13:38:44Z</dcterms:created>
  <dcterms:modified xsi:type="dcterms:W3CDTF">2016-03-17T11:52:37Z</dcterms:modified>
</cp:coreProperties>
</file>