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257" r:id="rId4"/>
    <p:sldId id="258" r:id="rId5"/>
    <p:sldId id="261" r:id="rId6"/>
    <p:sldId id="266" r:id="rId7"/>
    <p:sldId id="263" r:id="rId8"/>
    <p:sldId id="264" r:id="rId9"/>
    <p:sldId id="262" r:id="rId10"/>
    <p:sldId id="280" r:id="rId11"/>
    <p:sldId id="281" r:id="rId12"/>
    <p:sldId id="282" r:id="rId13"/>
    <p:sldId id="283" r:id="rId14"/>
    <p:sldId id="284" r:id="rId15"/>
    <p:sldId id="265" r:id="rId16"/>
    <p:sldId id="267" r:id="rId17"/>
    <p:sldId id="288" r:id="rId18"/>
    <p:sldId id="268" r:id="rId19"/>
    <p:sldId id="293" r:id="rId20"/>
    <p:sldId id="294" r:id="rId21"/>
    <p:sldId id="285" r:id="rId22"/>
    <p:sldId id="269" r:id="rId23"/>
    <p:sldId id="286" r:id="rId24"/>
    <p:sldId id="270" r:id="rId25"/>
    <p:sldId id="287" r:id="rId26"/>
    <p:sldId id="272" r:id="rId27"/>
    <p:sldId id="273" r:id="rId28"/>
    <p:sldId id="291" r:id="rId29"/>
    <p:sldId id="295" r:id="rId30"/>
    <p:sldId id="275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elete val="1"/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FIGURE SHOWING KNOWLEDGE OF STANDARD PRECAUTIONS FOR INFECTION CONTROL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WEARING GLOVES</c:v>
                </c:pt>
                <c:pt idx="1">
                  <c:v>FACIAL PROTECTION</c:v>
                </c:pt>
                <c:pt idx="2">
                  <c:v>HAND WASHING</c:v>
                </c:pt>
                <c:pt idx="3">
                  <c:v>WEARING APRONS</c:v>
                </c:pt>
                <c:pt idx="4">
                  <c:v>DISPOSAL OF SHARPS</c:v>
                </c:pt>
                <c:pt idx="5">
                  <c:v>ENVIROMENTAL CLEANING</c:v>
                </c:pt>
                <c:pt idx="6">
                  <c:v>NEEDLESTICK PREVENTION </c:v>
                </c:pt>
                <c:pt idx="7">
                  <c:v>WASTE DISPOSAL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95.6</c:v>
                </c:pt>
                <c:pt idx="2">
                  <c:v>97.8</c:v>
                </c:pt>
                <c:pt idx="3">
                  <c:v>93.3</c:v>
                </c:pt>
                <c:pt idx="4">
                  <c:v>97.8</c:v>
                </c:pt>
                <c:pt idx="5">
                  <c:v>93.3</c:v>
                </c:pt>
                <c:pt idx="6">
                  <c:v>100</c:v>
                </c:pt>
                <c:pt idx="7">
                  <c:v>97.8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WEARING GLOVES</c:v>
                </c:pt>
                <c:pt idx="1">
                  <c:v>FACIAL PROTECTION</c:v>
                </c:pt>
                <c:pt idx="2">
                  <c:v>HAND WASHING</c:v>
                </c:pt>
                <c:pt idx="3">
                  <c:v>WEARING APRONS</c:v>
                </c:pt>
                <c:pt idx="4">
                  <c:v>DISPOSAL OF SHARPS</c:v>
                </c:pt>
                <c:pt idx="5">
                  <c:v>ENVIROMENTAL CLEANING</c:v>
                </c:pt>
                <c:pt idx="6">
                  <c:v>NEEDLESTICK PREVENTION </c:v>
                </c:pt>
                <c:pt idx="7">
                  <c:v>WASTE DISPOSAL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4.4000000000000004</c:v>
                </c:pt>
                <c:pt idx="2">
                  <c:v>2.2000000000000002</c:v>
                </c:pt>
                <c:pt idx="3">
                  <c:v>6.7</c:v>
                </c:pt>
                <c:pt idx="4">
                  <c:v>2.2000000000000002</c:v>
                </c:pt>
                <c:pt idx="5">
                  <c:v>6.7</c:v>
                </c:pt>
                <c:pt idx="6">
                  <c:v>0</c:v>
                </c:pt>
                <c:pt idx="7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WEARING GLOVES</c:v>
                </c:pt>
                <c:pt idx="1">
                  <c:v>FACIAL PROTECTION</c:v>
                </c:pt>
                <c:pt idx="2">
                  <c:v>HAND WASHING</c:v>
                </c:pt>
                <c:pt idx="3">
                  <c:v>WEARING APRONS</c:v>
                </c:pt>
                <c:pt idx="4">
                  <c:v>DISPOSAL OF SHARPS</c:v>
                </c:pt>
                <c:pt idx="5">
                  <c:v>ENVIROMENTAL CLEANING</c:v>
                </c:pt>
                <c:pt idx="6">
                  <c:v>NEEDLESTICK PREVENTION </c:v>
                </c:pt>
                <c:pt idx="7">
                  <c:v>WASTE DISPOSAL 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/>
        <c:axId val="117503488"/>
        <c:axId val="117505408"/>
      </c:barChart>
      <c:catAx>
        <c:axId val="1175034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STANDARD  PRECAUTIONS</a:t>
                </a:r>
                <a:endParaRPr lang="en-US"/>
              </a:p>
            </c:rich>
          </c:tx>
          <c:layout/>
        </c:title>
        <c:majorTickMark val="none"/>
        <c:tickLblPos val="nextTo"/>
        <c:crossAx val="117505408"/>
        <c:crosses val="autoZero"/>
        <c:auto val="1"/>
        <c:lblAlgn val="ctr"/>
        <c:lblOffset val="100"/>
      </c:catAx>
      <c:valAx>
        <c:axId val="1175054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 OF PEOPLE THAT RESPONDED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750348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WEAR PROTECTIVE CLOTH AT WORK</c:v>
                </c:pt>
                <c:pt idx="1">
                  <c:v>WASH HANDS AFTER TOUCHING PATIENT </c:v>
                </c:pt>
                <c:pt idx="2">
                  <c:v>WASH HANDS AFTER CLINICAL EXPOSURE</c:v>
                </c:pt>
                <c:pt idx="3">
                  <c:v>WASH HANDS AFTER REOVING GLOVES</c:v>
                </c:pt>
                <c:pt idx="4">
                  <c:v>COVER BROKEN SKIN DURING WORK</c:v>
                </c:pt>
                <c:pt idx="5">
                  <c:v>RECAP NEEDLES AFTER USE</c:v>
                </c:pt>
                <c:pt idx="6">
                  <c:v>WEAR GLOVES WHEN DISPOSING WASTE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</c:v>
                </c:pt>
                <c:pt idx="1">
                  <c:v>80</c:v>
                </c:pt>
                <c:pt idx="2">
                  <c:v>84.4</c:v>
                </c:pt>
                <c:pt idx="3">
                  <c:v>73.3</c:v>
                </c:pt>
                <c:pt idx="4">
                  <c:v>80</c:v>
                </c:pt>
                <c:pt idx="5">
                  <c:v>37.800000000000004</c:v>
                </c:pt>
                <c:pt idx="6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OCCASIONALLY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WEAR PROTECTIVE CLOTH AT WORK</c:v>
                </c:pt>
                <c:pt idx="1">
                  <c:v>WASH HANDS AFTER TOUCHING PATIENT </c:v>
                </c:pt>
                <c:pt idx="2">
                  <c:v>WASH HANDS AFTER CLINICAL EXPOSURE</c:v>
                </c:pt>
                <c:pt idx="3">
                  <c:v>WASH HANDS AFTER REOVING GLOVES</c:v>
                </c:pt>
                <c:pt idx="4">
                  <c:v>COVER BROKEN SKIN DURING WORK</c:v>
                </c:pt>
                <c:pt idx="5">
                  <c:v>RECAP NEEDLES AFTER USE</c:v>
                </c:pt>
                <c:pt idx="6">
                  <c:v>WEAR GLOVES WHEN DISPOSING WASTE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26.7</c:v>
                </c:pt>
                <c:pt idx="1">
                  <c:v>15.6</c:v>
                </c:pt>
                <c:pt idx="2">
                  <c:v>15.6</c:v>
                </c:pt>
                <c:pt idx="3">
                  <c:v>24.4</c:v>
                </c:pt>
                <c:pt idx="4">
                  <c:v>20</c:v>
                </c:pt>
                <c:pt idx="5">
                  <c:v>13.3</c:v>
                </c:pt>
                <c:pt idx="6">
                  <c:v>13.3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WEAR PROTECTIVE CLOTH AT WORK</c:v>
                </c:pt>
                <c:pt idx="1">
                  <c:v>WASH HANDS AFTER TOUCHING PATIENT </c:v>
                </c:pt>
                <c:pt idx="2">
                  <c:v>WASH HANDS AFTER CLINICAL EXPOSURE</c:v>
                </c:pt>
                <c:pt idx="3">
                  <c:v>WASH HANDS AFTER REOVING GLOVES</c:v>
                </c:pt>
                <c:pt idx="4">
                  <c:v>COVER BROKEN SKIN DURING WORK</c:v>
                </c:pt>
                <c:pt idx="5">
                  <c:v>RECAP NEEDLES AFTER USE</c:v>
                </c:pt>
                <c:pt idx="6">
                  <c:v>WEAR GLOVES WHEN DISPOSING WASTE</c:v>
                </c:pt>
              </c:strCache>
            </c:strRef>
          </c:cat>
          <c:val>
            <c:numRef>
              <c:f>Sheet1!$D$2:$D$8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WEAR PROTECTIVE CLOTH AT WORK</c:v>
                </c:pt>
                <c:pt idx="1">
                  <c:v>WASH HANDS AFTER TOUCHING PATIENT </c:v>
                </c:pt>
                <c:pt idx="2">
                  <c:v>WASH HANDS AFTER CLINICAL EXPOSURE</c:v>
                </c:pt>
                <c:pt idx="3">
                  <c:v>WASH HANDS AFTER REOVING GLOVES</c:v>
                </c:pt>
                <c:pt idx="4">
                  <c:v>COVER BROKEN SKIN DURING WORK</c:v>
                </c:pt>
                <c:pt idx="5">
                  <c:v>RECAP NEEDLES AFTER USE</c:v>
                </c:pt>
                <c:pt idx="6">
                  <c:v>WEAR GLOVES WHEN DISPOSING WASTE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6.7</c:v>
                </c:pt>
                <c:pt idx="1">
                  <c:v>4.4000000000000004</c:v>
                </c:pt>
                <c:pt idx="2">
                  <c:v>0</c:v>
                </c:pt>
                <c:pt idx="3">
                  <c:v>2.2000000000000002</c:v>
                </c:pt>
                <c:pt idx="4">
                  <c:v>0</c:v>
                </c:pt>
                <c:pt idx="5">
                  <c:v>48.9</c:v>
                </c:pt>
                <c:pt idx="6">
                  <c:v>0</c:v>
                </c:pt>
              </c:numCache>
            </c:numRef>
          </c:val>
        </c:ser>
        <c:dLbls/>
        <c:axId val="117617024"/>
        <c:axId val="117618944"/>
      </c:barChart>
      <c:catAx>
        <c:axId val="1176170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STANDARD PRECAUTION PRACTICES.</a:t>
                </a:r>
                <a:endParaRPr lang="en-US" dirty="0"/>
              </a:p>
            </c:rich>
          </c:tx>
          <c:layout/>
        </c:title>
        <c:majorTickMark val="none"/>
        <c:tickLblPos val="nextTo"/>
        <c:crossAx val="117618944"/>
        <c:crosses val="autoZero"/>
        <c:auto val="1"/>
        <c:lblAlgn val="ctr"/>
        <c:lblOffset val="100"/>
      </c:catAx>
      <c:valAx>
        <c:axId val="11761894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PERCENTAGE</a:t>
                </a:r>
                <a:r>
                  <a:rPr lang="en-GB" baseline="0" dirty="0" smtClean="0"/>
                  <a:t> OF HCWS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76170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F47D9-764A-4B70-9EAA-DA0ECEC354F8}" type="datetimeFigureOut">
              <a:rPr lang="en-US" smtClean="0"/>
              <a:pPr/>
              <a:t>3/23/2016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A8C85-805A-4A74-8BB3-6EE4A3CFD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621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</a:t>
            </a:r>
            <a:r>
              <a:rPr lang="en-GB" baseline="0" dirty="0" smtClean="0"/>
              <a:t> care run by specialist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r>
              <a:rPr lang="en-GB" baseline="0" dirty="0" smtClean="0"/>
              <a:t> OF SWABING ARE SHARED TO ALL. IMMEDIATE INTERVENTION DONE. PATTERNS DOCUMENTED.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Supervisor follows to ensure compliance</a:t>
            </a:r>
            <a:r>
              <a:rPr lang="en-GB" baseline="0" dirty="0" smtClean="0"/>
              <a:t> daily.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Equipment</a:t>
            </a:r>
            <a:r>
              <a:rPr lang="en-GB" baseline="0" dirty="0" smtClean="0"/>
              <a:t> in the offices are checked daily-checklist...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equipment in the doctors</a:t>
            </a:r>
            <a:r>
              <a:rPr lang="en-GB" baseline="0" dirty="0" smtClean="0"/>
              <a:t> offices and facility are checked daily . ( equipment audit). Conducted by the nurses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Corporate infection control sub </a:t>
            </a:r>
            <a:r>
              <a:rPr lang="en-GB" dirty="0" err="1" smtClean="0"/>
              <a:t>comittee</a:t>
            </a:r>
            <a:r>
              <a:rPr lang="en-GB" dirty="0" smtClean="0"/>
              <a:t>-</a:t>
            </a:r>
            <a:r>
              <a:rPr lang="en-GB" baseline="0" dirty="0" smtClean="0"/>
              <a:t> emerging disease,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Leadership</a:t>
            </a:r>
            <a:r>
              <a:rPr lang="en-GB" baseline="0" dirty="0" smtClean="0"/>
              <a:t> backing of practices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Quarterly meetings to appraise the quarter, risk management, gaps in process. Leadership involvement necessary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Document is made available in soft and hard copy to all HCWS. Responsibility for update is by the infection control committee.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QIPS</a:t>
            </a:r>
            <a:r>
              <a:rPr lang="en-GB" baseline="0" dirty="0" smtClean="0"/>
              <a:t> CONDUCTED TO IDENTIFY AND CORRECT GAPS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2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Knowledge &amp;</a:t>
            </a:r>
            <a:r>
              <a:rPr lang="en-GB" baseline="0" dirty="0" smtClean="0"/>
              <a:t> practice were high, but not 100%. Gaps were identified and closed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100% hepatitis immunization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2014, - EXTERNAL AUDIT WAS CONDUCTED BY A TEAM FROM UNIVERSITY OF LEIDEN .</a:t>
            </a:r>
            <a:r>
              <a:rPr lang="en-GB" baseline="0" dirty="0" smtClean="0"/>
              <a:t> YEARLY AUDITS DONE . COMPARE WITH PREVIOUS YEARS . GAPS CLOSED 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169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Topics covered –include 10 who  standard precautions steps , practical demonstrations, experience sharing , updates on emerging diseases, intervention stories,</a:t>
            </a:r>
            <a:r>
              <a:rPr lang="en-GB" baseline="0" dirty="0" smtClean="0"/>
              <a:t> actions from toolbox meetings recorded and closed.</a:t>
            </a:r>
            <a:r>
              <a:rPr lang="en-GB" dirty="0" smtClean="0"/>
              <a:t> All new staff are also inducted and given orientation on standard precautions.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8C85-805A-4A74-8BB3-6EE4A3CFDB7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MY">
                <a:solidFill>
                  <a:srgbClr val="595959"/>
                </a:solidFill>
                <a:cs typeface="Arial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8" name="Picture 1053" descr="X:\Live Client Projects\Shell_template_boilerplates_161109\client\Amends\Shell-2010-Pecten-RGBp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287338"/>
            <a:ext cx="717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BC22-E3FE-4688-90B1-5341E4AC0FEF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4438-A989-4E24-B629-288C2090B83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908814"/>
      </p:ext>
    </p:extLst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B46B-C15B-4684-BFEE-3B1FACEE9A0D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66B5-B0F0-41B7-8FA8-52A3940A93C6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6168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255588"/>
            <a:ext cx="2157412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" y="255588"/>
            <a:ext cx="63246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67FF-2982-4987-84D2-1AB5CB7A067D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F29D-8092-4A79-B0DD-868EDD288070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8735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BBC22-E3FE-4688-90B1-5341E4AC0FEF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B4438-A989-4E24-B629-288C2090B834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4545C-1322-4764-AB68-6D7D898DA31E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8157-687F-406E-9EC4-8BCF6FB15A1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C8685-C5A3-4D6A-84D3-3FBDD3E5016B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A34FE-E60F-4315-A108-816AA8760867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3DFC7-093B-43AE-AB7D-349D12605D25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73660-E312-42A1-A3C2-1D8BD737392A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365E8-0273-4C35-A0CA-F62E2637EA49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E73A1-F6C3-412D-9C35-CDDAA78E4343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EBD8B-46E6-47A9-A3EE-65EF3F434F27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E71A4-D9B6-4FD1-B6E3-31612BD5E11F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42AD-87C9-448A-B898-5CCA54F419B6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4EF6F-8395-41A4-A586-A36CDD9049F1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2209-9729-4A42-AC1C-CB1FEA184ACA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AFF8E-B16C-4F5F-9726-D7C2FBFFA015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545C-1322-4764-AB68-6D7D898DA31E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8157-687F-406E-9EC4-8BCF6FB15A1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794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49E6C-27D4-461E-A9E8-8B931CC34D28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CB1C622-F8A2-4ADC-8470-5F89044A9EC4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8B46B-C15B-4684-BFEE-3B1FACEE9A0D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C66B5-B0F0-41B7-8FA8-52A3940A93C6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767FF-2982-4987-84D2-1AB5CB7A067D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AF29D-8092-4A79-B0DD-868EDD288070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8685-C5A3-4D6A-84D3-3FBDD3E5016B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34FE-E60F-4315-A108-816AA8760867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1626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3DFC7-093B-43AE-AB7D-349D12605D25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3660-E312-42A1-A3C2-1D8BD737392A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3507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65E8-0273-4C35-A0CA-F62E2637EA49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73A1-F6C3-412D-9C35-CDDAA78E4343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601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BD8B-46E6-47A9-A3EE-65EF3F434F27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71A4-D9B6-4FD1-B6E3-31612BD5E11F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8147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42AD-87C9-448A-B898-5CCA54F419B6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EF6F-8395-41A4-A586-A36CDD9049F1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6539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2209-9729-4A42-AC1C-CB1FEA184ACA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FF8E-B16C-4F5F-9726-D7C2FBFFA015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79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9E6C-27D4-461E-A9E8-8B931CC34D28}" type="datetime4">
              <a:rPr lang="en-US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C622-F8A2-4ADC-8470-5F89044A9EC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5233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3" y="255588"/>
            <a:ext cx="8634412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Futura Medium" pitchFamily="2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DCA0-E74D-47A9-B1E5-C1EBDA6D91F1}" type="datetime4">
              <a:rPr lang="en-US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Futura Medium" pitchFamily="2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F5677-E4FD-4408-A646-127BAB2E4E1C}" type="slidenum">
              <a:rPr lang="en-US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DCA0-E74D-47A9-B1E5-C1EBDA6D91F1}" type="datetime4">
              <a:rPr lang="en-US" smtClean="0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F5677-E4FD-4408-A646-127BAB2E4E1C}" type="slidenum">
              <a:rPr lang="en-US" smtClean="0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SUSTAINING INFECTION CONTROL PRACTICE-THE  EXPERIENCE OF A HOSPITAL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852936"/>
            <a:ext cx="2698750" cy="1619250"/>
          </a:xfrm>
        </p:spPr>
        <p:txBody>
          <a:bodyPr>
            <a:normAutofit fontScale="92500" lnSpcReduction="10000"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PETER ANGA</a:t>
            </a: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7971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 smtClean="0"/>
              <a:t>KNOWLEDGE OF STANDARD PRECAUTIONS FOR INFECTION CONTROL </a:t>
            </a:r>
            <a:r>
              <a:rPr lang="en-GB" dirty="0" smtClean="0"/>
              <a:t>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358246" cy="538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4545C-1322-4764-AB68-6D7D898DA31E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8157-687F-406E-9EC4-8BCF6FB15A1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80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793191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FIGURE SHOWING PRACTICE OF STANDARD PRECAUTIONS AMONG THE HCWS.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528" y="1309688"/>
          <a:ext cx="8321997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4545C-1322-4764-AB68-6D7D898DA31E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8157-687F-406E-9EC4-8BCF6FB15A1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195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793191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5</a:t>
            </a:r>
            <a:r>
              <a:rPr lang="en-GB" sz="3200" dirty="0" smtClean="0"/>
              <a:t>. </a:t>
            </a:r>
            <a:r>
              <a:rPr lang="en-GB" sz="3200" b="1" dirty="0" smtClean="0"/>
              <a:t>INFECTION CONTROL AUDIT – INTERNAL &amp; EXTERNAL- </a:t>
            </a:r>
            <a:r>
              <a:rPr lang="en-GB" sz="3200" dirty="0" smtClean="0"/>
              <a:t>findings here are hypothetical. </a:t>
            </a:r>
            <a:endParaRPr lang="en-GB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49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4545C-1322-4764-AB68-6D7D898DA31E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8157-687F-406E-9EC4-8BCF6FB15A1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75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108518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6. </a:t>
            </a:r>
            <a:r>
              <a:rPr lang="en-GB" sz="3200" b="1" dirty="0" smtClean="0"/>
              <a:t>INFECTION CONTROL DRILLS 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800" dirty="0" smtClean="0"/>
              <a:t>Drill plan prepared for the year ( appropriate PPE use, spill management , hand washing )</a:t>
            </a:r>
          </a:p>
          <a:p>
            <a:endParaRPr lang="en-GB" sz="2800" dirty="0" smtClean="0"/>
          </a:p>
          <a:p>
            <a:r>
              <a:rPr lang="en-GB" sz="2800" dirty="0" smtClean="0"/>
              <a:t>Unannounced drills done. Gaps closed immediately. 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4545C-1322-4764-AB68-6D7D898DA31E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8157-687F-406E-9EC4-8BCF6FB15A19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5058" name="AutoShape 2" descr="Image result for blood spillage management in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60" name="AutoShape 4" descr="Image result for blood spillage management in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14818"/>
            <a:ext cx="392909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3449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SUSTAINING INFECTION CONTROL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7</a:t>
            </a:r>
            <a:r>
              <a:rPr lang="en-GB" dirty="0" smtClean="0"/>
              <a:t>.	</a:t>
            </a:r>
            <a:r>
              <a:rPr lang="en-GB" sz="3600" b="1" dirty="0" smtClean="0"/>
              <a:t>TRAINING</a:t>
            </a:r>
            <a:r>
              <a:rPr lang="en-GB" b="1" dirty="0" smtClean="0"/>
              <a:t> – reinforce knowledge &amp; practice.</a:t>
            </a:r>
          </a:p>
          <a:p>
            <a:pPr>
              <a:buNone/>
            </a:pPr>
            <a:r>
              <a:rPr lang="en-GB" b="1" u="sng" dirty="0" smtClean="0"/>
              <a:t>In house </a:t>
            </a:r>
          </a:p>
          <a:p>
            <a:r>
              <a:rPr lang="en-GB" b="1" dirty="0" smtClean="0"/>
              <a:t>Twice weekly tool box meeting . (over 70 sessions in 2015)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b="1" u="sng" dirty="0" smtClean="0"/>
              <a:t>External – </a:t>
            </a:r>
            <a:r>
              <a:rPr lang="en-GB" dirty="0" smtClean="0"/>
              <a:t>all staff were trained in 2013 by external facilitators.</a:t>
            </a:r>
            <a:endParaRPr lang="en-GB" b="1" u="sng" dirty="0" smtClean="0"/>
          </a:p>
          <a:p>
            <a:endParaRPr lang="en-GB" b="1" u="sng" dirty="0"/>
          </a:p>
        </p:txBody>
      </p:sp>
      <p:pic>
        <p:nvPicPr>
          <p:cNvPr id="4404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5575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AutoShape 2" descr="Image result for trainin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36" name="AutoShape 4" descr="Image result for trainin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38" name="AutoShape 6" descr="Image result for trainin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40" name="AutoShape 8" descr="Image result for trainin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42" name="AutoShape 10" descr="Image result for trainin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SUSTAINING INFECTION CONTROL PRACTICE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8. </a:t>
            </a:r>
            <a:r>
              <a:rPr lang="en-GB" b="1" u="sng" dirty="0" smtClean="0"/>
              <a:t>CULTURE OF INTERVENTION</a:t>
            </a:r>
          </a:p>
          <a:p>
            <a:r>
              <a:rPr lang="en-GB" dirty="0" smtClean="0"/>
              <a:t>Being your brothers keeper.</a:t>
            </a:r>
          </a:p>
          <a:p>
            <a:r>
              <a:rPr lang="en-GB" dirty="0" smtClean="0"/>
              <a:t>Share your intervention stories with the house during tool box meetings. Documented .</a:t>
            </a:r>
          </a:p>
          <a:p>
            <a:r>
              <a:rPr lang="en-GB" dirty="0" smtClean="0"/>
              <a:t>Report non compliance after intervening.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SUSTAINING INFECTION CONTROL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9. QUARTERLY SWABBING </a:t>
            </a:r>
            <a:r>
              <a:rPr lang="en-GB" dirty="0" smtClean="0"/>
              <a:t>of various surfaces is done </a:t>
            </a:r>
          </a:p>
          <a:p>
            <a:r>
              <a:rPr lang="en-GB" dirty="0" smtClean="0"/>
              <a:t>Surfaces as consulting tables, key board, air conditioners, sink etc</a:t>
            </a:r>
          </a:p>
          <a:p>
            <a:endParaRPr lang="en-GB" dirty="0"/>
          </a:p>
        </p:txBody>
      </p:sp>
      <p:pic>
        <p:nvPicPr>
          <p:cNvPr id="63490" name="Picture 2" descr="http://www.avena-medica.com/ProductVault/product_1352463129_transport_swab_wooden_stick_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457203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SUSTAINING INFECTION CONTROL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b="1" u="sng" dirty="0" smtClean="0"/>
              <a:t>HAND HYGIENE:</a:t>
            </a:r>
          </a:p>
          <a:p>
            <a:r>
              <a:rPr lang="en-GB" b="1" dirty="0" smtClean="0"/>
              <a:t>Posters</a:t>
            </a:r>
            <a:r>
              <a:rPr lang="en-GB" dirty="0" smtClean="0"/>
              <a:t> placed at strategic locations in the clinic</a:t>
            </a:r>
          </a:p>
          <a:p>
            <a:r>
              <a:rPr lang="en-GB" dirty="0" smtClean="0"/>
              <a:t> </a:t>
            </a:r>
            <a:r>
              <a:rPr lang="en-GB" b="1" dirty="0" smtClean="0"/>
              <a:t>drills</a:t>
            </a:r>
            <a:r>
              <a:rPr lang="en-GB" dirty="0" smtClean="0"/>
              <a:t>- periodically any HCW may be picked up during toolbox meetings</a:t>
            </a:r>
          </a:p>
          <a:p>
            <a:r>
              <a:rPr lang="en-GB" b="1" dirty="0" smtClean="0"/>
              <a:t>Hand sanitizers :</a:t>
            </a:r>
            <a:r>
              <a:rPr lang="en-GB" dirty="0" smtClean="0"/>
              <a:t> at entrance of clinic, outside &amp; inside all consulting rooms.</a:t>
            </a:r>
          </a:p>
          <a:p>
            <a:r>
              <a:rPr lang="en-GB" b="1" dirty="0" smtClean="0"/>
              <a:t>Personal hand sanitizers </a:t>
            </a:r>
            <a:r>
              <a:rPr lang="en-GB" dirty="0" smtClean="0"/>
              <a:t>given to all </a:t>
            </a:r>
            <a:r>
              <a:rPr lang="en-GB" dirty="0" err="1" smtClean="0"/>
              <a:t>HCws</a:t>
            </a:r>
            <a:r>
              <a:rPr lang="en-GB" dirty="0" smtClean="0"/>
              <a:t> periodically</a:t>
            </a:r>
          </a:p>
          <a:p>
            <a:r>
              <a:rPr lang="en-GB" dirty="0" smtClean="0"/>
              <a:t>Soap checked and refilled daily at all wash points.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634412" cy="936104"/>
          </a:xfrm>
        </p:spPr>
        <p:txBody>
          <a:bodyPr/>
          <a:lstStyle/>
          <a:p>
            <a:r>
              <a:rPr lang="en-GB" sz="2800" b="1" dirty="0" smtClean="0"/>
              <a:t>HAND HYGEINE POSTERS </a:t>
            </a:r>
            <a:endParaRPr lang="en-GB" sz="2800" b="1" dirty="0"/>
          </a:p>
        </p:txBody>
      </p:sp>
      <p:pic>
        <p:nvPicPr>
          <p:cNvPr id="5" name="Content Placeholder 3" descr="post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dry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1013172"/>
          </a:xfrm>
        </p:spPr>
        <p:txBody>
          <a:bodyPr/>
          <a:lstStyle/>
          <a:p>
            <a:pPr algn="ctr"/>
            <a:r>
              <a:rPr lang="en-GB" sz="2800" b="1" dirty="0" smtClean="0"/>
              <a:t>HAND HYGEINE</a:t>
            </a:r>
            <a:endParaRPr lang="en-GB" sz="2800" b="1" dirty="0"/>
          </a:p>
        </p:txBody>
      </p:sp>
      <p:pic>
        <p:nvPicPr>
          <p:cNvPr id="4" name="Content Placeholder 3" descr="w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485415"/>
          </a:xfrm>
        </p:spPr>
        <p:txBody>
          <a:bodyPr/>
          <a:lstStyle/>
          <a:p>
            <a:r>
              <a:rPr lang="en-GB" sz="2800" b="1" dirty="0" smtClean="0"/>
              <a:t>INFECTION CONTROL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VIDEO ON HOW TO BREAK THE CHAIN OF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SUMMARY OF OUR FACILITY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smtClean="0"/>
              <a:t>SUSTAINING INFECTION CONTROL</a:t>
            </a:r>
            <a:endParaRPr lang="en-GB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HAND HYGIENE-SANITIZER</a:t>
            </a:r>
            <a:endParaRPr lang="en-GB" b="1" dirty="0"/>
          </a:p>
        </p:txBody>
      </p:sp>
      <p:pic>
        <p:nvPicPr>
          <p:cNvPr id="5" name="Content Placeholder 4" descr="hand hyge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3929090" cy="4525963"/>
          </a:xfrm>
        </p:spPr>
      </p:pic>
      <p:pic>
        <p:nvPicPr>
          <p:cNvPr id="6" name="Content Placeholder 5" descr="table sanitiz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SUSTAINING INFECTION CONTROL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u="sng" dirty="0" smtClean="0"/>
              <a:t>PPE</a:t>
            </a:r>
          </a:p>
          <a:p>
            <a:r>
              <a:rPr lang="en-GB" dirty="0" smtClean="0"/>
              <a:t>Adequate supply of gloves, face shield, goggles, aprons, safety shoes, lab coats</a:t>
            </a:r>
          </a:p>
          <a:p>
            <a:r>
              <a:rPr lang="en-GB" dirty="0" smtClean="0"/>
              <a:t>Training on appropriate use of PPE</a:t>
            </a:r>
          </a:p>
          <a:p>
            <a:r>
              <a:rPr lang="en-GB" dirty="0" smtClean="0"/>
              <a:t>Drills – practical demonstration on use of PPE’s (timetable drawn for the year)</a:t>
            </a:r>
          </a:p>
          <a:p>
            <a:r>
              <a:rPr lang="en-GB" dirty="0" smtClean="0"/>
              <a:t>Interventions- report non complaint staff.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941164"/>
          </a:xfrm>
        </p:spPr>
        <p:txBody>
          <a:bodyPr/>
          <a:lstStyle/>
          <a:p>
            <a:pPr algn="ctr"/>
            <a:r>
              <a:rPr lang="en-GB" sz="2800" b="1" dirty="0" smtClean="0"/>
              <a:t>PPE</a:t>
            </a:r>
            <a:endParaRPr lang="en-GB" sz="2800" b="1" dirty="0"/>
          </a:p>
        </p:txBody>
      </p:sp>
      <p:pic>
        <p:nvPicPr>
          <p:cNvPr id="5" name="Content Placeholder 4" descr="ppe pac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PP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SUSTAINING INFECTION CONTROL PRACTICE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u="sng" dirty="0" smtClean="0"/>
              <a:t>Prevention of Needle stick and injuries from other sharp instruments</a:t>
            </a:r>
            <a:r>
              <a:rPr lang="en-GB" dirty="0" smtClean="0"/>
              <a:t>:</a:t>
            </a:r>
          </a:p>
          <a:p>
            <a:r>
              <a:rPr lang="en-GB" b="1" dirty="0" smtClean="0"/>
              <a:t>Sharp policy- </a:t>
            </a:r>
            <a:r>
              <a:rPr lang="en-GB" dirty="0" smtClean="0"/>
              <a:t>clear reporting lines</a:t>
            </a:r>
          </a:p>
          <a:p>
            <a:r>
              <a:rPr lang="en-GB" dirty="0" smtClean="0"/>
              <a:t>Sharps register-</a:t>
            </a:r>
          </a:p>
          <a:p>
            <a:r>
              <a:rPr lang="en-GB" dirty="0" smtClean="0"/>
              <a:t>Incident review &amp; reporting form</a:t>
            </a:r>
          </a:p>
          <a:p>
            <a:r>
              <a:rPr lang="en-GB" b="1" dirty="0" smtClean="0"/>
              <a:t>Provision of sharp bins </a:t>
            </a:r>
            <a:r>
              <a:rPr lang="en-GB" dirty="0" smtClean="0"/>
              <a:t>–in every consulting room, wards, A&amp;E,. </a:t>
            </a:r>
          </a:p>
          <a:p>
            <a:r>
              <a:rPr lang="en-GB" b="1" dirty="0" smtClean="0"/>
              <a:t>Video shows </a:t>
            </a:r>
            <a:r>
              <a:rPr lang="en-GB" dirty="0" smtClean="0"/>
              <a:t>on dangers of needle stick injuries-hep B, C. </a:t>
            </a:r>
          </a:p>
          <a:p>
            <a:r>
              <a:rPr lang="en-GB" b="1" dirty="0" smtClean="0"/>
              <a:t>Intervention</a:t>
            </a:r>
            <a:r>
              <a:rPr lang="en-GB" dirty="0" smtClean="0"/>
              <a:t>- report non compliant colleague.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485415"/>
          </a:xfrm>
        </p:spPr>
        <p:txBody>
          <a:bodyPr/>
          <a:lstStyle/>
          <a:p>
            <a:r>
              <a:rPr lang="en-GB" sz="2800" b="1" dirty="0" smtClean="0"/>
              <a:t>SHARPS </a:t>
            </a:r>
            <a:endParaRPr lang="en-GB" sz="2800" b="1" dirty="0"/>
          </a:p>
        </p:txBody>
      </p:sp>
      <p:pic>
        <p:nvPicPr>
          <p:cNvPr id="5" name="Content Placeholder 4" descr="SHARPS B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SHARPS 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SUSTAINING INFECTION CONTROL PRACTICE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Respiratory hygiene &amp; cough Etiquette</a:t>
            </a:r>
          </a:p>
          <a:p>
            <a:r>
              <a:rPr lang="en-GB" dirty="0" smtClean="0"/>
              <a:t>Provision of soft tissues in every consulting room.</a:t>
            </a:r>
          </a:p>
          <a:p>
            <a:r>
              <a:rPr lang="en-GB" dirty="0" smtClean="0"/>
              <a:t>Continuous health education 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Content Placeholder 4" descr="tissu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SUSTAINING INFECTION CONTROL PRACTICE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800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u="sng" dirty="0" smtClean="0"/>
              <a:t>Environmental cleaning</a:t>
            </a:r>
          </a:p>
          <a:p>
            <a:r>
              <a:rPr lang="en-GB" dirty="0" smtClean="0"/>
              <a:t>Twice a day cleaning of floors .</a:t>
            </a:r>
          </a:p>
          <a:p>
            <a:r>
              <a:rPr lang="en-GB" dirty="0" smtClean="0"/>
              <a:t>2hourly cleaning of frequently touched surfaces with  hypochlorite solution</a:t>
            </a:r>
          </a:p>
          <a:p>
            <a:r>
              <a:rPr lang="en-GB" dirty="0" smtClean="0"/>
              <a:t>Checklist available</a:t>
            </a:r>
          </a:p>
          <a:p>
            <a:r>
              <a:rPr lang="en-GB" dirty="0" smtClean="0"/>
              <a:t>Daily equipment check.</a:t>
            </a:r>
          </a:p>
          <a:p>
            <a:pPr>
              <a:buNone/>
            </a:pP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5" name="Content Placeholder 4" descr="mopstic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42385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CLEANING SURFACES</a:t>
            </a:r>
            <a:endParaRPr lang="en-GB" b="1" dirty="0"/>
          </a:p>
        </p:txBody>
      </p:sp>
      <p:pic>
        <p:nvPicPr>
          <p:cNvPr id="5" name="Content Placeholder 4" descr="surfac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PP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498508" cy="42385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EXAMINATION COUCH</a:t>
            </a:r>
            <a:endParaRPr lang="en-GB" sz="3200" b="1" dirty="0"/>
          </a:p>
        </p:txBody>
      </p:sp>
      <p:pic>
        <p:nvPicPr>
          <p:cNvPr id="4" name="Content Placeholder 3" descr="IMG_20160316_13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196752"/>
            <a:ext cx="6858047" cy="49294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WASTE MANAGEMENT.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Appropriate Waste segregation</a:t>
            </a:r>
          </a:p>
          <a:p>
            <a:r>
              <a:rPr lang="en-GB" dirty="0" smtClean="0"/>
              <a:t>Colour coded bins </a:t>
            </a:r>
          </a:p>
          <a:p>
            <a:r>
              <a:rPr lang="en-GB" dirty="0" smtClean="0"/>
              <a:t>Waste disposal trolley</a:t>
            </a:r>
          </a:p>
          <a:p>
            <a:r>
              <a:rPr lang="en-GB" dirty="0" smtClean="0"/>
              <a:t>State government </a:t>
            </a:r>
            <a:endParaRPr lang="en-GB" dirty="0"/>
          </a:p>
        </p:txBody>
      </p:sp>
      <p:pic>
        <p:nvPicPr>
          <p:cNvPr id="7" name="Content Placeholder 6" descr="was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8225" y="1484785"/>
            <a:ext cx="3797300" cy="37849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AN OVERVIEW OF LAGOS MEDICAL CENTRE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en-GB" dirty="0" smtClean="0"/>
              <a:t>Provides primary care , occupational health and some secondary care services to staff &amp; dependants (5000)</a:t>
            </a:r>
          </a:p>
          <a:p>
            <a:r>
              <a:rPr lang="en-GB" dirty="0" smtClean="0"/>
              <a:t> Units :  Medical admin, clinical, OH, pharmacy, laboratory, radiology, environmental health.</a:t>
            </a:r>
          </a:p>
          <a:p>
            <a:r>
              <a:rPr lang="en-GB" dirty="0" smtClean="0"/>
              <a:t>Staffing:  40 comprising of   doctors,  nurses,  lab scientist,  pharmacist,  radiographer, admin staff, business support , interns, environmental health ,  locum professionals 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SUCCESS STORIES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We have managed viral haemorrhagic fever in one of our facility in the past and recently with no HCW infected. </a:t>
            </a:r>
          </a:p>
          <a:p>
            <a:endParaRPr lang="en-GB" dirty="0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71612"/>
            <a:ext cx="403860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 descr="http://ptb-uploads-prod.s3.amazonaws.com/blog/wp-content/uploads/2015/02/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-12287360"/>
            <a:ext cx="5715008" cy="78438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r>
              <a:rPr lang="en-GB" sz="3600" dirty="0" smtClean="0"/>
              <a:t>SUSTAINING INFECTION CONTROL: </a:t>
            </a:r>
            <a:br>
              <a:rPr lang="en-GB" sz="3600" dirty="0" smtClean="0"/>
            </a:br>
            <a:r>
              <a:rPr lang="en-GB" sz="3600" dirty="0" smtClean="0"/>
              <a:t> MEASURES IN  PLACE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dirty="0" smtClean="0"/>
              <a:t>General measures</a:t>
            </a:r>
          </a:p>
          <a:p>
            <a:pPr marL="514350" indent="-514350"/>
            <a:r>
              <a:rPr lang="en-GB" dirty="0" smtClean="0"/>
              <a:t>Infection control policy</a:t>
            </a:r>
          </a:p>
          <a:p>
            <a:pPr marL="514350" indent="-514350"/>
            <a:r>
              <a:rPr lang="en-GB" dirty="0" smtClean="0"/>
              <a:t>Infection control committee</a:t>
            </a:r>
          </a:p>
          <a:p>
            <a:pPr marL="514350" indent="-514350"/>
            <a:r>
              <a:rPr lang="en-GB" dirty="0" smtClean="0"/>
              <a:t>Infection control manual/Guide</a:t>
            </a:r>
          </a:p>
          <a:p>
            <a:pPr marL="514350" indent="-514350"/>
            <a:r>
              <a:rPr lang="en-GB" dirty="0" smtClean="0"/>
              <a:t>Infection control audit/QIP Projects.</a:t>
            </a:r>
          </a:p>
          <a:p>
            <a:pPr marL="514350" indent="-514350"/>
            <a:r>
              <a:rPr lang="en-GB" dirty="0" smtClean="0"/>
              <a:t>Training (internal &amp; external)</a:t>
            </a:r>
          </a:p>
          <a:p>
            <a:pPr marL="514350" indent="-514350"/>
            <a:r>
              <a:rPr lang="en-GB" dirty="0" smtClean="0"/>
              <a:t>Infection control drills.</a:t>
            </a:r>
          </a:p>
          <a:p>
            <a:pPr marL="514350" indent="-514350"/>
            <a:r>
              <a:rPr lang="en-GB" dirty="0" smtClean="0"/>
              <a:t>Provision of Basic equipment/PPE’s</a:t>
            </a:r>
          </a:p>
          <a:p>
            <a:pPr marL="514350" indent="-514350"/>
            <a:r>
              <a:rPr lang="en-GB" dirty="0" smtClean="0"/>
              <a:t>Quarterly  swabbing of surfaces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SUSTAINING INFECTION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u="sng" dirty="0" smtClean="0"/>
              <a:t>Specific measures</a:t>
            </a:r>
            <a:r>
              <a:rPr lang="en-GB" dirty="0" smtClean="0"/>
              <a:t>:</a:t>
            </a:r>
          </a:p>
          <a:p>
            <a:r>
              <a:rPr lang="en-GB" dirty="0" smtClean="0"/>
              <a:t>Hand washing </a:t>
            </a:r>
          </a:p>
          <a:p>
            <a:r>
              <a:rPr lang="en-GB" dirty="0" smtClean="0"/>
              <a:t>Provision of PPE’S</a:t>
            </a:r>
          </a:p>
          <a:p>
            <a:r>
              <a:rPr lang="en-GB" dirty="0" smtClean="0"/>
              <a:t>Environmental cleaning/housekeeping</a:t>
            </a:r>
          </a:p>
          <a:p>
            <a:r>
              <a:rPr lang="en-GB" dirty="0" err="1" smtClean="0"/>
              <a:t>Needlestick</a:t>
            </a:r>
            <a:r>
              <a:rPr lang="en-GB" dirty="0" smtClean="0"/>
              <a:t> injury prevention measures in place </a:t>
            </a:r>
          </a:p>
          <a:p>
            <a:r>
              <a:rPr lang="en-GB" dirty="0" smtClean="0"/>
              <a:t>Waste management </a:t>
            </a:r>
          </a:p>
          <a:p>
            <a:r>
              <a:rPr lang="en-GB" dirty="0" smtClean="0"/>
              <a:t>Respiratory hygiene/cough etiquette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GB" dirty="0" smtClean="0"/>
              <a:t>Sustaining infection control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 smtClean="0"/>
              <a:t>INFECTION CONTROL POLICY-</a:t>
            </a:r>
          </a:p>
          <a:p>
            <a:pPr marL="514350" indent="-514350">
              <a:buFont typeface="+mj-lt"/>
              <a:buAutoNum type="arabicPeriod"/>
            </a:pPr>
            <a:endParaRPr lang="en-GB" b="1" u="sng" dirty="0" smtClean="0"/>
          </a:p>
          <a:p>
            <a:pPr marL="514350" indent="-514350" algn="ctr">
              <a:buNone/>
            </a:pPr>
            <a:r>
              <a:rPr lang="en-GB" b="1" dirty="0" smtClean="0"/>
              <a:t>MUST HAVE !</a:t>
            </a:r>
          </a:p>
          <a:p>
            <a:pPr marL="514350" indent="-51435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SUSTAINING INFECTION CONTROL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GB" b="1" dirty="0" smtClean="0"/>
              <a:t>2.	</a:t>
            </a:r>
            <a:r>
              <a:rPr lang="en-GB" b="1" u="sng" dirty="0" smtClean="0"/>
              <a:t>INFECTION CONTROL COMMITTEE:</a:t>
            </a:r>
          </a:p>
          <a:p>
            <a:pPr marL="514350" indent="-514350"/>
            <a:r>
              <a:rPr lang="en-GB" dirty="0" smtClean="0"/>
              <a:t>We have </a:t>
            </a:r>
            <a:r>
              <a:rPr lang="en-GB" b="1" dirty="0" smtClean="0"/>
              <a:t>corporate</a:t>
            </a:r>
            <a:r>
              <a:rPr lang="en-GB" dirty="0" smtClean="0"/>
              <a:t> and </a:t>
            </a:r>
            <a:r>
              <a:rPr lang="en-GB" b="1" dirty="0" smtClean="0"/>
              <a:t>local</a:t>
            </a:r>
            <a:r>
              <a:rPr lang="en-GB" dirty="0" smtClean="0"/>
              <a:t> committees</a:t>
            </a:r>
          </a:p>
          <a:p>
            <a:pPr marL="514350" indent="-514350"/>
            <a:r>
              <a:rPr lang="en-GB" dirty="0" smtClean="0"/>
              <a:t>These committee oversee the day to day implementation of infection C practices in the facility.</a:t>
            </a:r>
          </a:p>
          <a:p>
            <a:pPr marL="514350" indent="-514350"/>
            <a:r>
              <a:rPr lang="en-GB" dirty="0" smtClean="0"/>
              <a:t>Hold </a:t>
            </a:r>
            <a:r>
              <a:rPr lang="en-GB" b="1" dirty="0" smtClean="0"/>
              <a:t>quarterly meetings</a:t>
            </a:r>
          </a:p>
          <a:p>
            <a:pPr marL="514350" indent="-514350"/>
            <a:endParaRPr lang="en-GB" b="1" dirty="0" smtClean="0"/>
          </a:p>
          <a:p>
            <a:pPr marL="514350" indent="-514350"/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/>
              <a:t>	</a:t>
            </a:r>
            <a:r>
              <a:rPr lang="en-GB" b="1" u="sng" dirty="0" smtClean="0"/>
              <a:t>Units</a:t>
            </a:r>
          </a:p>
          <a:p>
            <a:r>
              <a:rPr lang="en-GB" dirty="0" smtClean="0"/>
              <a:t>Antibiotics compliance </a:t>
            </a:r>
          </a:p>
          <a:p>
            <a:r>
              <a:rPr lang="en-GB" dirty="0" smtClean="0"/>
              <a:t>House keeping protocols</a:t>
            </a:r>
          </a:p>
          <a:p>
            <a:r>
              <a:rPr lang="en-GB" dirty="0" smtClean="0"/>
              <a:t>Emerging pathogens</a:t>
            </a:r>
          </a:p>
          <a:p>
            <a:r>
              <a:rPr lang="en-GB" dirty="0" smtClean="0"/>
              <a:t>Outbreak investigation</a:t>
            </a:r>
          </a:p>
          <a:p>
            <a:r>
              <a:rPr lang="en-GB" dirty="0" smtClean="0"/>
              <a:t>External liaison</a:t>
            </a:r>
          </a:p>
          <a:p>
            <a:r>
              <a:rPr lang="en-GB" dirty="0" smtClean="0"/>
              <a:t>CME</a:t>
            </a:r>
          </a:p>
          <a:p>
            <a:r>
              <a:rPr lang="en-GB" dirty="0" smtClean="0"/>
              <a:t>COHSASA compliance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SUSTAINING INFECTION CONTROL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b="1" dirty="0" smtClean="0"/>
              <a:t>3. 	</a:t>
            </a:r>
            <a:r>
              <a:rPr lang="en-GB" b="1" u="sng" dirty="0" smtClean="0"/>
              <a:t>INFECTION CONTROL MANUAL :</a:t>
            </a:r>
            <a:endParaRPr lang="en-GB" u="sng" dirty="0" smtClean="0"/>
          </a:p>
          <a:p>
            <a:pPr marL="514350" indent="-514350"/>
            <a:r>
              <a:rPr lang="en-GB" dirty="0" smtClean="0"/>
              <a:t>Standard guide for our infection control practice</a:t>
            </a:r>
          </a:p>
          <a:p>
            <a:pPr marL="514350" indent="-514350"/>
            <a:r>
              <a:rPr lang="en-GB" dirty="0" smtClean="0"/>
              <a:t>Distributed to every HCW (soft copy)</a:t>
            </a:r>
          </a:p>
          <a:p>
            <a:pPr marL="514350" indent="-514350"/>
            <a:r>
              <a:rPr lang="en-GB" dirty="0" smtClean="0"/>
              <a:t>Hard copy available for all to use </a:t>
            </a:r>
          </a:p>
          <a:p>
            <a:pPr marL="514350" indent="-514350"/>
            <a:r>
              <a:rPr lang="en-GB" dirty="0" smtClean="0"/>
              <a:t>Updated periodically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8636" y="1920875"/>
            <a:ext cx="2917727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11625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4. </a:t>
            </a:r>
            <a:r>
              <a:rPr lang="en-GB" sz="2400" b="1" dirty="0" smtClean="0"/>
              <a:t>QUALITY IMPROVEMENT PROJECTS : KAP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FIGURE SHOWING KNOWLEDGE OF STANDARD PRECAUTIONS. – (88.9% of HCWs have heard of standard precautions. 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51520" y="1309688"/>
          <a:ext cx="4444305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848225" y="2708920"/>
          <a:ext cx="379730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67"/>
                <a:gridCol w="1265767"/>
                <a:gridCol w="1265767"/>
              </a:tblGrid>
              <a:tr h="1129781">
                <a:tc>
                  <a:txBody>
                    <a:bodyPr/>
                    <a:lstStyle/>
                    <a:p>
                      <a:r>
                        <a:rPr lang="en-GB" dirty="0" smtClean="0"/>
                        <a:t>Heard of standard precautions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Percentages (%)</a:t>
                      </a:r>
                      <a:endParaRPr lang="en-US" dirty="0"/>
                    </a:p>
                  </a:txBody>
                  <a:tcPr/>
                </a:tc>
              </a:tr>
              <a:tr h="139049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YES 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endParaRPr lang="en-GB" b="1" baseline="0" dirty="0" smtClean="0"/>
                    </a:p>
                    <a:p>
                      <a:r>
                        <a:rPr lang="en-GB" b="1" baseline="0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88.9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11.1</a:t>
                      </a:r>
                    </a:p>
                    <a:p>
                      <a:endParaRPr lang="en-GB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3DFC7-093B-43AE-AB7D-349D12605D25}" type="datetime4">
              <a:rPr lang="en-US" smtClean="0">
                <a:solidFill>
                  <a:srgbClr val="595959"/>
                </a:solidFill>
              </a:rPr>
              <a:pPr>
                <a:defRPr/>
              </a:pPr>
              <a:t>March 23, 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73660-E312-42A1-A3C2-1D8BD737392A}" type="slidenum">
              <a:rPr lang="en-US" smtClean="0">
                <a:solidFill>
                  <a:srgbClr val="59595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945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789</Words>
  <Application>Microsoft Office PowerPoint</Application>
  <PresentationFormat>On-screen Show (4:3)</PresentationFormat>
  <Paragraphs>177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Shell PowerPoint MASTER Template2010</vt:lpstr>
      <vt:lpstr>Flow</vt:lpstr>
      <vt:lpstr>SUSTAINING INFECTION CONTROL PRACTICE-THE  EXPERIENCE OF A HOSPITAL</vt:lpstr>
      <vt:lpstr>INFECTION CONTROL</vt:lpstr>
      <vt:lpstr>AN OVERVIEW OF LAGOS MEDICAL CENTRE.</vt:lpstr>
      <vt:lpstr>SUSTAINING INFECTION CONTROL:   MEASURES IN  PLACE </vt:lpstr>
      <vt:lpstr>SUSTAINING INFECTION CONTROL</vt:lpstr>
      <vt:lpstr>Sustaining infection control </vt:lpstr>
      <vt:lpstr>SUSTAINING INFECTION CONTROL PRACTICE</vt:lpstr>
      <vt:lpstr>SUSTAINING INFECTION CONTROL</vt:lpstr>
      <vt:lpstr>4. QUALITY IMPROVEMENT PROJECTS : KAP  FIGURE SHOWING KNOWLEDGE OF STANDARD PRECAUTIONS. – (88.9% of HCWs have heard of standard precautions. </vt:lpstr>
      <vt:lpstr>KNOWLEDGE OF STANDARD PRECAUTIONS FOR INFECTION CONTROL .</vt:lpstr>
      <vt:lpstr>FIGURE SHOWING PRACTICE OF STANDARD PRECAUTIONS AMONG THE HCWS.</vt:lpstr>
      <vt:lpstr>5. INFECTION CONTROL AUDIT – INTERNAL &amp; EXTERNAL- findings here are hypothetical. </vt:lpstr>
      <vt:lpstr>6. INFECTION CONTROL DRILLS : </vt:lpstr>
      <vt:lpstr>SUSTAINING INFECTION CONTROL  </vt:lpstr>
      <vt:lpstr>SUSTAINING INFECTION CONTROL PRACTICE</vt:lpstr>
      <vt:lpstr>SUSTAINING INFECTION CONTROL</vt:lpstr>
      <vt:lpstr>SUSTAINING INFECTION CONTROL PRACTICE</vt:lpstr>
      <vt:lpstr>HAND HYGEINE POSTERS </vt:lpstr>
      <vt:lpstr>HAND HYGEINE</vt:lpstr>
      <vt:lpstr>HAND HYGIENE-SANITIZER</vt:lpstr>
      <vt:lpstr>SUSTAINING INFECTION CONTROL </vt:lpstr>
      <vt:lpstr>PPE</vt:lpstr>
      <vt:lpstr>SUSTAINING INFECTION CONTROL PRACTICE</vt:lpstr>
      <vt:lpstr>SHARPS </vt:lpstr>
      <vt:lpstr>SUSTAINING INFECTION CONTROL PRACTICE.</vt:lpstr>
      <vt:lpstr>SUSTAINING INFECTION CONTROL PRACTICE</vt:lpstr>
      <vt:lpstr>CLEANING SURFACES</vt:lpstr>
      <vt:lpstr>EXAMINATION COUCH</vt:lpstr>
      <vt:lpstr>WASTE MANAGEMENT.</vt:lpstr>
      <vt:lpstr>SUCCESS STORIES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INFECTION CONTROL PRACTICE-EXPERIENCE OF A HOSPITAL</dc:title>
  <dc:creator>user</dc:creator>
  <cp:lastModifiedBy>lenovo</cp:lastModifiedBy>
  <cp:revision>41</cp:revision>
  <dcterms:created xsi:type="dcterms:W3CDTF">2016-03-12T08:36:46Z</dcterms:created>
  <dcterms:modified xsi:type="dcterms:W3CDTF">2016-03-23T13:37:01Z</dcterms:modified>
</cp:coreProperties>
</file>