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66" r:id="rId20"/>
    <p:sldId id="267" r:id="rId21"/>
    <p:sldId id="270" r:id="rId22"/>
    <p:sldId id="268" r:id="rId23"/>
    <p:sldId id="269" r:id="rId24"/>
    <p:sldId id="271" r:id="rId25"/>
    <p:sldId id="272" r:id="rId26"/>
    <p:sldId id="273" r:id="rId27"/>
    <p:sldId id="274" r:id="rId28"/>
    <p:sldId id="284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0B9197-0424-4065-8422-6524D78DE1CE}" type="datetimeFigureOut">
              <a:rPr lang="en-US" smtClean="0"/>
              <a:t>23/06/2016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E8F81B-99F2-4EEC-9CA0-4786E1661B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Obasohan Martins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Pain Intensity:</a:t>
            </a:r>
            <a:r>
              <a:rPr lang="en-US" dirty="0"/>
              <a:t> Can be broadly categorized as: mild, moderate and severe. It is common to use a numeric scale to rate pain intensity where 0 = no pain and 10 is the worst pain imaginable:</a:t>
            </a:r>
          </a:p>
          <a:p>
            <a:r>
              <a:rPr lang="en-US" dirty="0"/>
              <a:t>Mild: </a:t>
            </a:r>
            <a:r>
              <a:rPr lang="en-US" u="sng" dirty="0"/>
              <a:t>&lt;</a:t>
            </a:r>
            <a:r>
              <a:rPr lang="en-US" dirty="0"/>
              <a:t>4/10</a:t>
            </a:r>
          </a:p>
          <a:p>
            <a:r>
              <a:rPr lang="en-US" dirty="0"/>
              <a:t>Moderate: 5/10 to 6/10</a:t>
            </a:r>
          </a:p>
          <a:p>
            <a:r>
              <a:rPr lang="en-US" dirty="0"/>
              <a:t>Severe: </a:t>
            </a:r>
            <a:r>
              <a:rPr lang="en-US" u="sng" dirty="0"/>
              <a:t>&gt;</a:t>
            </a:r>
            <a:r>
              <a:rPr lang="en-US" dirty="0"/>
              <a:t>7/10</a:t>
            </a:r>
          </a:p>
          <a:p>
            <a:r>
              <a:rPr lang="en-US" b="1" dirty="0"/>
              <a:t>Time course:</a:t>
            </a:r>
            <a:r>
              <a:rPr lang="en-US" dirty="0"/>
              <a:t> Pain duration</a:t>
            </a:r>
          </a:p>
          <a:p>
            <a:r>
              <a:rPr lang="en-US" b="1" dirty="0"/>
              <a:t>Acute pain</a:t>
            </a:r>
            <a:r>
              <a:rPr lang="en-US" dirty="0"/>
              <a:t>: pain of less than 3 to 6 months duration</a:t>
            </a:r>
          </a:p>
          <a:p>
            <a:r>
              <a:rPr lang="en-US" b="1" dirty="0"/>
              <a:t>Chronic pain</a:t>
            </a:r>
            <a:r>
              <a:rPr lang="en-US" dirty="0"/>
              <a:t>: pain lasting for more than 3-6 months, or persisting beyond the course of an acute disease, or after tissue healing is complete.</a:t>
            </a:r>
          </a:p>
          <a:p>
            <a:r>
              <a:rPr lang="en-US" b="1" dirty="0"/>
              <a:t>Acute-on-chronic pain</a:t>
            </a:r>
            <a:r>
              <a:rPr lang="en-US" dirty="0"/>
              <a:t>: acute pain flare superimposed on underlying chronic 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 smtClean="0"/>
              <a:t>Pain pathway</a:t>
            </a:r>
            <a:endParaRPr lang="en-US" dirty="0"/>
          </a:p>
        </p:txBody>
      </p:sp>
      <p:pic>
        <p:nvPicPr>
          <p:cNvPr id="4" name="Content Placeholder 3" descr="http://img.medscape.com/slide/migrated/editorial/cmecircle/2003/2584/images/gitlin/slide21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5626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2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basic processes are involved in nociception</a:t>
            </a:r>
          </a:p>
          <a:p>
            <a:r>
              <a:rPr lang="en-US" dirty="0" smtClean="0"/>
              <a:t>Transduction, transmission, perception and modulation.</a:t>
            </a:r>
          </a:p>
          <a:p>
            <a:r>
              <a:rPr lang="en-US" dirty="0" smtClean="0"/>
              <a:t>Transduction begins when free nerve endings of C </a:t>
            </a:r>
            <a:r>
              <a:rPr lang="en-US" dirty="0" err="1" smtClean="0"/>
              <a:t>fibres</a:t>
            </a:r>
            <a:r>
              <a:rPr lang="en-US" dirty="0" smtClean="0"/>
              <a:t> &amp; A-delta </a:t>
            </a:r>
            <a:r>
              <a:rPr lang="en-US" dirty="0" err="1" smtClean="0"/>
              <a:t>fibres</a:t>
            </a:r>
            <a:r>
              <a:rPr lang="en-US" dirty="0" smtClean="0"/>
              <a:t> respond to noxious stimuli from damage to tissue or inflammation</a:t>
            </a:r>
          </a:p>
          <a:p>
            <a:r>
              <a:rPr lang="en-US" dirty="0" smtClean="0"/>
              <a:t>Nociceptors are distributed in somatic and visceral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noxious stimuli may be mechanical, thermal or chemical</a:t>
            </a:r>
          </a:p>
          <a:p>
            <a:r>
              <a:rPr lang="en-US" dirty="0" smtClean="0"/>
              <a:t>They cause the release of chemical mediators such as</a:t>
            </a:r>
          </a:p>
          <a:p>
            <a:r>
              <a:rPr lang="en-US" dirty="0" smtClean="0"/>
              <a:t>prostaglandin</a:t>
            </a:r>
            <a:r>
              <a:rPr lang="en-US" dirty="0"/>
              <a:t>;</a:t>
            </a:r>
          </a:p>
          <a:p>
            <a:r>
              <a:rPr lang="en-US" dirty="0"/>
              <a:t>bradykinin;</a:t>
            </a:r>
          </a:p>
          <a:p>
            <a:r>
              <a:rPr lang="en-US" dirty="0"/>
              <a:t>serotonin;</a:t>
            </a:r>
          </a:p>
          <a:p>
            <a:r>
              <a:rPr lang="en-US" dirty="0"/>
              <a:t>substance P;</a:t>
            </a:r>
          </a:p>
          <a:p>
            <a:r>
              <a:rPr lang="en-US" dirty="0"/>
              <a:t>potassium;</a:t>
            </a:r>
          </a:p>
          <a:p>
            <a:r>
              <a:rPr lang="en-US" dirty="0"/>
              <a:t>histamine.</a:t>
            </a:r>
          </a:p>
          <a:p>
            <a:r>
              <a:rPr lang="en-US" dirty="0" smtClean="0"/>
              <a:t>The effect of these is a generation of a pain impulse leading to transmission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occurs in 3 stages</a:t>
            </a:r>
          </a:p>
          <a:p>
            <a:r>
              <a:rPr lang="en-US" dirty="0" smtClean="0"/>
              <a:t>From </a:t>
            </a:r>
            <a:r>
              <a:rPr lang="en-US" dirty="0"/>
              <a:t>the site of transduction along the nociceptor </a:t>
            </a:r>
            <a:r>
              <a:rPr lang="en-US" dirty="0" err="1"/>
              <a:t>fibres</a:t>
            </a:r>
            <a:r>
              <a:rPr lang="en-US" dirty="0"/>
              <a:t> to the dorsal horn in the spinal cord;</a:t>
            </a:r>
          </a:p>
          <a:p>
            <a:r>
              <a:rPr lang="en-US" dirty="0"/>
              <a:t>from the spinal cord to the brain stem;</a:t>
            </a:r>
          </a:p>
          <a:p>
            <a:r>
              <a:rPr lang="en-US" dirty="0"/>
              <a:t>through connections between the thalamus, cortex and higher levels of the brain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 </a:t>
            </a:r>
            <a:r>
              <a:rPr lang="en-US" dirty="0" err="1"/>
              <a:t>fibre</a:t>
            </a:r>
            <a:r>
              <a:rPr lang="en-US" dirty="0"/>
              <a:t> and A-delta </a:t>
            </a:r>
            <a:r>
              <a:rPr lang="en-US" dirty="0" err="1"/>
              <a:t>fibres</a:t>
            </a:r>
            <a:r>
              <a:rPr lang="en-US" dirty="0"/>
              <a:t> terminate in the dorsal horn of the spinal cord. </a:t>
            </a:r>
            <a:endParaRPr lang="en-US" dirty="0" smtClean="0"/>
          </a:p>
          <a:p>
            <a:r>
              <a:rPr lang="en-US" dirty="0" smtClean="0"/>
              <a:t>At the synaptic cleft in the dorsal horn of the spinal cord neurotransmitters are released including </a:t>
            </a:r>
          </a:p>
          <a:p>
            <a:r>
              <a:rPr lang="en-US" dirty="0" smtClean="0"/>
              <a:t>adenosine </a:t>
            </a:r>
            <a:r>
              <a:rPr lang="en-US" dirty="0"/>
              <a:t>triphosphate;</a:t>
            </a:r>
          </a:p>
          <a:p>
            <a:r>
              <a:rPr lang="en-US" dirty="0"/>
              <a:t>glutamate;</a:t>
            </a:r>
          </a:p>
          <a:p>
            <a:r>
              <a:rPr lang="en-US" dirty="0"/>
              <a:t>calcitonin gene-related peptide;</a:t>
            </a:r>
          </a:p>
          <a:p>
            <a:r>
              <a:rPr lang="en-US" dirty="0"/>
              <a:t>bradykinin;</a:t>
            </a:r>
          </a:p>
          <a:p>
            <a:r>
              <a:rPr lang="en-US" dirty="0"/>
              <a:t>nitric oxide;</a:t>
            </a:r>
          </a:p>
          <a:p>
            <a:r>
              <a:rPr lang="en-US" dirty="0"/>
              <a:t>substance 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pain impulse is then transmitted from the spinal cord to the brain stem and thalamus via two main nociceptive ascending pathways. These are the </a:t>
            </a:r>
            <a:r>
              <a:rPr lang="en-US" dirty="0" err="1"/>
              <a:t>spinothalamic</a:t>
            </a:r>
            <a:r>
              <a:rPr lang="en-US" dirty="0"/>
              <a:t> pathway and the </a:t>
            </a:r>
            <a:r>
              <a:rPr lang="en-US" dirty="0" err="1"/>
              <a:t>spinoparabrachial</a:t>
            </a:r>
            <a:r>
              <a:rPr lang="en-US" dirty="0"/>
              <a:t> pathway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arrival in the brain impulses are sent to multiple sites for perception, </a:t>
            </a:r>
          </a:p>
          <a:p>
            <a:r>
              <a:rPr lang="en-US" dirty="0" smtClean="0"/>
              <a:t>A) Reticular system for autonomic and motor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B)Somatosensory </a:t>
            </a:r>
            <a:r>
              <a:rPr lang="en-US" dirty="0"/>
              <a:t>cortex: This is involved with the perception and interpretation of sensations. It identifies the intensity, type and location of the pain sensation and relates the sensation to past </a:t>
            </a:r>
            <a:r>
              <a:rPr lang="en-US" dirty="0" smtClean="0"/>
              <a:t>experiences</a:t>
            </a:r>
          </a:p>
          <a:p>
            <a:r>
              <a:rPr lang="en-US" dirty="0" smtClean="0"/>
              <a:t>C)</a:t>
            </a:r>
            <a:r>
              <a:rPr lang="en-US" dirty="0"/>
              <a:t> Limbic system: This is responsible for the emotional and </a:t>
            </a:r>
            <a:r>
              <a:rPr lang="en-US" dirty="0" err="1"/>
              <a:t>behavioural</a:t>
            </a:r>
            <a:r>
              <a:rPr lang="en-US" dirty="0"/>
              <a:t> responses to pain for example, attention, mood, and motivation,</a:t>
            </a:r>
          </a:p>
        </p:txBody>
      </p:sp>
    </p:spTree>
    <p:extLst>
      <p:ext uri="{BB962C8B-B14F-4D97-AF65-F5344CB8AC3E}">
        <p14:creationId xmlns:p14="http://schemas.microsoft.com/office/powerpoint/2010/main" val="1187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modulation of pain involves changing or inhibiting transmission of pain impulses in the </a:t>
            </a:r>
            <a:r>
              <a:rPr lang="en-US" dirty="0" smtClean="0"/>
              <a:t>spinal </a:t>
            </a:r>
            <a:r>
              <a:rPr lang="en-US" dirty="0"/>
              <a:t>cord. </a:t>
            </a:r>
            <a:endParaRPr lang="en-US" dirty="0" smtClean="0"/>
          </a:p>
          <a:p>
            <a:r>
              <a:rPr lang="en-US" dirty="0" smtClean="0"/>
              <a:t>endogenous </a:t>
            </a:r>
            <a:r>
              <a:rPr lang="en-US" dirty="0"/>
              <a:t>opioids (</a:t>
            </a:r>
            <a:r>
              <a:rPr lang="en-US" dirty="0" err="1"/>
              <a:t>enkephalins</a:t>
            </a:r>
            <a:r>
              <a:rPr lang="en-US" dirty="0"/>
              <a:t> and endorphins);</a:t>
            </a:r>
          </a:p>
          <a:p>
            <a:r>
              <a:rPr lang="en-US" dirty="0"/>
              <a:t>serotonin (5-HT);</a:t>
            </a:r>
          </a:p>
          <a:p>
            <a:r>
              <a:rPr lang="en-US" dirty="0" err="1"/>
              <a:t>norepinephirine</a:t>
            </a:r>
            <a:r>
              <a:rPr lang="en-US" dirty="0"/>
              <a:t> (noradrenalin);</a:t>
            </a:r>
          </a:p>
          <a:p>
            <a:r>
              <a:rPr lang="en-US" dirty="0"/>
              <a:t>gamma-</a:t>
            </a:r>
            <a:r>
              <a:rPr lang="en-US" dirty="0" err="1"/>
              <a:t>aminobutyric</a:t>
            </a:r>
            <a:r>
              <a:rPr lang="en-US" dirty="0"/>
              <a:t> acid (GABA);</a:t>
            </a:r>
          </a:p>
          <a:p>
            <a:r>
              <a:rPr lang="en-US" dirty="0" err="1"/>
              <a:t>neurotensin</a:t>
            </a:r>
            <a:r>
              <a:rPr lang="en-US" dirty="0"/>
              <a:t>;</a:t>
            </a:r>
          </a:p>
          <a:p>
            <a:r>
              <a:rPr lang="en-US" dirty="0"/>
              <a:t>acetylcholine;</a:t>
            </a:r>
          </a:p>
          <a:p>
            <a:r>
              <a:rPr lang="en-US" dirty="0"/>
              <a:t>oxytocin.</a:t>
            </a:r>
          </a:p>
          <a:p>
            <a:r>
              <a:rPr lang="en-US" dirty="0" smtClean="0"/>
              <a:t>Understanding neurotransmitters has helped in developing pain management strategies. Remains a boisterous  area of research</a:t>
            </a:r>
          </a:p>
        </p:txBody>
      </p:sp>
    </p:spTree>
    <p:extLst>
      <p:ext uri="{BB962C8B-B14F-4D97-AF65-F5344CB8AC3E}">
        <p14:creationId xmlns:p14="http://schemas.microsoft.com/office/powerpoint/2010/main" val="14705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ssessment usually includes biological and </a:t>
            </a:r>
            <a:r>
              <a:rPr lang="en-US" dirty="0" err="1" smtClean="0"/>
              <a:t>behavioural</a:t>
            </a:r>
            <a:r>
              <a:rPr lang="en-US" dirty="0" smtClean="0"/>
              <a:t> approaches which is recorded as a score.</a:t>
            </a:r>
          </a:p>
          <a:p>
            <a:r>
              <a:rPr lang="en-US" dirty="0" smtClean="0"/>
              <a:t>A) Below age 2months</a:t>
            </a:r>
          </a:p>
          <a:p>
            <a:r>
              <a:rPr lang="en-US" dirty="0" smtClean="0"/>
              <a:t>Scores should be based on facial expression, cry, breathing pattern, arms and leg position etc. In addition heart rate changes &amp; oxygen saturation are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pain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Pain Pathway</a:t>
            </a:r>
          </a:p>
          <a:p>
            <a:r>
              <a:rPr lang="en-US" dirty="0" smtClean="0"/>
              <a:t>Pain measurement</a:t>
            </a:r>
          </a:p>
          <a:p>
            <a:r>
              <a:rPr lang="en-US" dirty="0" smtClean="0"/>
              <a:t>Principles of management</a:t>
            </a:r>
          </a:p>
          <a:p>
            <a:r>
              <a:rPr lang="en-US" dirty="0" smtClean="0"/>
              <a:t>Monitoring outcomes </a:t>
            </a:r>
          </a:p>
          <a:p>
            <a:r>
              <a:rPr lang="en-US" dirty="0" smtClean="0"/>
              <a:t>A mention of pain clinics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B) 2 months-4yrs</a:t>
            </a:r>
          </a:p>
          <a:p>
            <a:r>
              <a:rPr lang="en-US" dirty="0" smtClean="0"/>
              <a:t>Scores are based on facial expression, cry, </a:t>
            </a:r>
            <a:r>
              <a:rPr lang="en-US" dirty="0" err="1" smtClean="0"/>
              <a:t>consolability</a:t>
            </a:r>
            <a:r>
              <a:rPr lang="en-US" dirty="0" smtClean="0"/>
              <a:t>, activity and leg position</a:t>
            </a:r>
          </a:p>
          <a:p>
            <a:r>
              <a:rPr lang="en-US" dirty="0" smtClean="0"/>
              <a:t>C) Above 4yrs-9yrs</a:t>
            </a:r>
          </a:p>
          <a:p>
            <a:r>
              <a:rPr lang="en-US" dirty="0" smtClean="0"/>
              <a:t>Should based on facial expression using </a:t>
            </a:r>
            <a:r>
              <a:rPr lang="en-GB" dirty="0"/>
              <a:t>Wong-Baker’s </a:t>
            </a:r>
            <a:r>
              <a:rPr lang="en-GB" dirty="0" smtClean="0"/>
              <a:t>scale</a:t>
            </a:r>
          </a:p>
          <a:p>
            <a:r>
              <a:rPr lang="en-GB" dirty="0" smtClean="0"/>
              <a:t>D) Above 9yrs</a:t>
            </a:r>
          </a:p>
          <a:p>
            <a:r>
              <a:rPr lang="en-GB" dirty="0" smtClean="0"/>
              <a:t>On patients subjective score using the visual </a:t>
            </a:r>
            <a:r>
              <a:rPr lang="en-GB" dirty="0" err="1" smtClean="0"/>
              <a:t>analog</a:t>
            </a:r>
            <a:r>
              <a:rPr lang="en-GB" dirty="0" smtClean="0"/>
              <a:t> scale from 0, no pain to 10 worse pain imaginable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dirty="0" smtClean="0"/>
              <a:t>Pain rating Scale</a:t>
            </a:r>
            <a:endParaRPr lang="en-US" dirty="0"/>
          </a:p>
        </p:txBody>
      </p:sp>
      <p:pic>
        <p:nvPicPr>
          <p:cNvPr id="4" name="Content Placeholder 3" descr="http://drronning.com/wp-content/uploads/pain-scale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5626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9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Procedure</a:t>
            </a:r>
            <a:endParaRPr lang="en-US" dirty="0"/>
          </a:p>
          <a:p>
            <a:r>
              <a:rPr lang="en-US" dirty="0"/>
              <a:t>1. Assess severity of pain using the scale described above.</a:t>
            </a:r>
          </a:p>
          <a:p>
            <a:r>
              <a:rPr lang="en-US" dirty="0"/>
              <a:t>2. History of allergy to drugs </a:t>
            </a:r>
            <a:r>
              <a:rPr lang="en-US" dirty="0" smtClean="0"/>
              <a:t>&amp; previous use of analgesics </a:t>
            </a:r>
            <a:r>
              <a:rPr lang="en-US" dirty="0"/>
              <a:t>should be sought</a:t>
            </a:r>
          </a:p>
          <a:p>
            <a:r>
              <a:rPr lang="en-US" dirty="0"/>
              <a:t>3. Selection of pain medication </a:t>
            </a:r>
            <a:r>
              <a:rPr lang="en-US" dirty="0" smtClean="0"/>
              <a:t>should be based </a:t>
            </a:r>
            <a:r>
              <a:rPr lang="en-US" dirty="0"/>
              <a:t>on severity of pain</a:t>
            </a:r>
          </a:p>
          <a:p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786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Management of pain on basis of severity</a:t>
            </a:r>
            <a:endParaRPr lang="en-US" dirty="0"/>
          </a:p>
          <a:p>
            <a:r>
              <a:rPr lang="en-GB" b="1" dirty="0"/>
              <a:t>1.	Mild Pain</a:t>
            </a:r>
            <a:r>
              <a:rPr lang="en-US" dirty="0"/>
              <a:t>: Non</a:t>
            </a:r>
            <a:r>
              <a:rPr lang="en-GB" dirty="0"/>
              <a:t> opioid</a:t>
            </a:r>
            <a:r>
              <a:rPr lang="en-US" dirty="0"/>
              <a:t> +/- adjuvant</a:t>
            </a:r>
          </a:p>
          <a:p>
            <a:r>
              <a:rPr lang="en-US" b="1" dirty="0"/>
              <a:t>2.</a:t>
            </a:r>
            <a:r>
              <a:rPr lang="en-US" dirty="0"/>
              <a:t>	</a:t>
            </a:r>
            <a:r>
              <a:rPr lang="en-GB" b="1" dirty="0"/>
              <a:t>Moderate pain</a:t>
            </a:r>
            <a:r>
              <a:rPr lang="en-GB" dirty="0"/>
              <a:t>: Weak opioid +/- non opioid +/- adjuvant </a:t>
            </a:r>
            <a:endParaRPr lang="en-US" dirty="0"/>
          </a:p>
          <a:p>
            <a:r>
              <a:rPr lang="en-GB" b="1" dirty="0"/>
              <a:t>3.</a:t>
            </a:r>
            <a:r>
              <a:rPr lang="en-GB" dirty="0"/>
              <a:t>	</a:t>
            </a:r>
            <a:r>
              <a:rPr lang="en-GB" b="1" dirty="0"/>
              <a:t>Severe pain</a:t>
            </a:r>
            <a:r>
              <a:rPr lang="en-US" dirty="0"/>
              <a:t>: </a:t>
            </a:r>
            <a:r>
              <a:rPr lang="en-GB" dirty="0"/>
              <a:t>Strong opioid +/- non opioid +/- adjuvant</a:t>
            </a:r>
            <a:endParaRPr lang="en-US" dirty="0"/>
          </a:p>
          <a:p>
            <a:r>
              <a:rPr lang="en-US" dirty="0"/>
              <a:t>*For moderate and severe pain the drugs should be administered</a:t>
            </a:r>
            <a:r>
              <a:rPr lang="en-GB" dirty="0"/>
              <a:t> </a:t>
            </a:r>
            <a:r>
              <a:rPr lang="en-GB" dirty="0" err="1"/>
              <a:t>parenterally</a:t>
            </a:r>
            <a:r>
              <a:rPr lang="en-US" dirty="0"/>
              <a:t> and on round the clock basis for effective analgesia with an Infusion pump.</a:t>
            </a: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Definitions:</a:t>
            </a:r>
            <a:endParaRPr lang="en-US" dirty="0"/>
          </a:p>
          <a:p>
            <a:r>
              <a:rPr lang="en-US" dirty="0"/>
              <a:t>1. Non opioid: aspirin, acetaminophen, non-steroidal anti-inflammatory drugs such as</a:t>
            </a:r>
            <a:r>
              <a:rPr lang="en-GB" dirty="0"/>
              <a:t> Diclofenac</a:t>
            </a:r>
            <a:r>
              <a:rPr lang="en-US" dirty="0"/>
              <a:t> or ibuprofen or</a:t>
            </a:r>
            <a:r>
              <a:rPr lang="en-GB" dirty="0"/>
              <a:t> </a:t>
            </a:r>
            <a:r>
              <a:rPr lang="en-GB" dirty="0" err="1"/>
              <a:t>Ketoprofen</a:t>
            </a:r>
            <a:r>
              <a:rPr lang="en-US" dirty="0"/>
              <a:t> or</a:t>
            </a:r>
            <a:r>
              <a:rPr lang="en-GB" dirty="0"/>
              <a:t> Ketorolac</a:t>
            </a:r>
            <a:r>
              <a:rPr lang="en-US" dirty="0"/>
              <a:t> or</a:t>
            </a:r>
            <a:r>
              <a:rPr lang="en-GB" dirty="0"/>
              <a:t> </a:t>
            </a:r>
            <a:r>
              <a:rPr lang="en-GB" dirty="0" err="1"/>
              <a:t>Piroxicam</a:t>
            </a:r>
            <a:endParaRPr lang="en-US" dirty="0"/>
          </a:p>
          <a:p>
            <a:r>
              <a:rPr lang="en-GB" dirty="0"/>
              <a:t>2. Weaker opioid: Tramadol, codeine, </a:t>
            </a:r>
            <a:r>
              <a:rPr lang="en-GB" dirty="0" err="1"/>
              <a:t>dihydrocodeine</a:t>
            </a:r>
            <a:r>
              <a:rPr lang="en-GB" dirty="0"/>
              <a:t>, </a:t>
            </a:r>
            <a:r>
              <a:rPr lang="en-GB" dirty="0" err="1"/>
              <a:t>pentazocine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3. </a:t>
            </a:r>
            <a:r>
              <a:rPr lang="en-US" dirty="0"/>
              <a:t>Strong</a:t>
            </a:r>
            <a:r>
              <a:rPr lang="en-GB" dirty="0"/>
              <a:t> opioid</a:t>
            </a:r>
            <a:r>
              <a:rPr lang="en-US" dirty="0"/>
              <a:t>: morphine,</a:t>
            </a:r>
            <a:r>
              <a:rPr lang="en-GB" dirty="0"/>
              <a:t> </a:t>
            </a:r>
            <a:r>
              <a:rPr lang="en-GB" dirty="0" err="1"/>
              <a:t>Diamorphine</a:t>
            </a:r>
            <a:r>
              <a:rPr lang="en-US" dirty="0"/>
              <a:t> (heroin),</a:t>
            </a:r>
            <a:r>
              <a:rPr lang="en-GB" dirty="0"/>
              <a:t> Fentanyl</a:t>
            </a:r>
            <a:r>
              <a:rPr lang="en-US" dirty="0"/>
              <a:t>,</a:t>
            </a:r>
            <a:r>
              <a:rPr lang="en-GB" dirty="0"/>
              <a:t> buprenorphine</a:t>
            </a:r>
            <a:r>
              <a:rPr lang="en-US" dirty="0"/>
              <a:t>,</a:t>
            </a:r>
            <a:r>
              <a:rPr lang="en-GB" dirty="0"/>
              <a:t> oxycodone</a:t>
            </a:r>
            <a:r>
              <a:rPr lang="en-US" dirty="0"/>
              <a:t>,</a:t>
            </a:r>
            <a:r>
              <a:rPr lang="en-GB" dirty="0"/>
              <a:t> </a:t>
            </a:r>
            <a:r>
              <a:rPr lang="en-GB" dirty="0" err="1"/>
              <a:t>hydromorphone</a:t>
            </a:r>
            <a:r>
              <a:rPr lang="en-US" dirty="0"/>
              <a:t> and</a:t>
            </a:r>
            <a:r>
              <a:rPr lang="en-GB" dirty="0"/>
              <a:t> </a:t>
            </a:r>
            <a:r>
              <a:rPr lang="en-GB" dirty="0" err="1"/>
              <a:t>Pethidine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Adjuvant: antidepressants, anticonvulsants, steroids, muscle relaxants, exercise, psychological support, temperature therapy, hydrotherapy, acupuncture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Considerations:</a:t>
            </a:r>
            <a:endParaRPr lang="en-US" dirty="0"/>
          </a:p>
          <a:p>
            <a:r>
              <a:rPr lang="en-US" dirty="0"/>
              <a:t>Selected patients may benefit from nerve blocks or regional blocks or infiltration for pain relief with local</a:t>
            </a:r>
            <a:r>
              <a:rPr lang="en-GB" dirty="0"/>
              <a:t> anaesthetic</a:t>
            </a:r>
            <a:r>
              <a:rPr lang="en-US" dirty="0"/>
              <a:t> agents such as Bupivacaine and Lignocaine (with or without adrenaline</a:t>
            </a:r>
            <a:r>
              <a:rPr lang="en-US" dirty="0" smtClean="0"/>
              <a:t>) or steroids/opioids as the case may require.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Monitoring: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400" dirty="0" smtClean="0"/>
              <a:t>Assess </a:t>
            </a:r>
            <a:r>
              <a:rPr lang="en-GB" sz="3400" dirty="0"/>
              <a:t>vital signs including pain score just before or after each analgesic – especially after opioids, q 15min x 2 or more times then ½ hour -4hrly. </a:t>
            </a:r>
            <a:endParaRPr lang="en-GB" sz="3400" dirty="0" smtClean="0"/>
          </a:p>
          <a:p>
            <a:r>
              <a:rPr lang="en-GB" sz="3400" dirty="0" smtClean="0"/>
              <a:t>Pain </a:t>
            </a:r>
            <a:r>
              <a:rPr lang="en-GB" sz="3400" dirty="0"/>
              <a:t>assessment record chart must be </a:t>
            </a:r>
            <a:r>
              <a:rPr lang="en-GB" sz="3400" dirty="0" smtClean="0"/>
              <a:t>kept &amp; score </a:t>
            </a:r>
            <a:r>
              <a:rPr lang="en-GB" sz="3400" dirty="0"/>
              <a:t>should not exceed mild pain </a:t>
            </a:r>
            <a:r>
              <a:rPr lang="en-GB" sz="3400" dirty="0" smtClean="0"/>
              <a:t>i.e. </a:t>
            </a:r>
            <a:r>
              <a:rPr lang="en-GB" sz="3400" dirty="0"/>
              <a:t>3 on a Verbal Numerical scale of 0 to 10 without intervention. </a:t>
            </a:r>
            <a:endParaRPr lang="en-GB" sz="3400" dirty="0" smtClean="0"/>
          </a:p>
          <a:p>
            <a:r>
              <a:rPr lang="en-GB" sz="3400" dirty="0" smtClean="0"/>
              <a:t>All </a:t>
            </a:r>
            <a:r>
              <a:rPr lang="en-GB" sz="3400" dirty="0"/>
              <a:t>medications and techniques must take into cognisance the overall state of the patient (respiratory state, sedation level, state of hydration) and the potential for complications of the procedure and therapy. </a:t>
            </a:r>
            <a:endParaRPr lang="en-GB" sz="3400" dirty="0" smtClean="0"/>
          </a:p>
          <a:p>
            <a:r>
              <a:rPr lang="en-GB" sz="3400" dirty="0" smtClean="0"/>
              <a:t>Pain </a:t>
            </a:r>
            <a:r>
              <a:rPr lang="en-GB" sz="3400" dirty="0"/>
              <a:t>relief should allow the patient to perform recovery functions – e.g. ambulation, cough). </a:t>
            </a:r>
            <a:r>
              <a:rPr lang="en-US" sz="3400" dirty="0"/>
              <a:t>Patients should be reassessed regularly and if necessary adjustment is made in dosage and side effects of medications treated if present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9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clinics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of pain is a specialty</a:t>
            </a:r>
          </a:p>
          <a:p>
            <a:r>
              <a:rPr lang="en-US" dirty="0" smtClean="0"/>
              <a:t>Pain clinics operate in most </a:t>
            </a:r>
            <a:r>
              <a:rPr lang="en-US" dirty="0" err="1" smtClean="0"/>
              <a:t>centres</a:t>
            </a:r>
            <a:r>
              <a:rPr lang="en-US" dirty="0" smtClean="0"/>
              <a:t> abroad run by pain specialists/experts </a:t>
            </a:r>
          </a:p>
          <a:p>
            <a:r>
              <a:rPr lang="en-US" dirty="0" smtClean="0"/>
              <a:t>They are usually multidisciplinary and work together to provide relief for the biological and emotional needs of pain patients whether acute or chronic</a:t>
            </a:r>
          </a:p>
          <a:p>
            <a:r>
              <a:rPr lang="en-US" dirty="0" smtClean="0"/>
              <a:t>We need to replicate this effort locally both for therapy and research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408176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8800" dirty="0" smtClean="0"/>
              <a:t>Q&amp;A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138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002060"/>
                </a:solidFill>
              </a:rPr>
              <a:t>THANK </a:t>
            </a:r>
            <a:r>
              <a:rPr lang="en-US" dirty="0">
                <a:solidFill>
                  <a:srgbClr val="002060"/>
                </a:solidFill>
              </a:rPr>
              <a:t>YOU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Emmanuel.Sule\AppData\Local\Microsoft\Windows\Temporary Internet Files\Content.IE5\KP6L52VN\thankyou-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mmanuel.Sule\AppData\Local\Microsoft\Windows\Temporary Internet Files\Content.IE5\KP6L52VN\thankyou-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3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DEFINTION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Highly unpleasant physical sensation caused by illness or injury</a:t>
            </a:r>
          </a:p>
          <a:p>
            <a:r>
              <a:rPr lang="en-US" dirty="0" smtClean="0"/>
              <a:t>Mental distress or suffering</a:t>
            </a:r>
          </a:p>
          <a:p>
            <a:r>
              <a:rPr lang="en-US" dirty="0" smtClean="0"/>
              <a:t>International Association for the Study of Pain (IASP) defines PAIN</a:t>
            </a:r>
          </a:p>
          <a:p>
            <a:r>
              <a:rPr lang="en-US" dirty="0" smtClean="0"/>
              <a:t>As an </a:t>
            </a:r>
            <a:r>
              <a:rPr lang="en-US" dirty="0"/>
              <a:t>unpleasant sensory and emotional experience associated with actual or potential tissue </a:t>
            </a:r>
            <a:r>
              <a:rPr lang="en-US" dirty="0" smtClean="0"/>
              <a:t>damage or described in such terms.</a:t>
            </a:r>
          </a:p>
          <a:p>
            <a:r>
              <a:rPr lang="en-US" dirty="0" smtClean="0"/>
              <a:t>Pain is usually a subjective experience and a symptom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facts about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individual learns the application of the word ‘pain’ through experience early in life</a:t>
            </a:r>
          </a:p>
          <a:p>
            <a:r>
              <a:rPr lang="en-US" dirty="0" smtClean="0"/>
              <a:t>Inability to communicate pain does not negate the possibility of pain</a:t>
            </a:r>
          </a:p>
          <a:p>
            <a:r>
              <a:rPr lang="en-US" dirty="0" smtClean="0"/>
              <a:t>It is my view that every effort must be made to alleviate pain</a:t>
            </a:r>
          </a:p>
          <a:p>
            <a:r>
              <a:rPr lang="en-US" dirty="0" smtClean="0"/>
              <a:t>Perception of pain can range from mild –moderate and agonizing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an unpleasant feeling conveyed to the brain by sensory neurons </a:t>
            </a:r>
          </a:p>
          <a:p>
            <a:r>
              <a:rPr lang="en-US" dirty="0" smtClean="0"/>
              <a:t>Pain has a biologically protective function stopping further tissue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helpful to guide assessment &amp; treatment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Nociceptive</a:t>
            </a:r>
            <a:r>
              <a:rPr lang="en-US" dirty="0" smtClean="0"/>
              <a:t>;  </a:t>
            </a:r>
            <a:r>
              <a:rPr lang="en-US" dirty="0"/>
              <a:t>represents the normal response to noxious insult or injury of tissues such as skin, muscles, visceral organs, joints, tendons, or </a:t>
            </a:r>
            <a:r>
              <a:rPr lang="en-US" dirty="0" smtClean="0"/>
              <a:t>bones</a:t>
            </a:r>
          </a:p>
          <a:p>
            <a:r>
              <a:rPr lang="en-US" dirty="0" smtClean="0"/>
              <a:t>E.g. somatic: muscles, skin &amp; joints</a:t>
            </a:r>
          </a:p>
          <a:p>
            <a:r>
              <a:rPr lang="en-US" dirty="0" smtClean="0"/>
              <a:t>or visceral: hollow 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Neuropathic</a:t>
            </a:r>
            <a:r>
              <a:rPr lang="en-US" dirty="0" smtClean="0"/>
              <a:t>; caused by lesion or disease in the somatosensory nervous system</a:t>
            </a:r>
          </a:p>
          <a:p>
            <a:r>
              <a:rPr lang="en-US" dirty="0" smtClean="0"/>
              <a:t>Constitute a wide range of perception from numbness to hypersensitivity  </a:t>
            </a:r>
          </a:p>
          <a:p>
            <a:r>
              <a:rPr lang="en-US" dirty="0"/>
              <a:t>Examples include, but are not limited to, diabetic neuropathy, </a:t>
            </a:r>
            <a:r>
              <a:rPr lang="en-US" dirty="0" smtClean="0"/>
              <a:t>post-herpetic </a:t>
            </a:r>
            <a:r>
              <a:rPr lang="en-US" dirty="0"/>
              <a:t>neuralgia, spinal cord injury pain, phantom limb (post-amputation) pain, and post-stroke central 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Inflammatory pain</a:t>
            </a:r>
            <a:r>
              <a:rPr lang="en-US" dirty="0" smtClean="0"/>
              <a:t>, is a result of activation of the pain pathway by a variety of mediators released due to tissue inflammation; cytokines</a:t>
            </a:r>
          </a:p>
          <a:p>
            <a:r>
              <a:rPr lang="en-US" dirty="0" smtClean="0"/>
              <a:t>TNF, acids, lipids, mast cells, ATP, vasoactive amines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/>
              <a:t>Examples include appendicitis, rheumatoid arthritis, inflammatory bowel disease, and herpes </a:t>
            </a:r>
            <a:r>
              <a:rPr lang="en-US" dirty="0" smtClean="0"/>
              <a:t>zoster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unusual to have a combination of these in an individual</a:t>
            </a:r>
          </a:p>
          <a:p>
            <a:r>
              <a:rPr lang="en-US" dirty="0" smtClean="0"/>
              <a:t>There are well recognized conditions that are not classifiable e.g.</a:t>
            </a:r>
            <a:r>
              <a:rPr lang="en-US" dirty="0"/>
              <a:t> </a:t>
            </a:r>
            <a:r>
              <a:rPr lang="en-US" b="1" dirty="0"/>
              <a:t>cancer pain, migraine </a:t>
            </a:r>
            <a:r>
              <a:rPr lang="en-US" dirty="0"/>
              <a:t>and other</a:t>
            </a:r>
            <a:r>
              <a:rPr lang="en-US" b="1" dirty="0"/>
              <a:t> primary headaches </a:t>
            </a:r>
            <a:r>
              <a:rPr lang="en-US" dirty="0"/>
              <a:t>and</a:t>
            </a:r>
            <a:r>
              <a:rPr lang="en-US" b="1" dirty="0"/>
              <a:t> </a:t>
            </a:r>
            <a:r>
              <a:rPr lang="en-US" dirty="0"/>
              <a:t>wide-spread pain of </a:t>
            </a:r>
            <a:r>
              <a:rPr lang="en-US" dirty="0" smtClean="0"/>
              <a:t>the </a:t>
            </a:r>
            <a:r>
              <a:rPr lang="en-US" b="1" dirty="0" smtClean="0"/>
              <a:t>fibromyalgia</a:t>
            </a:r>
            <a:r>
              <a:rPr lang="en-US" b="1" dirty="0"/>
              <a:t> </a:t>
            </a:r>
            <a:r>
              <a:rPr lang="en-US" dirty="0"/>
              <a:t>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Mechanism are still poorly </a:t>
            </a:r>
            <a:r>
              <a:rPr lang="en-US" dirty="0" smtClean="0"/>
              <a:t>understood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1118</TotalTime>
  <Words>1080</Words>
  <Application>Microsoft Office PowerPoint</Application>
  <PresentationFormat>On-screen Show (4:3)</PresentationFormat>
  <Paragraphs>141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PAIN MANAGEMENT</vt:lpstr>
      <vt:lpstr>OUTLINE</vt:lpstr>
      <vt:lpstr>DEFINTION OF PAIN</vt:lpstr>
      <vt:lpstr>More facts about pain</vt:lpstr>
      <vt:lpstr>Continued</vt:lpstr>
      <vt:lpstr>Classification of Pain</vt:lpstr>
      <vt:lpstr>Continued</vt:lpstr>
      <vt:lpstr>Continued</vt:lpstr>
      <vt:lpstr>Continued</vt:lpstr>
      <vt:lpstr>Continued</vt:lpstr>
      <vt:lpstr>Pain pathway</vt:lpstr>
      <vt:lpstr>Continued</vt:lpstr>
      <vt:lpstr>Continued</vt:lpstr>
      <vt:lpstr>Continued</vt:lpstr>
      <vt:lpstr>Continued</vt:lpstr>
      <vt:lpstr>Continued</vt:lpstr>
      <vt:lpstr>Continued</vt:lpstr>
      <vt:lpstr>Continued</vt:lpstr>
      <vt:lpstr>Measurement of Pain</vt:lpstr>
      <vt:lpstr>Continued</vt:lpstr>
      <vt:lpstr>Pain rating Scale</vt:lpstr>
      <vt:lpstr>Pain Management</vt:lpstr>
      <vt:lpstr>Continued</vt:lpstr>
      <vt:lpstr>Continued</vt:lpstr>
      <vt:lpstr>Continued</vt:lpstr>
      <vt:lpstr>Monitoring: </vt:lpstr>
      <vt:lpstr>Pain clinics</vt:lpstr>
      <vt:lpstr>PowerPoint Presentation</vt:lpstr>
      <vt:lpstr>                    THANK YOU 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Obasohan, Martins E SNEPCO-SHU/L</dc:creator>
  <cp:lastModifiedBy>Obasohan, Martins E SNEPCO-SHU/L</cp:lastModifiedBy>
  <cp:revision>36</cp:revision>
  <dcterms:created xsi:type="dcterms:W3CDTF">2016-06-20T11:48:35Z</dcterms:created>
  <dcterms:modified xsi:type="dcterms:W3CDTF">2016-06-23T12:48:56Z</dcterms:modified>
</cp:coreProperties>
</file>