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8" r:id="rId3"/>
    <p:sldId id="259" r:id="rId4"/>
    <p:sldId id="265" r:id="rId5"/>
    <p:sldId id="260" r:id="rId6"/>
    <p:sldId id="266" r:id="rId7"/>
    <p:sldId id="261" r:id="rId8"/>
    <p:sldId id="267" r:id="rId9"/>
    <p:sldId id="270" r:id="rId10"/>
    <p:sldId id="272" r:id="rId11"/>
    <p:sldId id="268" r:id="rId12"/>
    <p:sldId id="271" r:id="rId13"/>
    <p:sldId id="269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C4D0D1-FA89-462B-BCAA-7C705085DE2D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4A165C-807B-4E86-879C-468AB413D3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250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1BF589-A51E-4402-9FF9-DF471439654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632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A165C-807B-4E86-879C-468AB413D31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01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243064-F2CF-479F-8EF8-62B57E6236A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391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1DB42-B4D0-43F5-940F-BD62230D831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604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A165C-807B-4E86-879C-468AB413D31D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72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5ED300-4F5A-4DED-9B23-A5EDF4401F9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827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79388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3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248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088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E840-B1CF-4FF1-9BF8-EA35B7D94226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9DC354-4B6F-4EB3-A712-05FCEDB3C0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228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031B-BD9C-47CE-BC82-D3276FE5F378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6849-DE22-4553-B274-B82082E5F8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528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C5C6F-6A92-4CE6-BF53-4950C1238C5E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0463-E03D-4F82-94C5-A64CF8CDFD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4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6B89F-E38C-4B22-86D7-C380050BC25E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F634-CD40-4EC5-8865-7A74FC4788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369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07BD-D096-403D-8105-D549DCF374D3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CF1DF-E50B-4D56-ABEA-05B236FDF7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9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E9A8-AFFB-4CE4-91C1-20821948D2C3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C87F-95B8-46A5-8A09-38A198D311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422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101E0-41FD-466A-A1EA-AA1889EE3071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D6C8F-F6FB-4A4B-9736-D12D4265CF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90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7AECC-0528-4011-A582-A1680159A5FD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55FB-4679-45C7-80AC-2274187C65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174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2DC70-6A16-42FB-840A-1611248FC4F9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A0E0-B2F6-4063-BA3A-51367FC69A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368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C0725-982D-479C-806A-1D96244B94AD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0438-5790-45B9-9FCA-2D8E296CE3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96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319E-DD74-497F-8DA5-05B84A2D6D77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DCCB1-CAAA-46B0-9A96-09DE0DE5D5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733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710AD6-5E0A-45D8-AFD2-91F1430142A5}" type="datetimeFigureOut">
              <a:rPr lang="en-GB"/>
              <a:pPr>
                <a:defRPr/>
              </a:pPr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925F47-6168-4B5B-B882-A71765E679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463" y="0"/>
            <a:ext cx="20145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38" y="244475"/>
            <a:ext cx="7772400" cy="7223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PATIENT CENTERED CARE- BUZZWORD OR REALITY?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87450" y="1124744"/>
            <a:ext cx="6768926" cy="321469"/>
          </a:xfrm>
        </p:spPr>
        <p:txBody>
          <a:bodyPr/>
          <a:lstStyle/>
          <a:p>
            <a:r>
              <a:rPr lang="en-GB" altLang="en-US" dirty="0" smtClean="0"/>
              <a:t>BY Dr </a:t>
            </a:r>
            <a:r>
              <a:rPr lang="en-GB" altLang="en-US" dirty="0" err="1" smtClean="0"/>
              <a:t>Simbo</a:t>
            </a:r>
            <a:r>
              <a:rPr lang="en-GB" altLang="en-US" dirty="0" smtClean="0"/>
              <a:t> Davidson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</a:t>
            </a:r>
            <a:r>
              <a:rPr lang="en-US" b="1" dirty="0" smtClean="0">
                <a:solidFill>
                  <a:srgbClr val="002060"/>
                </a:solidFill>
              </a:rPr>
              <a:t>TYPES OF DOCTOR: PATIENT RELATIONSHIPS that impact EXPERIENCE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8229600" cy="4525963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002060"/>
                </a:solidFill>
              </a:rPr>
              <a:t>MEDICAL PATERNALISM- </a:t>
            </a:r>
            <a:r>
              <a:rPr lang="en-US" sz="2000" dirty="0" smtClean="0"/>
              <a:t>The doctor determines what is best for the patient and takes a one sided decision. No options are offered to the patient and Doctor does not entertain questions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INFORMATIVE MODEL- </a:t>
            </a:r>
            <a:r>
              <a:rPr lang="en-US" sz="2000" dirty="0" smtClean="0"/>
              <a:t>The Doctor informs the patient about the benefits, risks, prognosis, alternatives to treatment and allows the patient to choose. No recommendations are given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INTERPRETIVE MODEL- </a:t>
            </a:r>
            <a:r>
              <a:rPr lang="en-US" sz="2000" dirty="0" smtClean="0"/>
              <a:t>The Doctor helps the patient to examine his/her preferences, beliefs and values and to make a rational decision- Recommends but does not persuade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DELIBERATIVE MODEL- </a:t>
            </a:r>
            <a:r>
              <a:rPr lang="en-US" sz="2000" dirty="0" smtClean="0"/>
              <a:t>The doctor presents call relevant information and persuades the patient to take the most rationale option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09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SCORE WALTER’S EXPERIENCE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0" y="1196975"/>
            <a:ext cx="4040188" cy="639762"/>
          </a:xfrm>
        </p:spPr>
        <p:txBody>
          <a:bodyPr/>
          <a:lstStyle/>
          <a:p>
            <a:r>
              <a:rPr lang="en-US" dirty="0" smtClean="0"/>
              <a:t>IF YOU WERE WALTER…..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475" y="1836737"/>
            <a:ext cx="4040188" cy="3951288"/>
          </a:xfrm>
        </p:spPr>
        <p:txBody>
          <a:bodyPr/>
          <a:lstStyle/>
          <a:p>
            <a:r>
              <a:rPr lang="en-US" sz="2000" dirty="0" smtClean="0"/>
              <a:t>How would you rate the wait times for consultations out of 10</a:t>
            </a:r>
          </a:p>
          <a:p>
            <a:r>
              <a:rPr lang="en-US" sz="2000" dirty="0" smtClean="0"/>
              <a:t>How would you rate the physicians’ communication about diagnosis or treatment? Out of 10</a:t>
            </a:r>
          </a:p>
          <a:p>
            <a:r>
              <a:rPr lang="en-US" sz="2000" dirty="0" smtClean="0"/>
              <a:t>How would you rate the time spent with the doctor out of 10 </a:t>
            </a:r>
          </a:p>
          <a:p>
            <a:r>
              <a:rPr lang="en-US" sz="2000" dirty="0" smtClean="0"/>
              <a:t>How would you rate ability to ask questions and receive answers? Out of 10</a:t>
            </a:r>
          </a:p>
          <a:p>
            <a:r>
              <a:rPr lang="en-US" sz="2000" dirty="0" smtClean="0"/>
              <a:t>How would you rate your involvement in the clinic decision making process?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RATING EXPERIENCE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174875"/>
            <a:ext cx="4175447" cy="4134445"/>
          </a:xfrm>
        </p:spPr>
      </p:pic>
    </p:spTree>
    <p:extLst>
      <p:ext uri="{BB962C8B-B14F-4D97-AF65-F5344CB8AC3E}">
        <p14:creationId xmlns:p14="http://schemas.microsoft.com/office/powerpoint/2010/main" val="41833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EXAMPLE OF PROM QUESTIONS- Hip &amp; knee replacements, Varicose veins, hernia repair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629975"/>
              </p:ext>
            </p:extLst>
          </p:nvPr>
        </p:nvGraphicFramePr>
        <p:xfrm>
          <a:off x="250824" y="1772816"/>
          <a:ext cx="9221991" cy="5184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5789"/>
                <a:gridCol w="1137951"/>
                <a:gridCol w="1071012"/>
                <a:gridCol w="1137951"/>
                <a:gridCol w="1204889"/>
                <a:gridCol w="1084399"/>
              </a:tblGrid>
              <a:tr h="60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   Are you able to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Without any difficulty 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With a little difficulty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With some difficulty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With much difficulty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Unable to do it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27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Dress yourself in the morning, including  underwear?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Stand up from an armless chair?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59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Get in and out of bed without help?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59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Lift a full glass of water to your mouth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59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Walk to your nearest bus-stop on flat ground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WHAT DO WE NEED TO DO BETTER?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245" y="1484784"/>
            <a:ext cx="8229600" cy="4525963"/>
          </a:xfrm>
        </p:spPr>
        <p:txBody>
          <a:bodyPr/>
          <a:lstStyle/>
          <a:p>
            <a:r>
              <a:rPr lang="en-US" sz="2400" dirty="0" smtClean="0"/>
              <a:t>Implement patient surveys to check patient experience in all aspects of care</a:t>
            </a:r>
          </a:p>
          <a:p>
            <a:r>
              <a:rPr lang="en-US" sz="2400" dirty="0" smtClean="0"/>
              <a:t>Ensure that employees are reporting high levels of job satisfaction</a:t>
            </a:r>
          </a:p>
          <a:p>
            <a:r>
              <a:rPr lang="en-US" sz="2400" dirty="0" smtClean="0"/>
              <a:t>Improve team work between departments</a:t>
            </a:r>
          </a:p>
          <a:p>
            <a:r>
              <a:rPr lang="en-US" sz="2400" dirty="0" smtClean="0"/>
              <a:t>Improve communication between Providers &amp; Patients</a:t>
            </a:r>
          </a:p>
          <a:p>
            <a:r>
              <a:rPr lang="en-US" sz="2400" dirty="0" smtClean="0"/>
              <a:t>Establish cultural competency interventions</a:t>
            </a:r>
          </a:p>
          <a:p>
            <a:r>
              <a:rPr lang="en-US" sz="2400" dirty="0" smtClean="0"/>
              <a:t>Carry out  a root cause analysis</a:t>
            </a:r>
          </a:p>
          <a:p>
            <a:r>
              <a:rPr lang="en-US" sz="2400" dirty="0" smtClean="0"/>
              <a:t>Implement a QUALITY IMPROVEMENT SYSTEM- LEAN MANAGEMENT/ CQI (continuous quality improvement)</a:t>
            </a:r>
          </a:p>
          <a:p>
            <a:r>
              <a:rPr lang="en-US" sz="2400" dirty="0" smtClean="0"/>
              <a:t>IMPLEMENT IMPROVEMENTS THAT CAN CHANGE PATIENT EXPERIENCE for the better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662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>
                <a:solidFill>
                  <a:srgbClr val="002060"/>
                </a:solidFill>
              </a:rPr>
              <a:t>THANK YOU !!!</a:t>
            </a:r>
            <a:endParaRPr lang="en-US" altLang="en-US" dirty="0" smtClean="0">
              <a:solidFill>
                <a:srgbClr val="00206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7776864" cy="482483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800" b="1" dirty="0">
                <a:solidFill>
                  <a:srgbClr val="002060"/>
                </a:solidFill>
              </a:rPr>
              <a:t>WHAT IS PATIENT-CENTERED CARE? AND HOW MAY WE ACHIEVE IT?</a:t>
            </a:r>
            <a:br>
              <a:rPr lang="en-US" altLang="en-US" sz="2800" b="1" dirty="0">
                <a:solidFill>
                  <a:srgbClr val="002060"/>
                </a:solidFill>
              </a:rPr>
            </a:br>
            <a:endParaRPr lang="en-US" alt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28800"/>
            <a:ext cx="8229600" cy="4368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 smtClean="0">
                <a:solidFill>
                  <a:srgbClr val="002060"/>
                </a:solidFill>
              </a:rPr>
              <a:t>What participants will learn</a:t>
            </a:r>
          </a:p>
          <a:p>
            <a:pPr eaLnBrk="1" hangingPunct="1"/>
            <a:r>
              <a:rPr lang="en-US" altLang="en-US" dirty="0" smtClean="0"/>
              <a:t>Core elements of patient centered care</a:t>
            </a:r>
          </a:p>
          <a:p>
            <a:pPr eaLnBrk="1" hangingPunct="1"/>
            <a:r>
              <a:rPr lang="en-US" altLang="en-US" dirty="0" smtClean="0"/>
              <a:t>Facilitators and Barriers to patient centered care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Organizational cultural competency assessments</a:t>
            </a:r>
          </a:p>
          <a:p>
            <a:pPr eaLnBrk="1" hangingPunct="1"/>
            <a:r>
              <a:rPr lang="en-US" altLang="en-US" dirty="0" smtClean="0"/>
              <a:t>Doctor-Patient relationship models that impact patient experience</a:t>
            </a:r>
          </a:p>
          <a:p>
            <a:pPr eaLnBrk="1" hangingPunct="1"/>
            <a:r>
              <a:rPr lang="en-US" altLang="en-US" dirty="0" smtClean="0"/>
              <a:t>World Health measures for responsiveness to patients</a:t>
            </a:r>
          </a:p>
          <a:p>
            <a:pPr eaLnBrk="1" hangingPunct="1"/>
            <a:r>
              <a:rPr lang="en-US" altLang="en-US" dirty="0" smtClean="0"/>
              <a:t> Case examples with study questions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400" b="1" dirty="0" smtClean="0">
                <a:solidFill>
                  <a:srgbClr val="002060"/>
                </a:solidFill>
              </a:rPr>
              <a:t>PROCEED WITH THE CASE STUDY-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BARRIERS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TO PATIENT CENTERED CARE (WORK IN PAIRS)- 20 mins</a:t>
            </a:r>
            <a:endParaRPr lang="en-GB" alt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STUDY QUESTIONS</a:t>
            </a:r>
          </a:p>
          <a:p>
            <a:r>
              <a:rPr lang="en-US" dirty="0" smtClean="0"/>
              <a:t>How could Walter’s family physician have behaved differently to change his poor outcome?</a:t>
            </a:r>
          </a:p>
          <a:p>
            <a:r>
              <a:rPr lang="en-US" dirty="0" smtClean="0"/>
              <a:t>Are there interventions that could have helped Walter avoid his use of the ER?</a:t>
            </a:r>
          </a:p>
          <a:p>
            <a:r>
              <a:rPr lang="en-US" dirty="0" smtClean="0"/>
              <a:t>What could have been done to ensure that Walter’s referral for diagnostics wasn’t lost?</a:t>
            </a:r>
          </a:p>
          <a:p>
            <a:r>
              <a:rPr lang="en-US" dirty="0" smtClean="0"/>
              <a:t>How can care be shaped to help Walter help himself in achieving his health goals?</a:t>
            </a:r>
          </a:p>
          <a:p>
            <a:r>
              <a:rPr lang="en-US" dirty="0" smtClean="0"/>
              <a:t>What can be done to improve cultural sensitivity for  Metis and First Nation’s patients?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IMPROVE QUALITY, ACCESS TO CARE AND AFFORDABILITY (COST)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7704856" cy="5112568"/>
          </a:xfrm>
        </p:spPr>
      </p:pic>
    </p:spTree>
    <p:extLst>
      <p:ext uri="{BB962C8B-B14F-4D97-AF65-F5344CB8AC3E}">
        <p14:creationId xmlns:p14="http://schemas.microsoft.com/office/powerpoint/2010/main" val="19061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b="1" dirty="0" smtClean="0">
                <a:solidFill>
                  <a:srgbClr val="002060"/>
                </a:solidFill>
              </a:rPr>
              <a:t>CORE ELEMENTS OF PATIENT CENTERED CARE </a:t>
            </a:r>
            <a:endParaRPr lang="en-US" altLang="en-US" b="1" dirty="0" smtClean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3798" y="1340768"/>
            <a:ext cx="8229600" cy="4525963"/>
          </a:xfrm>
        </p:spPr>
        <p:txBody>
          <a:bodyPr/>
          <a:lstStyle/>
          <a:p>
            <a:r>
              <a:rPr lang="en-US" dirty="0" smtClean="0"/>
              <a:t>Respect for patient’s values, needs convenience, culture, and preferences</a:t>
            </a:r>
          </a:p>
          <a:p>
            <a:r>
              <a:rPr lang="en-US" dirty="0" smtClean="0"/>
              <a:t>Providing adequate information during visits, while on admission, on patients’ diagnosis, treatments and lifestyle requirements</a:t>
            </a:r>
          </a:p>
          <a:p>
            <a:r>
              <a:rPr lang="en-US" dirty="0" smtClean="0"/>
              <a:t>Team collaboration in providing services so that patients are not referred randomly and tossed to and fro between specialists </a:t>
            </a:r>
          </a:p>
          <a:p>
            <a:r>
              <a:rPr lang="en-US" dirty="0" smtClean="0"/>
              <a:t>Ensuring that patients understand information provided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teachback</a:t>
            </a:r>
            <a:r>
              <a:rPr lang="en-US" dirty="0" smtClean="0"/>
              <a:t> systems</a:t>
            </a:r>
          </a:p>
          <a:p>
            <a:r>
              <a:rPr lang="en-US" dirty="0" smtClean="0"/>
              <a:t>Removing barriers such as language barriers, staffing shortages, out of stock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WATCH THIS VIDEO- </a:t>
            </a:r>
            <a:r>
              <a:rPr lang="en-US" b="1" dirty="0" smtClean="0">
                <a:solidFill>
                  <a:srgbClr val="FF0000"/>
                </a:solidFill>
              </a:rPr>
              <a:t>FACILITATORS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OF PATIENT CENTERED CARE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 ,WHAT MADE </a:t>
            </a:r>
            <a:r>
              <a:rPr lang="en-US" dirty="0" err="1" smtClean="0"/>
              <a:t>Dr</a:t>
            </a:r>
            <a:r>
              <a:rPr lang="en-US" dirty="0" smtClean="0"/>
              <a:t> ISMAIL UNIQUE?</a:t>
            </a:r>
          </a:p>
          <a:p>
            <a:endParaRPr lang="en-US" dirty="0"/>
          </a:p>
          <a:p>
            <a:r>
              <a:rPr lang="en-US" dirty="0" smtClean="0"/>
              <a:t>WHAT WERE THE BEHAVIORS SPECIFICALLY IN THIS VIDEO THAT MADE HIM HIGHLY APPRECIATED BY HIS PATIENTS?</a:t>
            </a:r>
          </a:p>
          <a:p>
            <a:endParaRPr lang="en-US" dirty="0"/>
          </a:p>
          <a:p>
            <a:r>
              <a:rPr lang="en-US" dirty="0" smtClean="0"/>
              <a:t>WHAT MAJOR LESSON CAN WE LEARN ABOUT DR ISMAIL’S PATIENT CENTERED CARE STRATEGY?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2000" b="1" dirty="0" smtClean="0">
                <a:solidFill>
                  <a:srgbClr val="002060"/>
                </a:solidFill>
              </a:rPr>
              <a:t>CULTURAL COMPETENCY- ARE YOU CULTURALLY COMPETENT?- CHECK YOUR SCORE </a:t>
            </a:r>
            <a:endParaRPr lang="en-US" altLang="en-US" sz="2000" b="1" dirty="0" smtClean="0">
              <a:solidFill>
                <a:srgbClr val="00206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8012"/>
            <a:ext cx="4040188" cy="639762"/>
          </a:xfrm>
        </p:spPr>
        <p:txBody>
          <a:bodyPr/>
          <a:lstStyle/>
          <a:p>
            <a:pPr eaLnBrk="1" hangingPunct="1"/>
            <a:endParaRPr lang="en-GB" altLang="en-US" dirty="0" smtClean="0"/>
          </a:p>
          <a:p>
            <a:pPr algn="ctr" eaLnBrk="1" hangingPunct="1"/>
            <a:r>
              <a:rPr lang="en-US" altLang="en-US" sz="2000" dirty="0" smtClean="0">
                <a:solidFill>
                  <a:srgbClr val="FF0000"/>
                </a:solidFill>
              </a:rPr>
              <a:t>CHECKLIST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30690" y="1727950"/>
            <a:ext cx="4357333" cy="4941410"/>
          </a:xfrm>
        </p:spPr>
        <p:txBody>
          <a:bodyPr/>
          <a:lstStyle/>
          <a:p>
            <a:pPr algn="ctr"/>
            <a:endParaRPr lang="en-US" sz="1600" b="1" dirty="0" smtClean="0"/>
          </a:p>
          <a:p>
            <a:pPr marL="0" indent="0" algn="ctr">
              <a:buNone/>
            </a:pPr>
            <a:r>
              <a:rPr lang="en-US" sz="1600" b="1" dirty="0" smtClean="0"/>
              <a:t>CULTURAL COMPETENCY IMPROVES THE PATIENT’S EXPERIENCE</a:t>
            </a:r>
          </a:p>
          <a:p>
            <a:pPr algn="ctr"/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1. ARE YOU CONSIDERATE OF OTHER PERSON’S RELIGIOUS BELIEFS WHEN PROVIDING CARE? </a:t>
            </a:r>
          </a:p>
          <a:p>
            <a:pPr marL="0" indent="0">
              <a:buNone/>
            </a:pPr>
            <a:r>
              <a:rPr lang="en-US" sz="1600" dirty="0" smtClean="0"/>
              <a:t>2. IS THERE ANYTHING WRONG WITH THE USE OF LOCAL LANGUAGES IN HEALTH SETTINGS?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3. WOULD YOU EMPLOY SOMEONE WHO OBSERVES RELIGIOUS DRESSING ?</a:t>
            </a:r>
          </a:p>
          <a:p>
            <a:pPr marL="0" indent="0">
              <a:buNone/>
            </a:pPr>
            <a:r>
              <a:rPr lang="en-US" sz="1600" dirty="0" smtClean="0"/>
              <a:t>4. HAVE YOU EVER  EXCLUDED PERSONS FROM OTHER ETHNIC GROUPS WHEN RECRUITING?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5. DO YOU PROVIDE PATIENT INFORMATION IN MANY LOCAL LANGUAGES?</a:t>
            </a:r>
          </a:p>
          <a:p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5145461" y="1535113"/>
            <a:ext cx="3541339" cy="639762"/>
          </a:xfrm>
        </p:spPr>
        <p:txBody>
          <a:bodyPr/>
          <a:lstStyle/>
          <a:p>
            <a:r>
              <a:rPr lang="en-US" dirty="0" smtClean="0"/>
              <a:t>                               RELIGIOUS DIVERSITY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174875"/>
            <a:ext cx="3456384" cy="4278461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PATIENT EXPERIENCE- HOW DO WE MEASURE THIS?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000" dirty="0" smtClean="0"/>
              <a:t>WORLD HEALTH  MEASURES OF PATIENT EXPERIENCE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395128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RESPONSIVENESS IS MORE THAN PATIENT SATISFACTION</a:t>
            </a:r>
          </a:p>
          <a:p>
            <a:endParaRPr lang="en-US" dirty="0" smtClean="0"/>
          </a:p>
          <a:p>
            <a:r>
              <a:rPr lang="en-US" dirty="0" smtClean="0"/>
              <a:t>RESPONSIVENESS MEASURES THE PATIENT’S EXPERIENCE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600" dirty="0" smtClean="0"/>
              <a:t>WORLD HEALTH MEASURES- RESPONSIVENESS</a:t>
            </a:r>
            <a:endParaRPr lang="en-US" sz="1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389" y="2348880"/>
            <a:ext cx="4323084" cy="3888432"/>
          </a:xfrm>
        </p:spPr>
      </p:pic>
    </p:spTree>
    <p:extLst>
      <p:ext uri="{BB962C8B-B14F-4D97-AF65-F5344CB8AC3E}">
        <p14:creationId xmlns:p14="http://schemas.microsoft.com/office/powerpoint/2010/main" val="5929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RESPONSIVENESS MEASUREMENT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0825" y="1340768"/>
            <a:ext cx="8229600" cy="4525963"/>
          </a:xfrm>
        </p:spPr>
        <p:txBody>
          <a:bodyPr/>
          <a:lstStyle/>
          <a:p>
            <a:r>
              <a:rPr lang="en-US" dirty="0" smtClean="0"/>
              <a:t>Percentage of persons who could not get an appointment in any week or month</a:t>
            </a:r>
          </a:p>
          <a:p>
            <a:r>
              <a:rPr lang="en-US" dirty="0" smtClean="0"/>
              <a:t>Percentage of patients who could not collect medications due to affordability or availability</a:t>
            </a:r>
          </a:p>
          <a:p>
            <a:r>
              <a:rPr lang="en-US" dirty="0" smtClean="0"/>
              <a:t>Patients rating of explanations offered by physician about diagnosis or treatment</a:t>
            </a:r>
          </a:p>
          <a:p>
            <a:r>
              <a:rPr lang="en-US" dirty="0" smtClean="0"/>
              <a:t>Patient’s rating of time spent with physician during consultation</a:t>
            </a:r>
          </a:p>
          <a:p>
            <a:r>
              <a:rPr lang="en-US" dirty="0" smtClean="0"/>
              <a:t>Patient’s rating for ease at which he could ask the doctor questions about his/her care </a:t>
            </a:r>
          </a:p>
          <a:p>
            <a:r>
              <a:rPr lang="en-US" dirty="0" smtClean="0"/>
              <a:t>Rating of extent to which patient was involved in the clinic decision making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AC591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830</Words>
  <Application>Microsoft Office PowerPoint</Application>
  <PresentationFormat>On-screen Show (4:3)</PresentationFormat>
  <Paragraphs>124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PATIENT CENTERED CARE- BUZZWORD OR REALITY?</vt:lpstr>
      <vt:lpstr>WHAT IS PATIENT-CENTERED CARE? AND HOW MAY WE ACHIEVE IT? </vt:lpstr>
      <vt:lpstr>PROCEED WITH THE CASE STUDY- BARRIERS TO PATIENT CENTERED CARE (WORK IN PAIRS)- 20 mins</vt:lpstr>
      <vt:lpstr>IMPROVE QUALITY, ACCESS TO CARE AND AFFORDABILITY (COST)</vt:lpstr>
      <vt:lpstr> CORE ELEMENTS OF PATIENT CENTERED CARE </vt:lpstr>
      <vt:lpstr>WATCH THIS VIDEO- FACILITATORS OF PATIENT CENTERED CARE</vt:lpstr>
      <vt:lpstr>CULTURAL COMPETENCY- ARE YOU CULTURALLY COMPETENT?- CHECK YOUR SCORE </vt:lpstr>
      <vt:lpstr>PATIENT EXPERIENCE- HOW DO WE MEASURE THIS?</vt:lpstr>
      <vt:lpstr>RESPONSIVENESS MEASUREMENT</vt:lpstr>
      <vt:lpstr> TYPES OF DOCTOR: PATIENT RELATIONSHIPS that impact EXPERIENCE  </vt:lpstr>
      <vt:lpstr>SCORE WALTER’S EXPERIENCE</vt:lpstr>
      <vt:lpstr>EXAMPLE OF PROM QUESTIONS- Hip &amp; knee replacements, Varicose veins, hernia repair</vt:lpstr>
      <vt:lpstr>WHAT DO WE NEED TO DO BETTER?</vt:lpstr>
      <vt:lpstr>THANK YOU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the-minds-eye-psychology PowerPoint Presentation</dc:title>
  <dc:creator>jontypearce</dc:creator>
  <cp:lastModifiedBy>PINEWOOD2</cp:lastModifiedBy>
  <cp:revision>48</cp:revision>
  <dcterms:created xsi:type="dcterms:W3CDTF">2011-07-11T11:56:50Z</dcterms:created>
  <dcterms:modified xsi:type="dcterms:W3CDTF">2016-06-23T08:21:49Z</dcterms:modified>
</cp:coreProperties>
</file>