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6" r:id="rId2"/>
    <p:sldId id="257" r:id="rId3"/>
    <p:sldId id="288" r:id="rId4"/>
    <p:sldId id="263" r:id="rId5"/>
    <p:sldId id="262" r:id="rId6"/>
    <p:sldId id="284" r:id="rId7"/>
    <p:sldId id="266" r:id="rId8"/>
    <p:sldId id="267" r:id="rId9"/>
    <p:sldId id="269" r:id="rId10"/>
    <p:sldId id="277" r:id="rId11"/>
    <p:sldId id="268" r:id="rId12"/>
    <p:sldId id="276" r:id="rId13"/>
    <p:sldId id="273" r:id="rId14"/>
    <p:sldId id="272" r:id="rId15"/>
    <p:sldId id="259" r:id="rId16"/>
    <p:sldId id="278" r:id="rId17"/>
    <p:sldId id="274" r:id="rId18"/>
    <p:sldId id="260" r:id="rId19"/>
    <p:sldId id="279" r:id="rId20"/>
    <p:sldId id="261" r:id="rId21"/>
    <p:sldId id="283" r:id="rId22"/>
    <p:sldId id="264" r:id="rId23"/>
    <p:sldId id="280" r:id="rId24"/>
    <p:sldId id="281" r:id="rId25"/>
    <p:sldId id="282" r:id="rId26"/>
    <p:sldId id="287" r:id="rId27"/>
    <p:sldId id="28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486" autoAdjust="0"/>
  </p:normalViewPr>
  <p:slideViewPr>
    <p:cSldViewPr snapToGrid="0">
      <p:cViewPr varScale="1">
        <p:scale>
          <a:sx n="79" d="100"/>
          <a:sy n="79" d="100"/>
        </p:scale>
        <p:origin x="9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EF392-E259-4909-9F95-E65E5A9C9164}" type="datetimeFigureOut">
              <a:rPr lang="en-US" smtClean="0"/>
              <a:t>6/23/2016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60712-5EEC-46A4-B853-17ED01CB2F88}" type="slidenum">
              <a:rPr lang="en-US" smtClean="0"/>
              <a:t>‹#›</a:t>
            </a:fld>
            <a:endParaRPr lang="en-US"/>
          </a:p>
        </p:txBody>
      </p:sp>
    </p:spTree>
    <p:extLst>
      <p:ext uri="{BB962C8B-B14F-4D97-AF65-F5344CB8AC3E}">
        <p14:creationId xmlns:p14="http://schemas.microsoft.com/office/powerpoint/2010/main" val="404954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B60712-5EEC-46A4-B853-17ED01CB2F88}" type="slidenum">
              <a:rPr lang="en-US" smtClean="0"/>
              <a:t>1</a:t>
            </a:fld>
            <a:endParaRPr lang="en-US"/>
          </a:p>
        </p:txBody>
      </p:sp>
    </p:spTree>
    <p:extLst>
      <p:ext uri="{BB962C8B-B14F-4D97-AF65-F5344CB8AC3E}">
        <p14:creationId xmlns:p14="http://schemas.microsoft.com/office/powerpoint/2010/main" val="5278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B60712-5EEC-46A4-B853-17ED01CB2F88}" type="slidenum">
              <a:rPr lang="en-US" smtClean="0"/>
              <a:t>3</a:t>
            </a:fld>
            <a:endParaRPr lang="en-US"/>
          </a:p>
        </p:txBody>
      </p:sp>
    </p:spTree>
    <p:extLst>
      <p:ext uri="{BB962C8B-B14F-4D97-AF65-F5344CB8AC3E}">
        <p14:creationId xmlns:p14="http://schemas.microsoft.com/office/powerpoint/2010/main" val="3784504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B60712-5EEC-46A4-B853-17ED01CB2F88}" type="slidenum">
              <a:rPr lang="en-US" smtClean="0"/>
              <a:t>10</a:t>
            </a:fld>
            <a:endParaRPr lang="en-US"/>
          </a:p>
        </p:txBody>
      </p:sp>
    </p:spTree>
    <p:extLst>
      <p:ext uri="{BB962C8B-B14F-4D97-AF65-F5344CB8AC3E}">
        <p14:creationId xmlns:p14="http://schemas.microsoft.com/office/powerpoint/2010/main" val="1942314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FB60712-5EEC-46A4-B853-17ED01CB2F88}" type="slidenum">
              <a:rPr lang="en-US" smtClean="0"/>
              <a:t>26</a:t>
            </a:fld>
            <a:endParaRPr lang="en-US"/>
          </a:p>
        </p:txBody>
      </p:sp>
    </p:spTree>
    <p:extLst>
      <p:ext uri="{BB962C8B-B14F-4D97-AF65-F5344CB8AC3E}">
        <p14:creationId xmlns:p14="http://schemas.microsoft.com/office/powerpoint/2010/main" val="2314976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B60712-5EEC-46A4-B853-17ED01CB2F88}" type="slidenum">
              <a:rPr lang="en-US" smtClean="0"/>
              <a:t>27</a:t>
            </a:fld>
            <a:endParaRPr lang="en-US"/>
          </a:p>
        </p:txBody>
      </p:sp>
    </p:spTree>
    <p:extLst>
      <p:ext uri="{BB962C8B-B14F-4D97-AF65-F5344CB8AC3E}">
        <p14:creationId xmlns:p14="http://schemas.microsoft.com/office/powerpoint/2010/main" val="4113718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r>
              <a:rPr lang="en-US" smtClean="0"/>
              <a:t>6/23/2016</a:t>
            </a:r>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GB" smtClean="0"/>
              <a:t>A. Audifferen                                 Patient Reported Outcomes</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6/23/2016</a:t>
            </a:r>
            <a:endParaRPr lang="en-US" dirty="0"/>
          </a:p>
        </p:txBody>
      </p:sp>
      <p:sp>
        <p:nvSpPr>
          <p:cNvPr id="6" name="Footer Placeholder 5"/>
          <p:cNvSpPr>
            <a:spLocks noGrp="1"/>
          </p:cNvSpPr>
          <p:nvPr>
            <p:ph type="ftr" sz="quarter" idx="11"/>
          </p:nvPr>
        </p:nvSpPr>
        <p:spPr/>
        <p:txBody>
          <a:bodyPr/>
          <a:lstStyle/>
          <a:p>
            <a:r>
              <a:rPr lang="en-GB" smtClean="0"/>
              <a:t>A. Audifferen                                 Patient Reported Outcomes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6/23/2016</a:t>
            </a:r>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6/23/2016</a:t>
            </a:r>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6/23/2016</a:t>
            </a:r>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6/23/2016</a:t>
            </a:r>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6/23/2016</a:t>
            </a:r>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6/23/2016</a:t>
            </a:r>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6/23/2016</a:t>
            </a:r>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6/23/2016</a:t>
            </a:r>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6/23/2016</a:t>
            </a:r>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smtClean="0"/>
              <a:t>6/23/2016</a:t>
            </a:r>
            <a:endParaRPr lang="en-US" dirty="0"/>
          </a:p>
        </p:txBody>
      </p:sp>
      <p:sp>
        <p:nvSpPr>
          <p:cNvPr id="6" name="Footer Placeholder 5"/>
          <p:cNvSpPr>
            <a:spLocks noGrp="1"/>
          </p:cNvSpPr>
          <p:nvPr>
            <p:ph type="ftr" sz="quarter" idx="11"/>
          </p:nvPr>
        </p:nvSpPr>
        <p:spPr/>
        <p:txBody>
          <a:bodyPr/>
          <a:lstStyle/>
          <a:p>
            <a:r>
              <a:rPr lang="en-GB" smtClean="0"/>
              <a:t>A. Audifferen                                 Patient Reported Outcomes</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Footer Placeholder 7"/>
          <p:cNvSpPr>
            <a:spLocks noGrp="1"/>
          </p:cNvSpPr>
          <p:nvPr>
            <p:ph type="ftr" sz="quarter" idx="11"/>
          </p:nvPr>
        </p:nvSpPr>
        <p:spPr/>
        <p:txBody>
          <a:bodyPr/>
          <a:lstStyle/>
          <a:p>
            <a:r>
              <a:rPr lang="en-GB" smtClean="0"/>
              <a:t>A. Audifferen                                 Patient Reported Outcomes</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smtClean="0"/>
              <a:t>6/23/2016</a:t>
            </a:r>
            <a:endParaRPr lang="en-US" dirty="0"/>
          </a:p>
        </p:txBody>
      </p:sp>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6/23/2016</a:t>
            </a:r>
            <a:endParaRPr lang="en-US" dirty="0"/>
          </a:p>
        </p:txBody>
      </p:sp>
      <p:sp>
        <p:nvSpPr>
          <p:cNvPr id="3" name="Footer Placeholder 2"/>
          <p:cNvSpPr>
            <a:spLocks noGrp="1"/>
          </p:cNvSpPr>
          <p:nvPr>
            <p:ph type="ftr" sz="quarter" idx="11"/>
          </p:nvPr>
        </p:nvSpPr>
        <p:spPr/>
        <p:txBody>
          <a:bodyPr/>
          <a:lstStyle/>
          <a:p>
            <a:r>
              <a:rPr lang="en-GB" smtClean="0"/>
              <a:t>A. Audifferen                                 Patient Reported Outcomes</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6/23/2016</a:t>
            </a:r>
            <a:endParaRPr lang="en-US" dirty="0"/>
          </a:p>
        </p:txBody>
      </p:sp>
      <p:sp>
        <p:nvSpPr>
          <p:cNvPr id="6" name="Footer Placeholder 5"/>
          <p:cNvSpPr>
            <a:spLocks noGrp="1"/>
          </p:cNvSpPr>
          <p:nvPr>
            <p:ph type="ftr" sz="quarter" idx="11"/>
          </p:nvPr>
        </p:nvSpPr>
        <p:spPr/>
        <p:txBody>
          <a:bodyPr/>
          <a:lstStyle/>
          <a:p>
            <a:r>
              <a:rPr lang="en-GB" smtClean="0"/>
              <a:t>A. Audifferen                                 Patient Reported Outcomes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6/23/2016</a:t>
            </a:r>
            <a:endParaRPr lang="en-US" dirty="0"/>
          </a:p>
        </p:txBody>
      </p:sp>
      <p:sp>
        <p:nvSpPr>
          <p:cNvPr id="6" name="Footer Placeholder 5"/>
          <p:cNvSpPr>
            <a:spLocks noGrp="1"/>
          </p:cNvSpPr>
          <p:nvPr>
            <p:ph type="ftr" sz="quarter" idx="11"/>
          </p:nvPr>
        </p:nvSpPr>
        <p:spPr/>
        <p:txBody>
          <a:bodyPr/>
          <a:lstStyle/>
          <a:p>
            <a:r>
              <a:rPr lang="en-GB" smtClean="0"/>
              <a:t>A. Audifferen                                 Patient Reported Outcomes</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smtClean="0"/>
              <a:t>6/23/2016</a:t>
            </a:r>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GB" smtClean="0"/>
              <a:t>A. Audifferen                                 Patient Reported Outcomes</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600" dirty="0" smtClean="0"/>
              <a:t>PATIENT </a:t>
            </a:r>
            <a:r>
              <a:rPr lang="en-US" sz="1600" dirty="0"/>
              <a:t>REPORTED OUTCOMES TO INFORM HEALTH AND SAFETY</a:t>
            </a:r>
          </a:p>
        </p:txBody>
      </p:sp>
      <p:sp>
        <p:nvSpPr>
          <p:cNvPr id="3" name="Subtitle 2"/>
          <p:cNvSpPr>
            <a:spLocks noGrp="1"/>
          </p:cNvSpPr>
          <p:nvPr>
            <p:ph type="subTitle" idx="1"/>
          </p:nvPr>
        </p:nvSpPr>
        <p:spPr/>
        <p:txBody>
          <a:bodyPr>
            <a:normAutofit/>
          </a:bodyPr>
          <a:lstStyle/>
          <a:p>
            <a:pPr marL="285750" indent="-285750">
              <a:buFont typeface="Wingdings" panose="05000000000000000000" pitchFamily="2" charset="2"/>
              <a:buChar char="v"/>
            </a:pPr>
            <a:r>
              <a:rPr lang="en-US" sz="1400" dirty="0"/>
              <a:t>EDUCATING </a:t>
            </a:r>
            <a:r>
              <a:rPr lang="en-US" sz="1400" dirty="0" smtClean="0"/>
              <a:t>PATIENTS </a:t>
            </a:r>
            <a:r>
              <a:rPr lang="en-US" sz="1400" dirty="0"/>
              <a:t>ON THEIR </a:t>
            </a:r>
            <a:r>
              <a:rPr lang="en-US" sz="1400" dirty="0" smtClean="0"/>
              <a:t>CARE</a:t>
            </a:r>
          </a:p>
          <a:p>
            <a:pPr marL="285750" indent="-285750">
              <a:buFont typeface="Wingdings" panose="05000000000000000000" pitchFamily="2" charset="2"/>
              <a:buChar char="v"/>
            </a:pPr>
            <a:r>
              <a:rPr lang="en-US" sz="1400" dirty="0" smtClean="0"/>
              <a:t>DISCHARGE </a:t>
            </a:r>
            <a:r>
              <a:rPr lang="en-US" sz="1400" dirty="0"/>
              <a:t>PROCESS.</a:t>
            </a:r>
          </a:p>
          <a:p>
            <a:r>
              <a:rPr lang="en-US" sz="1400" dirty="0" smtClean="0"/>
              <a:t>BY</a:t>
            </a:r>
            <a:endParaRPr lang="en-US" sz="1400" dirty="0"/>
          </a:p>
          <a:p>
            <a:r>
              <a:rPr lang="en-US" sz="1400" dirty="0"/>
              <a:t>ABISOLA AUDIFFEREN </a:t>
            </a:r>
          </a:p>
        </p:txBody>
      </p:sp>
    </p:spTree>
    <p:extLst>
      <p:ext uri="{BB962C8B-B14F-4D97-AF65-F5344CB8AC3E}">
        <p14:creationId xmlns:p14="http://schemas.microsoft.com/office/powerpoint/2010/main" val="2743820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5326" y="469232"/>
            <a:ext cx="11093115" cy="6087980"/>
          </a:xfrm>
          <a:prstGeom prst="rect">
            <a:avLst/>
          </a:prstGeom>
        </p:spPr>
      </p:pic>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6" name="Date Placeholder 5"/>
          <p:cNvSpPr>
            <a:spLocks noGrp="1"/>
          </p:cNvSpPr>
          <p:nvPr>
            <p:ph type="dt" sz="half" idx="10"/>
          </p:nvPr>
        </p:nvSpPr>
        <p:spPr/>
        <p:txBody>
          <a:bodyPr/>
          <a:lstStyle/>
          <a:p>
            <a:r>
              <a:rPr lang="en-US" smtClean="0"/>
              <a:t>6/23/2016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242971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PROCESS OF EDUCATION</a:t>
            </a:r>
          </a:p>
        </p:txBody>
      </p:sp>
      <p:sp>
        <p:nvSpPr>
          <p:cNvPr id="3" name="Content Placeholder 2"/>
          <p:cNvSpPr>
            <a:spLocks noGrp="1"/>
          </p:cNvSpPr>
          <p:nvPr>
            <p:ph idx="1"/>
          </p:nvPr>
        </p:nvSpPr>
        <p:spPr/>
        <p:txBody>
          <a:bodyPr>
            <a:normAutofit fontScale="92500" lnSpcReduction="10000"/>
          </a:bodyPr>
          <a:lstStyle/>
          <a:p>
            <a:r>
              <a:rPr lang="en-US" dirty="0"/>
              <a:t>An assessment of the patient’s educational level, language barrier socio-cultural factors must be done prior to the informing process. This is may be done by elicitation of relevant questions.</a:t>
            </a:r>
          </a:p>
          <a:p>
            <a:r>
              <a:rPr lang="en-US" dirty="0"/>
              <a:t>Audio-visual aids such as slides,leaflets,emails etc. will be a good source of informing and educating different classes of patients.</a:t>
            </a:r>
          </a:p>
          <a:p>
            <a:r>
              <a:rPr lang="en-US" dirty="0"/>
              <a:t>For unaware </a:t>
            </a:r>
            <a:r>
              <a:rPr lang="en-US" dirty="0" smtClean="0"/>
              <a:t>patients: </a:t>
            </a:r>
            <a:r>
              <a:rPr lang="en-US" dirty="0" err="1" smtClean="0"/>
              <a:t>folklores,plays</a:t>
            </a:r>
            <a:r>
              <a:rPr lang="en-US" dirty="0" smtClean="0"/>
              <a:t> </a:t>
            </a:r>
            <a:r>
              <a:rPr lang="en-US" dirty="0"/>
              <a:t>and translated audios would be a better option. You can not give a low educational level patients reading </a:t>
            </a:r>
            <a:r>
              <a:rPr lang="en-US" dirty="0" smtClean="0"/>
              <a:t>materials. We </a:t>
            </a:r>
            <a:r>
              <a:rPr lang="en-US" dirty="0"/>
              <a:t>must study the values, beliefs and culture of our target population before we can ascertain the right mode to educate them.</a:t>
            </a:r>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11</a:t>
            </a:fld>
            <a:endParaRPr lang="en-US" dirty="0"/>
          </a:p>
        </p:txBody>
      </p:sp>
    </p:spTree>
    <p:extLst>
      <p:ext uri="{BB962C8B-B14F-4D97-AF65-F5344CB8AC3E}">
        <p14:creationId xmlns:p14="http://schemas.microsoft.com/office/powerpoint/2010/main" val="601189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5326" y="421105"/>
            <a:ext cx="11057021" cy="5811254"/>
          </a:xfrm>
          <a:prstGeom prst="rect">
            <a:avLst/>
          </a:prstGeom>
        </p:spPr>
      </p:pic>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6" name="Date Placeholder 5"/>
          <p:cNvSpPr>
            <a:spLocks noGrp="1"/>
          </p:cNvSpPr>
          <p:nvPr>
            <p:ph type="dt" sz="half" idx="10"/>
          </p:nvPr>
        </p:nvSpPr>
        <p:spPr/>
        <p:txBody>
          <a:bodyPr/>
          <a:lstStyle/>
          <a:p>
            <a:r>
              <a:rPr lang="en-US" smtClean="0"/>
              <a:t>6/23/2016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66050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1737" y="2021305"/>
            <a:ext cx="10900611" cy="4114800"/>
          </a:xfrm>
          <a:prstGeom prst="rect">
            <a:avLst/>
          </a:prstGeom>
        </p:spPr>
      </p:pic>
      <p:sp>
        <p:nvSpPr>
          <p:cNvPr id="2" name="Title 1"/>
          <p:cNvSpPr>
            <a:spLocks noGrp="1"/>
          </p:cNvSpPr>
          <p:nvPr>
            <p:ph type="title"/>
          </p:nvPr>
        </p:nvSpPr>
        <p:spPr>
          <a:xfrm>
            <a:off x="1295402" y="982133"/>
            <a:ext cx="9601196" cy="858700"/>
          </a:xfrm>
        </p:spPr>
        <p:txBody>
          <a:bodyPr>
            <a:normAutofit/>
          </a:bodyPr>
          <a:lstStyle/>
          <a:p>
            <a:r>
              <a:rPr lang="en-US" sz="3200" dirty="0" smtClean="0"/>
              <a:t>LOW LEVEL LITERACY LEAFLET</a:t>
            </a:r>
            <a:endParaRPr lang="en-US" sz="3200" dirty="0"/>
          </a:p>
        </p:txBody>
      </p:sp>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26122808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7674" y="1588168"/>
            <a:ext cx="10924674" cy="4584032"/>
          </a:xfrm>
          <a:prstGeom prst="rect">
            <a:avLst/>
          </a:prstGeom>
        </p:spPr>
      </p:pic>
      <p:sp>
        <p:nvSpPr>
          <p:cNvPr id="3" name="Title 2"/>
          <p:cNvSpPr>
            <a:spLocks noGrp="1"/>
          </p:cNvSpPr>
          <p:nvPr>
            <p:ph type="title"/>
          </p:nvPr>
        </p:nvSpPr>
        <p:spPr>
          <a:xfrm>
            <a:off x="1295402" y="697832"/>
            <a:ext cx="9601196" cy="782053"/>
          </a:xfrm>
        </p:spPr>
        <p:txBody>
          <a:bodyPr>
            <a:normAutofit/>
          </a:bodyPr>
          <a:lstStyle/>
          <a:p>
            <a:r>
              <a:rPr lang="en-US" sz="3200" dirty="0" smtClean="0"/>
              <a:t>HIGH LEVEL LITERACY LEAFLET</a:t>
            </a:r>
            <a:endParaRPr lang="en-US" sz="3200"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362348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0179" y="1174749"/>
            <a:ext cx="10299032" cy="4913229"/>
          </a:xfrm>
        </p:spPr>
        <p:txBody>
          <a:bodyPr>
            <a:normAutofit fontScale="77500" lnSpcReduction="20000"/>
          </a:bodyPr>
          <a:lstStyle/>
          <a:p>
            <a:endParaRPr lang="en-US" dirty="0"/>
          </a:p>
          <a:p>
            <a:pPr marL="0" indent="0" algn="ctr">
              <a:buNone/>
            </a:pPr>
            <a:r>
              <a:rPr lang="en-US" sz="5200" dirty="0"/>
              <a:t>TRANSLATING PRO INTO IMPROVEMENT</a:t>
            </a:r>
          </a:p>
          <a:p>
            <a:endParaRPr lang="en-US" dirty="0"/>
          </a:p>
          <a:p>
            <a:r>
              <a:rPr lang="en-US" dirty="0"/>
              <a:t>Before improvement can be monitored, the care-educator must assess the patients understanding of the care-plan; he/she may be asked to repeat or demonstrate all that was discussed in their words.</a:t>
            </a:r>
          </a:p>
          <a:p>
            <a:r>
              <a:rPr lang="en-US" dirty="0"/>
              <a:t>Key Performance Indicators(KPI) must be established to monitor and track the performance of the patient based on applicable disease criteria.</a:t>
            </a:r>
          </a:p>
          <a:p>
            <a:r>
              <a:rPr lang="en-US" dirty="0"/>
              <a:t>Diabetes Mellitus KPI’s may include</a:t>
            </a:r>
            <a:r>
              <a:rPr lang="en-US" dirty="0" smtClean="0"/>
              <a:t>:    </a:t>
            </a:r>
            <a:r>
              <a:rPr lang="en-US" dirty="0"/>
              <a:t>Waist Circumference</a:t>
            </a:r>
          </a:p>
          <a:p>
            <a:pPr marL="0" indent="0">
              <a:buNone/>
            </a:pPr>
            <a:r>
              <a:rPr lang="en-US" dirty="0"/>
              <a:t>                                                                  </a:t>
            </a:r>
            <a:r>
              <a:rPr lang="en-US" dirty="0" smtClean="0"/>
              <a:t>Body Mass Index (BMI)</a:t>
            </a:r>
            <a:endParaRPr lang="en-US" dirty="0"/>
          </a:p>
          <a:p>
            <a:pPr marL="0" indent="0">
              <a:buNone/>
            </a:pPr>
            <a:r>
              <a:rPr lang="en-US" dirty="0"/>
              <a:t>                                                                  </a:t>
            </a:r>
            <a:r>
              <a:rPr lang="en-US" dirty="0" smtClean="0"/>
              <a:t>Hemoglobin A1C(HBA1C)</a:t>
            </a:r>
            <a:endParaRPr lang="en-US" dirty="0"/>
          </a:p>
          <a:p>
            <a:pPr marL="0" indent="0">
              <a:buNone/>
            </a:pPr>
            <a:r>
              <a:rPr lang="en-US" dirty="0"/>
              <a:t>                                                                  </a:t>
            </a:r>
            <a:r>
              <a:rPr lang="en-US" dirty="0" smtClean="0"/>
              <a:t>Fasting Blood Sugar(FBS)</a:t>
            </a:r>
            <a:endParaRPr lang="en-US" dirty="0"/>
          </a:p>
          <a:p>
            <a:pPr marL="0" indent="0">
              <a:buNone/>
            </a:pPr>
            <a:r>
              <a:rPr lang="en-US" dirty="0"/>
              <a:t>                                                                  </a:t>
            </a:r>
            <a:r>
              <a:rPr lang="en-US" dirty="0" smtClean="0"/>
              <a:t>Blood pressure (BP) </a:t>
            </a:r>
            <a:r>
              <a:rPr lang="en-US" dirty="0"/>
              <a:t>Control </a:t>
            </a:r>
          </a:p>
          <a:p>
            <a:endParaRPr lang="en-US" dirty="0"/>
          </a:p>
        </p:txBody>
      </p:sp>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6" name="Date Placeholder 5"/>
          <p:cNvSpPr>
            <a:spLocks noGrp="1"/>
          </p:cNvSpPr>
          <p:nvPr>
            <p:ph type="dt" sz="half" idx="10"/>
          </p:nvPr>
        </p:nvSpPr>
        <p:spPr/>
        <p:txBody>
          <a:bodyPr/>
          <a:lstStyle/>
          <a:p>
            <a:r>
              <a:rPr lang="en-US" smtClean="0"/>
              <a:t>6/23/2016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380146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53453" y="601578"/>
            <a:ext cx="11177336" cy="5690938"/>
          </a:xfrm>
          <a:prstGeom prst="rect">
            <a:avLst/>
          </a:prstGeom>
        </p:spPr>
      </p:pic>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6" name="Date Placeholder 5"/>
          <p:cNvSpPr>
            <a:spLocks noGrp="1"/>
          </p:cNvSpPr>
          <p:nvPr>
            <p:ph type="dt" sz="half" idx="10"/>
          </p:nvPr>
        </p:nvSpPr>
        <p:spPr/>
        <p:txBody>
          <a:bodyPr/>
          <a:lstStyle/>
          <a:p>
            <a:r>
              <a:rPr lang="en-US" smtClean="0"/>
              <a:t>6/23/2016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70007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4900" dirty="0"/>
              <a:t>IMPACTS OF PRO. ON POPULATION</a:t>
            </a:r>
          </a:p>
        </p:txBody>
      </p:sp>
      <p:sp>
        <p:nvSpPr>
          <p:cNvPr id="3" name="Content Placeholder 2"/>
          <p:cNvSpPr>
            <a:spLocks noGrp="1"/>
          </p:cNvSpPr>
          <p:nvPr>
            <p:ph idx="1"/>
          </p:nvPr>
        </p:nvSpPr>
        <p:spPr/>
        <p:txBody>
          <a:bodyPr>
            <a:normAutofit fontScale="92500" lnSpcReduction="10000"/>
          </a:bodyPr>
          <a:lstStyle/>
          <a:p>
            <a:r>
              <a:rPr lang="en-US" dirty="0"/>
              <a:t>PRO’s are used to attain patient-centric care.</a:t>
            </a:r>
          </a:p>
          <a:p>
            <a:r>
              <a:rPr lang="en-US" dirty="0"/>
              <a:t>To identify  strength and weakness in the quality of care and consequent improvement.</a:t>
            </a:r>
          </a:p>
          <a:p>
            <a:r>
              <a:rPr lang="en-US" dirty="0"/>
              <a:t>Create feedback loops on quality measures through the eyes of the patient and not the provider.</a:t>
            </a:r>
          </a:p>
          <a:p>
            <a:r>
              <a:rPr lang="en-US" dirty="0"/>
              <a:t>Determination of comparative effectiveness of different treatment plans through shared decision making.</a:t>
            </a:r>
          </a:p>
          <a:p>
            <a:r>
              <a:rPr lang="en-US" dirty="0"/>
              <a:t>Assessing performance standards in delivering quality health care sector.</a:t>
            </a:r>
          </a:p>
          <a:p>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298980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71741"/>
            <a:ext cx="9601196" cy="1303867"/>
          </a:xfrm>
        </p:spPr>
        <p:txBody>
          <a:bodyPr>
            <a:noAutofit/>
          </a:bodyPr>
          <a:lstStyle/>
          <a:p>
            <a:r>
              <a:rPr lang="en-US" dirty="0"/>
              <a:t>OBSTACLES TO IMPROVEMENT OUTCOMES</a:t>
            </a:r>
          </a:p>
        </p:txBody>
      </p:sp>
      <p:sp>
        <p:nvSpPr>
          <p:cNvPr id="3" name="Content Placeholder 2"/>
          <p:cNvSpPr>
            <a:spLocks noGrp="1"/>
          </p:cNvSpPr>
          <p:nvPr>
            <p:ph idx="1"/>
          </p:nvPr>
        </p:nvSpPr>
        <p:spPr>
          <a:xfrm>
            <a:off x="1295401" y="2370220"/>
            <a:ext cx="9601196" cy="3505647"/>
          </a:xfrm>
        </p:spPr>
        <p:txBody>
          <a:bodyPr>
            <a:noAutofit/>
          </a:bodyPr>
          <a:lstStyle/>
          <a:p>
            <a:pPr marL="0" indent="0">
              <a:buNone/>
            </a:pPr>
            <a:r>
              <a:rPr lang="en-US" sz="2000" dirty="0"/>
              <a:t>PRACTICAL FACTORS: The collection of data may be disruptive to normal duties. Manpower must be </a:t>
            </a:r>
            <a:r>
              <a:rPr lang="en-US" sz="2000" dirty="0" err="1" smtClean="0"/>
              <a:t>adequate,resources</a:t>
            </a:r>
            <a:r>
              <a:rPr lang="en-US" sz="2000" dirty="0" smtClean="0"/>
              <a:t> </a:t>
            </a:r>
            <a:r>
              <a:rPr lang="en-US" sz="2000" dirty="0"/>
              <a:t>must be available. Appropriate training of health professionals must be done so as to achieve collaboration. Manual collation may be time-consuming whilst technology which is more efficient is costly.</a:t>
            </a:r>
          </a:p>
          <a:p>
            <a:pPr marL="0" indent="0">
              <a:buNone/>
            </a:pPr>
            <a:r>
              <a:rPr lang="en-US" sz="2000" dirty="0"/>
              <a:t>ATTITUDINAL FACTORS inhibiting the use of PRO’s can be avoided by engaging the health care professionals at the start of the quality improvement process for proper understanding and buy-in. Suspicions can be allayed,motives,aims and objectives can agreed upon form the onset.</a:t>
            </a:r>
          </a:p>
          <a:p>
            <a:pPr marL="0" indent="0">
              <a:buNone/>
            </a:pPr>
            <a:r>
              <a:rPr lang="en-US" sz="2000" dirty="0"/>
              <a:t>Some professionals consider PRO’s as an audit system to measure performance ,punitive measure to ensure compliance whilst some are not open to feedback, that is not clinical.</a:t>
            </a:r>
          </a:p>
          <a:p>
            <a:pPr marL="0" indent="0">
              <a:buNone/>
            </a:pPr>
            <a:endParaRPr lang="en-US" sz="2000" dirty="0"/>
          </a:p>
          <a:p>
            <a:pPr marL="0" indent="0">
              <a:buNone/>
            </a:pPr>
            <a:r>
              <a:rPr lang="en-US" sz="2000" dirty="0"/>
              <a:t>.</a:t>
            </a:r>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18</a:t>
            </a:fld>
            <a:endParaRPr lang="en-US" dirty="0"/>
          </a:p>
        </p:txBody>
      </p:sp>
    </p:spTree>
    <p:extLst>
      <p:ext uri="{BB962C8B-B14F-4D97-AF65-F5344CB8AC3E}">
        <p14:creationId xmlns:p14="http://schemas.microsoft.com/office/powerpoint/2010/main" val="3397683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9705" y="1058779"/>
            <a:ext cx="10864515" cy="4816559"/>
          </a:xfrm>
        </p:spPr>
        <p:txBody>
          <a:bodyPr>
            <a:normAutofit/>
          </a:bodyPr>
          <a:lstStyle/>
          <a:p>
            <a:r>
              <a:rPr lang="en-US" dirty="0"/>
              <a:t>METHODOLOGICAL FACTORS: The mode of assessment and collation of data may vary from provider A to provider B based on structure, manpower etc. The variations (common or special) may affect the overall validity of the data and they should be investigated.</a:t>
            </a:r>
          </a:p>
          <a:p>
            <a:pPr marL="0" indent="0">
              <a:buNone/>
            </a:pPr>
            <a:endParaRPr lang="en-US" dirty="0"/>
          </a:p>
          <a:p>
            <a:r>
              <a:rPr lang="en-US" dirty="0"/>
              <a:t>IMPACT FACTORS: There are significant problems in identifying and implementing  opportunities for quality improvement. PRO’s have been confused with patient satisfaction surveys and even clinical data</a:t>
            </a:r>
          </a:p>
        </p:txBody>
      </p:sp>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6" name="Date Placeholder 5"/>
          <p:cNvSpPr>
            <a:spLocks noGrp="1"/>
          </p:cNvSpPr>
          <p:nvPr>
            <p:ph type="dt" sz="half" idx="10"/>
          </p:nvPr>
        </p:nvSpPr>
        <p:spPr/>
        <p:txBody>
          <a:bodyPr/>
          <a:lstStyle/>
          <a:p>
            <a:r>
              <a:rPr lang="en-US" smtClean="0"/>
              <a:t>6/23/2016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616530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OVERVIEW</a:t>
            </a:r>
          </a:p>
        </p:txBody>
      </p:sp>
      <p:sp>
        <p:nvSpPr>
          <p:cNvPr id="3" name="Content Placeholder 2"/>
          <p:cNvSpPr>
            <a:spLocks noGrp="1"/>
          </p:cNvSpPr>
          <p:nvPr>
            <p:ph idx="1"/>
          </p:nvPr>
        </p:nvSpPr>
        <p:spPr/>
        <p:txBody>
          <a:bodyPr>
            <a:normAutofit fontScale="92500" lnSpcReduction="10000"/>
          </a:bodyPr>
          <a:lstStyle/>
          <a:p>
            <a:r>
              <a:rPr lang="en-US" dirty="0"/>
              <a:t>What are Patient Reported Outcomes (PRO)?</a:t>
            </a:r>
          </a:p>
          <a:p>
            <a:r>
              <a:rPr lang="en-US" dirty="0"/>
              <a:t>Why educate the Patient?</a:t>
            </a:r>
          </a:p>
          <a:p>
            <a:r>
              <a:rPr lang="en-US" dirty="0"/>
              <a:t>Who should educate the Patient</a:t>
            </a:r>
            <a:r>
              <a:rPr lang="en-US" dirty="0" smtClean="0"/>
              <a:t>?</a:t>
            </a:r>
          </a:p>
          <a:p>
            <a:r>
              <a:rPr lang="en-US" dirty="0" smtClean="0"/>
              <a:t>Improvement Cycle.</a:t>
            </a:r>
            <a:endParaRPr lang="en-US" dirty="0"/>
          </a:p>
          <a:p>
            <a:r>
              <a:rPr lang="en-US" dirty="0"/>
              <a:t>Process of Education.</a:t>
            </a:r>
          </a:p>
          <a:p>
            <a:r>
              <a:rPr lang="en-US" dirty="0"/>
              <a:t>Assessment of PRO.</a:t>
            </a:r>
          </a:p>
          <a:p>
            <a:r>
              <a:rPr lang="en-US" dirty="0"/>
              <a:t>Impact of PRO on population health.</a:t>
            </a:r>
          </a:p>
          <a:p>
            <a:endParaRPr lang="en-US" dirty="0"/>
          </a:p>
          <a:p>
            <a:pPr marL="0" indent="0">
              <a:buNone/>
            </a:pPr>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373124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82663"/>
            <a:ext cx="9601200" cy="1303337"/>
          </a:xfrm>
        </p:spPr>
        <p:txBody>
          <a:bodyPr>
            <a:normAutofit/>
          </a:bodyPr>
          <a:lstStyle/>
          <a:p>
            <a:r>
              <a:rPr lang="en-US" dirty="0"/>
              <a:t>VALIDATION OF PRO</a:t>
            </a:r>
          </a:p>
        </p:txBody>
      </p:sp>
      <p:sp>
        <p:nvSpPr>
          <p:cNvPr id="3" name="Content Placeholder 2"/>
          <p:cNvSpPr>
            <a:spLocks noGrp="1"/>
          </p:cNvSpPr>
          <p:nvPr>
            <p:ph idx="4294967295"/>
          </p:nvPr>
        </p:nvSpPr>
        <p:spPr>
          <a:xfrm>
            <a:off x="1010652" y="2021305"/>
            <a:ext cx="10443411" cy="3854033"/>
          </a:xfrm>
        </p:spPr>
        <p:txBody>
          <a:bodyPr>
            <a:normAutofit/>
          </a:bodyPr>
          <a:lstStyle/>
          <a:p>
            <a:r>
              <a:rPr lang="en-US" dirty="0"/>
              <a:t>Quality improvement can only occur through proper collation of relevant datasets, appropriate analysis to mitigate variations and quality failures.</a:t>
            </a:r>
          </a:p>
          <a:p>
            <a:r>
              <a:rPr lang="en-US" dirty="0"/>
              <a:t>Care episodes have to be monitored properly especially in inter-provider comparisons. A study done on Appendectomy patients showed “ little inter-provider variations which did not change over time”. Based on that analysis, it is pertinent that focusing on the patient’s characteristics, provider structure and treatment plan are assessed to explain the outcomes.</a:t>
            </a:r>
          </a:p>
          <a:p>
            <a:r>
              <a:rPr lang="en-US" dirty="0"/>
              <a:t>PRO’s as a quality improvement tool must be fit for purpose. They must have gold standards of measure.</a:t>
            </a:r>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838521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8937" y="1100137"/>
            <a:ext cx="9817768" cy="4657725"/>
          </a:xfrm>
          <a:prstGeom prst="rect">
            <a:avLst/>
          </a:prstGeom>
        </p:spPr>
      </p:pic>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6" name="Date Placeholder 5"/>
          <p:cNvSpPr>
            <a:spLocks noGrp="1"/>
          </p:cNvSpPr>
          <p:nvPr>
            <p:ph type="dt" sz="half" idx="10"/>
          </p:nvPr>
        </p:nvSpPr>
        <p:spPr/>
        <p:txBody>
          <a:bodyPr/>
          <a:lstStyle/>
          <a:p>
            <a:r>
              <a:rPr lang="en-US" smtClean="0"/>
              <a:t>6/23/2016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452341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BEST PRACTISE ON </a:t>
            </a:r>
            <a:r>
              <a:rPr lang="en-US" dirty="0" smtClean="0"/>
              <a:t>IN-PATIENT </a:t>
            </a:r>
            <a:r>
              <a:rPr lang="en-US" dirty="0"/>
              <a:t>CARE</a:t>
            </a:r>
          </a:p>
        </p:txBody>
      </p:sp>
      <p:sp>
        <p:nvSpPr>
          <p:cNvPr id="3" name="Content Placeholder 2"/>
          <p:cNvSpPr>
            <a:spLocks noGrp="1"/>
          </p:cNvSpPr>
          <p:nvPr>
            <p:ph idx="1"/>
          </p:nvPr>
        </p:nvSpPr>
        <p:spPr/>
        <p:txBody>
          <a:bodyPr>
            <a:normAutofit/>
          </a:bodyPr>
          <a:lstStyle/>
          <a:p>
            <a:r>
              <a:rPr lang="en-US" dirty="0"/>
              <a:t>Ward rounds must be done by all participating health providers involved in the treatment episode i.e. Multidisciplinary rounds. Pain, discomfort or well being are discussed with the patient or next of kin. Checklists are used to allow uniformity in the rounds. </a:t>
            </a:r>
          </a:p>
          <a:p>
            <a:r>
              <a:rPr lang="en-US" dirty="0"/>
              <a:t>Communication leaflets/brochures available in the rooms for ease of informing patients about their rights whilst in the hospital, new /existing medication, discharge goal etc.</a:t>
            </a:r>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22</a:t>
            </a:fld>
            <a:endParaRPr lang="en-US" dirty="0"/>
          </a:p>
        </p:txBody>
      </p:sp>
    </p:spTree>
    <p:extLst>
      <p:ext uri="{BB962C8B-B14F-4D97-AF65-F5344CB8AC3E}">
        <p14:creationId xmlns:p14="http://schemas.microsoft.com/office/powerpoint/2010/main" val="24894089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18936" y="1371601"/>
            <a:ext cx="9986211" cy="4503738"/>
          </a:xfrm>
        </p:spPr>
        <p:txBody>
          <a:bodyPr>
            <a:normAutofit/>
          </a:bodyPr>
          <a:lstStyle/>
          <a:p>
            <a:r>
              <a:rPr lang="en-US" dirty="0"/>
              <a:t>Handover reporting by care provider should be done with the patient or next of kin,this will allow for clarification on any existing questions.</a:t>
            </a:r>
          </a:p>
          <a:p>
            <a:r>
              <a:rPr lang="en-US" dirty="0"/>
              <a:t>Discharge brochure; this contains a list of drugs and dosage, purpose of the medications, symptoms and most importantly contraindications.</a:t>
            </a:r>
          </a:p>
          <a:p>
            <a:r>
              <a:rPr lang="en-US" dirty="0"/>
              <a:t>A follow-up phone call is done 2 days post-discharge to check on patients well being and answer any lingering question.</a:t>
            </a:r>
          </a:p>
          <a:p>
            <a:r>
              <a:rPr lang="en-US" dirty="0"/>
              <a:t>Total quality management(Standards of practice) must be inculcated into all processes.</a:t>
            </a:r>
          </a:p>
          <a:p>
            <a:endParaRPr lang="en-US" dirty="0"/>
          </a:p>
        </p:txBody>
      </p:sp>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6" name="Date Placeholder 5"/>
          <p:cNvSpPr>
            <a:spLocks noGrp="1"/>
          </p:cNvSpPr>
          <p:nvPr>
            <p:ph type="dt" sz="half" idx="10"/>
          </p:nvPr>
        </p:nvSpPr>
        <p:spPr/>
        <p:txBody>
          <a:bodyPr/>
          <a:lstStyle/>
          <a:p>
            <a:r>
              <a:rPr lang="en-US" smtClean="0"/>
              <a:t>6/23/2016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925767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5641" y="733926"/>
            <a:ext cx="11008896" cy="5317958"/>
          </a:xfrm>
          <a:prstGeom prst="rect">
            <a:avLst/>
          </a:prstGeom>
        </p:spPr>
      </p:pic>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6" name="Date Placeholder 5"/>
          <p:cNvSpPr>
            <a:spLocks noGrp="1"/>
          </p:cNvSpPr>
          <p:nvPr>
            <p:ph type="dt" sz="half" idx="10"/>
          </p:nvPr>
        </p:nvSpPr>
        <p:spPr/>
        <p:txBody>
          <a:bodyPr/>
          <a:lstStyle/>
          <a:p>
            <a:r>
              <a:rPr lang="en-US" smtClean="0"/>
              <a:t>6/23/2016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384571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5642" y="685800"/>
            <a:ext cx="10972800" cy="5414211"/>
          </a:xfrm>
          <a:prstGeom prst="rect">
            <a:avLst/>
          </a:prstGeom>
        </p:spPr>
      </p:pic>
      <p:sp>
        <p:nvSpPr>
          <p:cNvPr id="3" name="Footer Placeholder 2"/>
          <p:cNvSpPr>
            <a:spLocks noGrp="1"/>
          </p:cNvSpPr>
          <p:nvPr>
            <p:ph type="ftr" sz="quarter" idx="11"/>
          </p:nvPr>
        </p:nvSpPr>
        <p:spPr/>
        <p:txBody>
          <a:bodyPr/>
          <a:lstStyle/>
          <a:p>
            <a:r>
              <a:rPr lang="en-GB" smtClean="0"/>
              <a:t>A. Audifferen                                 Patient Reported Outcomes</a:t>
            </a:r>
            <a:endParaRPr lang="en-US" dirty="0"/>
          </a:p>
        </p:txBody>
      </p:sp>
      <p:sp>
        <p:nvSpPr>
          <p:cNvPr id="6" name="Date Placeholder 5"/>
          <p:cNvSpPr>
            <a:spLocks noGrp="1"/>
          </p:cNvSpPr>
          <p:nvPr>
            <p:ph type="dt" sz="half" idx="10"/>
          </p:nvPr>
        </p:nvSpPr>
        <p:spPr/>
        <p:txBody>
          <a:bodyPr/>
          <a:lstStyle/>
          <a:p>
            <a:r>
              <a:rPr lang="en-US" smtClean="0"/>
              <a:t>6/23/2016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331859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Patient Reported Outcomes are questionnaires patients complete about their health and quality of life.</a:t>
            </a:r>
          </a:p>
          <a:p>
            <a:r>
              <a:rPr lang="en-US" dirty="0"/>
              <a:t>Information gathered can be used to monitor individual patient outcomes, adjust treatment plan to suit the patient.</a:t>
            </a:r>
          </a:p>
          <a:p>
            <a:r>
              <a:rPr lang="en-US" dirty="0"/>
              <a:t>Patient reported outcomes can be Condition specific or Generic.</a:t>
            </a:r>
          </a:p>
          <a:p>
            <a:r>
              <a:rPr lang="en-US" dirty="0"/>
              <a:t>Improvement is </a:t>
            </a:r>
            <a:r>
              <a:rPr lang="en-US"/>
              <a:t>a continuous </a:t>
            </a:r>
            <a:r>
              <a:rPr lang="en-US" dirty="0"/>
              <a:t>cycle thus patient-centric care should be embraced.</a:t>
            </a:r>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26</a:t>
            </a:fld>
            <a:endParaRPr lang="en-US" dirty="0"/>
          </a:p>
        </p:txBody>
      </p:sp>
    </p:spTree>
    <p:extLst>
      <p:ext uri="{BB962C8B-B14F-4D97-AF65-F5344CB8AC3E}">
        <p14:creationId xmlns:p14="http://schemas.microsoft.com/office/powerpoint/2010/main" val="4155624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smtClean="0"/>
              <a:t>6/23/2016</a:t>
            </a:r>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27</a:t>
            </a:fld>
            <a:endParaRPr lang="en-US" dirty="0"/>
          </a:p>
        </p:txBody>
      </p:sp>
      <p:sp>
        <p:nvSpPr>
          <p:cNvPr id="3" name="Content Placeholder 2"/>
          <p:cNvSpPr>
            <a:spLocks noGrp="1"/>
          </p:cNvSpPr>
          <p:nvPr>
            <p:ph idx="4294967295"/>
          </p:nvPr>
        </p:nvSpPr>
        <p:spPr>
          <a:xfrm>
            <a:off x="0" y="2557463"/>
            <a:ext cx="9601200" cy="3317875"/>
          </a:xfrm>
        </p:spPr>
        <p:txBody>
          <a:bodyPr/>
          <a:lstStyle/>
          <a:p>
            <a:pPr marL="0" indent="0">
              <a:buNone/>
            </a:pPr>
            <a:r>
              <a:rPr lang="en-GB" dirty="0" smtClean="0"/>
              <a:t>				</a:t>
            </a:r>
            <a:endParaRPr lang="en-GB" sz="6000" dirty="0"/>
          </a:p>
        </p:txBody>
      </p:sp>
      <p:pic>
        <p:nvPicPr>
          <p:cNvPr id="2" name="Picture 1"/>
          <p:cNvPicPr>
            <a:picLocks noChangeAspect="1"/>
          </p:cNvPicPr>
          <p:nvPr/>
        </p:nvPicPr>
        <p:blipFill>
          <a:blip r:embed="rId3"/>
          <a:stretch>
            <a:fillRect/>
          </a:stretch>
        </p:blipFill>
        <p:spPr>
          <a:xfrm>
            <a:off x="697831" y="649705"/>
            <a:ext cx="10876547" cy="5598695"/>
          </a:xfrm>
          <a:prstGeom prst="rect">
            <a:avLst/>
          </a:prstGeom>
        </p:spPr>
      </p:pic>
    </p:spTree>
    <p:extLst>
      <p:ext uri="{BB962C8B-B14F-4D97-AF65-F5344CB8AC3E}">
        <p14:creationId xmlns:p14="http://schemas.microsoft.com/office/powerpoint/2010/main" val="3718195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 DEFINITION</a:t>
            </a:r>
            <a:endParaRPr lang="en-US" dirty="0"/>
          </a:p>
        </p:txBody>
      </p:sp>
      <p:sp>
        <p:nvSpPr>
          <p:cNvPr id="3" name="Content Placeholder 2"/>
          <p:cNvSpPr>
            <a:spLocks noGrp="1"/>
          </p:cNvSpPr>
          <p:nvPr>
            <p:ph idx="1"/>
          </p:nvPr>
        </p:nvSpPr>
        <p:spPr/>
        <p:txBody>
          <a:bodyPr/>
          <a:lstStyle/>
          <a:p>
            <a:r>
              <a:rPr lang="en-US" dirty="0" smtClean="0"/>
              <a:t>Patient reported outcomes are reports coming directly from the patient about how they feel or function in relation to a health condition without interpretation by health care professionals.</a:t>
            </a:r>
          </a:p>
          <a:p>
            <a:r>
              <a:rPr lang="en-US" dirty="0" smtClean="0"/>
              <a:t>PRO’s can relate to symptoms, functional status, convenience and tolerance.</a:t>
            </a:r>
          </a:p>
          <a:p>
            <a:r>
              <a:rPr lang="en-US" dirty="0" smtClean="0"/>
              <a:t>PRO’s </a:t>
            </a:r>
            <a:r>
              <a:rPr lang="en-US" dirty="0"/>
              <a:t>are the validation of effectiveness and quality of medical care.</a:t>
            </a:r>
          </a:p>
          <a:p>
            <a:endParaRPr lang="en-US" dirty="0"/>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2792924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EDUCATE THE PATIENT?</a:t>
            </a:r>
          </a:p>
        </p:txBody>
      </p:sp>
      <p:sp>
        <p:nvSpPr>
          <p:cNvPr id="3" name="Content Placeholder 2"/>
          <p:cNvSpPr>
            <a:spLocks noGrp="1"/>
          </p:cNvSpPr>
          <p:nvPr>
            <p:ph idx="1"/>
          </p:nvPr>
        </p:nvSpPr>
        <p:spPr/>
        <p:txBody>
          <a:bodyPr>
            <a:normAutofit lnSpcReduction="10000"/>
          </a:bodyPr>
          <a:lstStyle/>
          <a:p>
            <a:r>
              <a:rPr lang="en-US" dirty="0"/>
              <a:t>Patient reported outcomes </a:t>
            </a:r>
            <a:r>
              <a:rPr lang="en-US" dirty="0" smtClean="0"/>
              <a:t>are </a:t>
            </a:r>
            <a:r>
              <a:rPr lang="en-US" dirty="0"/>
              <a:t>an essential measurement, to assess if the care given correlates with overall improved health and well being.</a:t>
            </a:r>
          </a:p>
          <a:p>
            <a:r>
              <a:rPr lang="en-US" dirty="0"/>
              <a:t>Patients who are engaged have better outcomes due to shared decision making. This allows a concordance between values, preferences and available scientific evidence.</a:t>
            </a:r>
          </a:p>
          <a:p>
            <a:r>
              <a:rPr lang="en-US" dirty="0"/>
              <a:t>It  leads to increased impacts of quality improvement in health care delivery.</a:t>
            </a:r>
          </a:p>
          <a:p>
            <a:r>
              <a:rPr lang="en-US" dirty="0"/>
              <a:t>To assess the impact of the quality of medical efforts from the patient’s perspective, is based on whether it helps the patient/family, as they see it.</a:t>
            </a:r>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1056173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174172" y="1309255"/>
            <a:ext cx="9580419" cy="4566083"/>
          </a:xfrm>
        </p:spPr>
        <p:txBody>
          <a:bodyPr>
            <a:normAutofit/>
          </a:bodyPr>
          <a:lstStyle/>
          <a:p>
            <a:r>
              <a:rPr lang="en-US" dirty="0" smtClean="0"/>
              <a:t>The </a:t>
            </a:r>
            <a:r>
              <a:rPr lang="en-US" dirty="0"/>
              <a:t>goal of most health care providers is to improve the patients health and there are data arguing that patients perspective on health is highly relevant and needs to be part of the efforts to improve the well being of the patient</a:t>
            </a:r>
            <a:r>
              <a:rPr lang="en-US" dirty="0" smtClean="0"/>
              <a:t>.</a:t>
            </a:r>
          </a:p>
          <a:p>
            <a:pPr marL="0" indent="0">
              <a:buNone/>
            </a:pPr>
            <a:r>
              <a:rPr lang="en-US" dirty="0" smtClean="0"/>
              <a:t> </a:t>
            </a:r>
          </a:p>
          <a:p>
            <a:r>
              <a:rPr lang="en-US" dirty="0" smtClean="0"/>
              <a:t>This </a:t>
            </a:r>
            <a:r>
              <a:rPr lang="en-US" dirty="0"/>
              <a:t>is not </a:t>
            </a:r>
            <a:r>
              <a:rPr lang="en-US" dirty="0" smtClean="0"/>
              <a:t>to </a:t>
            </a:r>
            <a:r>
              <a:rPr lang="en-US" dirty="0"/>
              <a:t>say that it is a replacement of clinical measures but a valuable, complimentary and crucial insight on the effects of health care delivery as seen by the patient. Different perspectives need to be acknowledged.</a:t>
            </a:r>
          </a:p>
          <a:p>
            <a:endParaRPr lang="en-US" dirty="0">
              <a:solidFill>
                <a:srgbClr val="FF0000"/>
              </a:solidFill>
            </a:endParaRPr>
          </a:p>
          <a:p>
            <a:endParaRPr lang="en-US" dirty="0"/>
          </a:p>
        </p:txBody>
      </p:sp>
      <p:sp>
        <p:nvSpPr>
          <p:cNvPr id="3" name="Footer Placeholder 2"/>
          <p:cNvSpPr>
            <a:spLocks noGrp="1"/>
          </p:cNvSpPr>
          <p:nvPr>
            <p:ph type="ftr" sz="quarter" idx="11"/>
          </p:nvPr>
        </p:nvSpPr>
        <p:spPr/>
        <p:txBody>
          <a:bodyPr/>
          <a:lstStyle/>
          <a:p>
            <a:r>
              <a:rPr lang="en-GB" smtClean="0"/>
              <a:t>A. Audifferen                                 Patient Reported Outcomes</a:t>
            </a:r>
            <a:endParaRPr lang="en-US" dirty="0"/>
          </a:p>
        </p:txBody>
      </p:sp>
      <p:sp>
        <p:nvSpPr>
          <p:cNvPr id="5" name="Date Placeholder 4"/>
          <p:cNvSpPr>
            <a:spLocks noGrp="1"/>
          </p:cNvSpPr>
          <p:nvPr>
            <p:ph type="dt" sz="half" idx="10"/>
          </p:nvPr>
        </p:nvSpPr>
        <p:spPr/>
        <p:txBody>
          <a:bodyPr/>
          <a:lstStyle/>
          <a:p>
            <a:r>
              <a:rPr lang="en-US" smtClean="0"/>
              <a:t>6/23/2016</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3015714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CYCLE</a:t>
            </a:r>
          </a:p>
        </p:txBody>
      </p:sp>
      <p:pic>
        <p:nvPicPr>
          <p:cNvPr id="3" name="Picture 2"/>
          <p:cNvPicPr>
            <a:picLocks noChangeAspect="1"/>
          </p:cNvPicPr>
          <p:nvPr/>
        </p:nvPicPr>
        <p:blipFill>
          <a:blip r:embed="rId2"/>
          <a:stretch>
            <a:fillRect/>
          </a:stretch>
        </p:blipFill>
        <p:spPr>
          <a:xfrm>
            <a:off x="2069433" y="2586789"/>
            <a:ext cx="7784430" cy="3390148"/>
          </a:xfrm>
          <a:prstGeom prst="rect">
            <a:avLst/>
          </a:prstGeom>
        </p:spPr>
      </p:pic>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547226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EDUCATE</a:t>
            </a:r>
          </a:p>
        </p:txBody>
      </p:sp>
      <p:sp>
        <p:nvSpPr>
          <p:cNvPr id="3" name="Content Placeholder 2"/>
          <p:cNvSpPr>
            <a:spLocks noGrp="1"/>
          </p:cNvSpPr>
          <p:nvPr>
            <p:ph idx="1"/>
          </p:nvPr>
        </p:nvSpPr>
        <p:spPr/>
        <p:txBody>
          <a:bodyPr/>
          <a:lstStyle/>
          <a:p>
            <a:r>
              <a:rPr lang="en-US" dirty="0"/>
              <a:t>Clinicians</a:t>
            </a:r>
          </a:p>
          <a:p>
            <a:r>
              <a:rPr lang="en-US" dirty="0"/>
              <a:t>Nurses</a:t>
            </a:r>
          </a:p>
          <a:p>
            <a:r>
              <a:rPr lang="en-US" dirty="0"/>
              <a:t>Pharmacists</a:t>
            </a:r>
          </a:p>
          <a:p>
            <a:r>
              <a:rPr lang="en-US" dirty="0"/>
              <a:t>Social Workers</a:t>
            </a:r>
          </a:p>
          <a:p>
            <a:r>
              <a:rPr lang="en-US" dirty="0"/>
              <a:t>Therapists</a:t>
            </a:r>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11093228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EDUCATE</a:t>
            </a:r>
          </a:p>
        </p:txBody>
      </p:sp>
      <p:sp>
        <p:nvSpPr>
          <p:cNvPr id="3" name="Content Placeholder 2"/>
          <p:cNvSpPr>
            <a:spLocks noGrp="1"/>
          </p:cNvSpPr>
          <p:nvPr>
            <p:ph idx="1"/>
          </p:nvPr>
        </p:nvSpPr>
        <p:spPr/>
        <p:txBody>
          <a:bodyPr/>
          <a:lstStyle/>
          <a:p>
            <a:pPr marL="0" indent="0">
              <a:buNone/>
            </a:pPr>
            <a:r>
              <a:rPr lang="en-US" dirty="0" smtClean="0"/>
              <a:t>“The </a:t>
            </a:r>
            <a:r>
              <a:rPr lang="en-US" dirty="0"/>
              <a:t>fundamental measure of a health system’s performance is its ability to aid patients in recovering from acute illness, live well with chronic conditions and, face death with </a:t>
            </a:r>
            <a:r>
              <a:rPr lang="en-US" dirty="0" smtClean="0"/>
              <a:t>dignity”.</a:t>
            </a:r>
            <a:endParaRPr lang="en-US" dirty="0"/>
          </a:p>
          <a:p>
            <a:r>
              <a:rPr lang="en-US" dirty="0"/>
              <a:t>Life styles modifications. </a:t>
            </a:r>
          </a:p>
          <a:p>
            <a:r>
              <a:rPr lang="en-US" dirty="0"/>
              <a:t>Compliance with all medical efforts.</a:t>
            </a:r>
          </a:p>
          <a:p>
            <a:r>
              <a:rPr lang="en-US" dirty="0"/>
              <a:t>Dietary Elements.</a:t>
            </a:r>
          </a:p>
          <a:p>
            <a:r>
              <a:rPr lang="en-US" dirty="0"/>
              <a:t>Social factors and norms.</a:t>
            </a:r>
          </a:p>
        </p:txBody>
      </p:sp>
      <p:sp>
        <p:nvSpPr>
          <p:cNvPr id="5" name="Footer Placeholder 4"/>
          <p:cNvSpPr>
            <a:spLocks noGrp="1"/>
          </p:cNvSpPr>
          <p:nvPr>
            <p:ph type="ftr" sz="quarter" idx="11"/>
          </p:nvPr>
        </p:nvSpPr>
        <p:spPr/>
        <p:txBody>
          <a:bodyPr/>
          <a:lstStyle/>
          <a:p>
            <a:r>
              <a:rPr lang="en-GB" smtClean="0"/>
              <a:t>A. Audifferen                                 Patient Reported Outcomes</a:t>
            </a:r>
            <a:endParaRPr lang="en-US" dirty="0"/>
          </a:p>
        </p:txBody>
      </p:sp>
      <p:sp>
        <p:nvSpPr>
          <p:cNvPr id="7" name="Date Placeholder 6"/>
          <p:cNvSpPr>
            <a:spLocks noGrp="1"/>
          </p:cNvSpPr>
          <p:nvPr>
            <p:ph type="dt" sz="half" idx="10"/>
          </p:nvPr>
        </p:nvSpPr>
        <p:spPr/>
        <p:txBody>
          <a:bodyPr/>
          <a:lstStyle/>
          <a:p>
            <a:r>
              <a:rPr lang="en-US" smtClean="0"/>
              <a:t>6/23/2016</a:t>
            </a:r>
            <a:endParaRPr lang="en-US" dirty="0"/>
          </a:p>
        </p:txBody>
      </p:sp>
      <p:sp>
        <p:nvSpPr>
          <p:cNvPr id="8" name="Slide Number Placeholder 7"/>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2204042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18309" y="881062"/>
            <a:ext cx="9792566" cy="5095875"/>
          </a:xfrm>
          <a:prstGeom prst="rect">
            <a:avLst/>
          </a:prstGeom>
        </p:spPr>
      </p:pic>
      <p:sp>
        <p:nvSpPr>
          <p:cNvPr id="4" name="Footer Placeholder 3"/>
          <p:cNvSpPr>
            <a:spLocks noGrp="1"/>
          </p:cNvSpPr>
          <p:nvPr>
            <p:ph type="ftr" sz="quarter" idx="11"/>
          </p:nvPr>
        </p:nvSpPr>
        <p:spPr/>
        <p:txBody>
          <a:bodyPr/>
          <a:lstStyle/>
          <a:p>
            <a:r>
              <a:rPr lang="en-GB" smtClean="0"/>
              <a:t>A. Audifferen                                 Patient Reported Outcomes</a:t>
            </a:r>
            <a:endParaRPr lang="en-US" dirty="0"/>
          </a:p>
        </p:txBody>
      </p:sp>
      <p:sp>
        <p:nvSpPr>
          <p:cNvPr id="6" name="Date Placeholder 5"/>
          <p:cNvSpPr>
            <a:spLocks noGrp="1"/>
          </p:cNvSpPr>
          <p:nvPr>
            <p:ph type="dt" sz="half" idx="10"/>
          </p:nvPr>
        </p:nvSpPr>
        <p:spPr/>
        <p:txBody>
          <a:bodyPr/>
          <a:lstStyle/>
          <a:p>
            <a:r>
              <a:rPr lang="en-US" smtClean="0"/>
              <a:t>6/23/2016</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337474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591</TotalTime>
  <Words>1360</Words>
  <Application>Microsoft Office PowerPoint</Application>
  <PresentationFormat>Widescreen</PresentationFormat>
  <Paragraphs>171</Paragraphs>
  <Slides>27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Garamond</vt:lpstr>
      <vt:lpstr>Wingdings</vt:lpstr>
      <vt:lpstr>Organic</vt:lpstr>
      <vt:lpstr>PATIENT REPORTED OUTCOMES TO INFORM HEALTH AND SAFETY</vt:lpstr>
      <vt:lpstr>OVERVIEW</vt:lpstr>
      <vt:lpstr>PRO: DEFINITION</vt:lpstr>
      <vt:lpstr>WHY EDUCATE THE PATIENT?</vt:lpstr>
      <vt:lpstr>PowerPoint Presentation</vt:lpstr>
      <vt:lpstr>IMPROVEMENT CYCLE</vt:lpstr>
      <vt:lpstr>WHO SHOULD EDUCATE</vt:lpstr>
      <vt:lpstr>WHAT TO EDUCATE</vt:lpstr>
      <vt:lpstr>PowerPoint Presentation</vt:lpstr>
      <vt:lpstr>PowerPoint Presentation</vt:lpstr>
      <vt:lpstr>PROCESS OF EDUCATION</vt:lpstr>
      <vt:lpstr>PowerPoint Presentation</vt:lpstr>
      <vt:lpstr>LOW LEVEL LITERACY LEAFLET</vt:lpstr>
      <vt:lpstr>HIGH LEVEL LITERACY LEAFLET</vt:lpstr>
      <vt:lpstr>PowerPoint Presentation</vt:lpstr>
      <vt:lpstr>PowerPoint Presentation</vt:lpstr>
      <vt:lpstr> IMPACTS OF PRO. ON POPULATION</vt:lpstr>
      <vt:lpstr>OBSTACLES TO IMPROVEMENT OUTCOMES</vt:lpstr>
      <vt:lpstr>PowerPoint Presentation</vt:lpstr>
      <vt:lpstr>VALIDATION OF PRO</vt:lpstr>
      <vt:lpstr>PowerPoint Presentation</vt:lpstr>
      <vt:lpstr>BEST PRACTISE ON IN-PATIENT CARE</vt:lpstr>
      <vt:lpstr>PowerPoint Presentation</vt:lpstr>
      <vt:lpstr>PowerPoint Presentation</vt:lpstr>
      <vt:lpstr>PowerPoint Presentation</vt:lpstr>
      <vt:lpstr>SUMMARY</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PATIENT”S REPORTED OUTCOMES TO INFORM HEALTH AND SAFETY</dc:title>
  <dc:creator>Mrs Audifferen</dc:creator>
  <cp:lastModifiedBy>Mrs Audifferen</cp:lastModifiedBy>
  <cp:revision>53</cp:revision>
  <dcterms:created xsi:type="dcterms:W3CDTF">2016-06-16T15:37:52Z</dcterms:created>
  <dcterms:modified xsi:type="dcterms:W3CDTF">2016-06-23T08:55:52Z</dcterms:modified>
</cp:coreProperties>
</file>