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sldIdLst>
    <p:sldId id="257" r:id="rId3"/>
    <p:sldId id="259" r:id="rId4"/>
    <p:sldId id="265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3" r:id="rId21"/>
    <p:sldId id="282" r:id="rId2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239059" y="1183342"/>
            <a:ext cx="11716512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6685" y="2168338"/>
            <a:ext cx="11076516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6685" y="3810000"/>
            <a:ext cx="11076516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9689" y="533401"/>
            <a:ext cx="1003300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76000" y="1219201"/>
            <a:ext cx="711200" cy="365125"/>
          </a:xfrm>
        </p:spPr>
        <p:txBody>
          <a:bodyPr/>
          <a:lstStyle/>
          <a:p>
            <a:fld id="{886BB73A-582F-4420-9A14-CB10A2B2E5E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035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59" y="1179576"/>
            <a:ext cx="11716512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813" y="1466850"/>
            <a:ext cx="11077385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42965" y="2623296"/>
            <a:ext cx="6290235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3618" y="2770188"/>
            <a:ext cx="4572124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898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243841" y="1179576"/>
            <a:ext cx="6845300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813" y="1680882"/>
            <a:ext cx="5751855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813" y="2837329"/>
            <a:ext cx="5751855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7064188" y="1169894"/>
            <a:ext cx="4894729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67099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243840" y="1169894"/>
            <a:ext cx="11716512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43840" y="3281082"/>
            <a:ext cx="11716512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813" y="3329268"/>
            <a:ext cx="11128188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813" y="4343400"/>
            <a:ext cx="11128188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958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5113617" y="1179576"/>
            <a:ext cx="6845300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01" y="1680882"/>
            <a:ext cx="5751855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88001" y="2837329"/>
            <a:ext cx="5751855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43841" y="1179576"/>
            <a:ext cx="4894729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687977" y="3383280"/>
            <a:ext cx="2450592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243840" y="3383280"/>
            <a:ext cx="2450592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76000" y="1219201"/>
            <a:ext cx="711200" cy="365125"/>
          </a:xfrm>
        </p:spPr>
        <p:txBody>
          <a:bodyPr/>
          <a:lstStyle/>
          <a:p>
            <a:fld id="{886BB73A-582F-4420-9A14-CB10A2B2E5E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782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59" y="1179576"/>
            <a:ext cx="11716512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379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9926917" y="1178129"/>
            <a:ext cx="2032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20940" y="1398494"/>
            <a:ext cx="1930400" cy="4849906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6685" y="1398494"/>
            <a:ext cx="8892116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199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3840" y="1179576"/>
            <a:ext cx="11716512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>
              <a:solidFill>
                <a:prstClr val="white"/>
              </a:solidFill>
            </a:endParaRPr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9985" y="538164"/>
            <a:ext cx="1003300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0048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239059" y="1183342"/>
            <a:ext cx="11716512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6685" y="2168338"/>
            <a:ext cx="11076516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6685" y="3810000"/>
            <a:ext cx="11076516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9689" y="533401"/>
            <a:ext cx="1003300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76000" y="1219201"/>
            <a:ext cx="711200" cy="365125"/>
          </a:xfrm>
        </p:spPr>
        <p:txBody>
          <a:bodyPr/>
          <a:lstStyle/>
          <a:p>
            <a:fld id="{886BB73A-582F-4420-9A14-CB10A2B2E5E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267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59" y="1179576"/>
            <a:ext cx="11716512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568" y="2756647"/>
            <a:ext cx="11078633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5578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237333" y="1179576"/>
            <a:ext cx="11717831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511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59" y="1179576"/>
            <a:ext cx="11716512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568" y="2756647"/>
            <a:ext cx="11078633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6670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243841" y="1179576"/>
            <a:ext cx="11713473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4800" y="3429000"/>
            <a:ext cx="87884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4800" y="4800600"/>
            <a:ext cx="87884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1432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59" y="1179576"/>
            <a:ext cx="11716512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5812" y="2770189"/>
            <a:ext cx="512064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7619" y="2770189"/>
            <a:ext cx="512064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6073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59" y="1179576"/>
            <a:ext cx="11716512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5812" y="2675965"/>
            <a:ext cx="512064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812" y="3307976"/>
            <a:ext cx="512064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8336" y="2675965"/>
            <a:ext cx="512064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98336" y="3307976"/>
            <a:ext cx="512064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0446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59" y="1179576"/>
            <a:ext cx="11716512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3855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1953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243840" y="1179576"/>
            <a:ext cx="5638029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813" y="1680882"/>
            <a:ext cx="4930588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9789" y="1600200"/>
            <a:ext cx="5468471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813" y="2837329"/>
            <a:ext cx="4930588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0657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59" y="1179576"/>
            <a:ext cx="11716512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813" y="1466850"/>
            <a:ext cx="11077385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42965" y="2623296"/>
            <a:ext cx="6290235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3618" y="2770188"/>
            <a:ext cx="4572124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3702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243841" y="1179576"/>
            <a:ext cx="6845300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813" y="1680882"/>
            <a:ext cx="5751855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813" y="2837329"/>
            <a:ext cx="5751855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7064188" y="1169894"/>
            <a:ext cx="4894729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24254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243840" y="1169894"/>
            <a:ext cx="11716512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43840" y="3281082"/>
            <a:ext cx="11716512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813" y="3329268"/>
            <a:ext cx="11128188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813" y="4343400"/>
            <a:ext cx="11128188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4290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5113617" y="1179576"/>
            <a:ext cx="6845300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01" y="1680882"/>
            <a:ext cx="5751855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88001" y="2837329"/>
            <a:ext cx="5751855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43841" y="1179576"/>
            <a:ext cx="4894729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687977" y="3383280"/>
            <a:ext cx="2450592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243840" y="3383280"/>
            <a:ext cx="2450592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76000" y="1219201"/>
            <a:ext cx="711200" cy="365125"/>
          </a:xfrm>
        </p:spPr>
        <p:txBody>
          <a:bodyPr/>
          <a:lstStyle/>
          <a:p>
            <a:fld id="{886BB73A-582F-4420-9A14-CB10A2B2E5E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50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237333" y="1179576"/>
            <a:ext cx="11717831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2141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59" y="1179576"/>
            <a:ext cx="11716512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4135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9926917" y="1178129"/>
            <a:ext cx="2032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20940" y="1398494"/>
            <a:ext cx="1930400" cy="4849906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6685" y="1398494"/>
            <a:ext cx="8892116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493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3840" y="1179576"/>
            <a:ext cx="11716512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>
              <a:solidFill>
                <a:prstClr val="white"/>
              </a:solidFill>
            </a:endParaRPr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9985" y="538164"/>
            <a:ext cx="1003300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392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243841" y="1179576"/>
            <a:ext cx="11713473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4800" y="3429000"/>
            <a:ext cx="87884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4800" y="4800600"/>
            <a:ext cx="87884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04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59" y="1179576"/>
            <a:ext cx="11716512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5812" y="2770189"/>
            <a:ext cx="512064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7619" y="2770189"/>
            <a:ext cx="512064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075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59" y="1179576"/>
            <a:ext cx="11716512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5812" y="2675965"/>
            <a:ext cx="512064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812" y="3307976"/>
            <a:ext cx="512064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8336" y="2675965"/>
            <a:ext cx="512064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98336" y="3307976"/>
            <a:ext cx="512064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332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59" y="1179576"/>
            <a:ext cx="11716512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419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56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243840" y="1179576"/>
            <a:ext cx="5638029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813" y="1680882"/>
            <a:ext cx="4930588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9789" y="1600200"/>
            <a:ext cx="5468471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813" y="2837329"/>
            <a:ext cx="4930588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45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4568" y="1456765"/>
            <a:ext cx="11078633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4568" y="2770188"/>
            <a:ext cx="11078633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0141" y="6454588"/>
            <a:ext cx="319741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CE38E4D-051A-41E1-86A4-E56916468FD0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6635" y="6454588"/>
            <a:ext cx="4876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76000" y="1219201"/>
            <a:ext cx="711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86BB73A-582F-4420-9A14-CB10A2B2E5E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36600" y="526117"/>
            <a:ext cx="6096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0434918" y="526117"/>
            <a:ext cx="1003300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715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4568" y="1456765"/>
            <a:ext cx="11078633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4568" y="2770188"/>
            <a:ext cx="11078633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0141" y="6454588"/>
            <a:ext cx="319741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CE38E4D-051A-41E1-86A4-E56916468FD0}" type="datetimeFigureOut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6635" y="6454588"/>
            <a:ext cx="4876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76000" y="1219201"/>
            <a:ext cx="711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86BB73A-582F-4420-9A14-CB10A2B2E5E8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36600" y="526117"/>
            <a:ext cx="6096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0434918" y="526117"/>
            <a:ext cx="1003300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362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1B50A.D86F7AA0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0582" y="2168338"/>
            <a:ext cx="8007927" cy="1619250"/>
          </a:xfrm>
        </p:spPr>
        <p:txBody>
          <a:bodyPr/>
          <a:lstStyle/>
          <a:p>
            <a:r>
              <a:rPr lang="en-US" sz="1800" dirty="0" smtClean="0"/>
              <a:t>Established 1952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>ST</a:t>
            </a:r>
            <a:r>
              <a:rPr lang="en-US" dirty="0" smtClean="0"/>
              <a:t>. NICHOLAS HOSPITAL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          National Leaders in Healthcare reform</a:t>
            </a:r>
            <a:endParaRPr lang="en-US" dirty="0"/>
          </a:p>
        </p:txBody>
      </p:sp>
      <p:pic>
        <p:nvPicPr>
          <p:cNvPr id="4" name="Picture 3" descr="New Logo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655" y="1369228"/>
            <a:ext cx="790575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262130" y="5215944"/>
            <a:ext cx="752126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Mrs Siba Agbeyegbe, LLB, LLM, Solicitor England &amp; Wales , Barrister Nigeria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05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Take pride in your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people who </a:t>
            </a:r>
            <a:r>
              <a:rPr lang="en-GB" sz="2400" dirty="0"/>
              <a:t>recommend </a:t>
            </a:r>
            <a:r>
              <a:rPr lang="en-GB" dirty="0" smtClean="0"/>
              <a:t>or </a:t>
            </a:r>
            <a:r>
              <a:rPr lang="en-GB" sz="2400" dirty="0" smtClean="0"/>
              <a:t>complain </a:t>
            </a:r>
            <a:r>
              <a:rPr lang="en-GB" dirty="0"/>
              <a:t>most about your services are your users </a:t>
            </a:r>
            <a:endParaRPr lang="en-GB" dirty="0" smtClean="0"/>
          </a:p>
          <a:p>
            <a:r>
              <a:rPr lang="en-GB" dirty="0" smtClean="0"/>
              <a:t>take a note </a:t>
            </a:r>
            <a:r>
              <a:rPr lang="en-GB" dirty="0"/>
              <a:t>from the hospitality sector and ensure patients return time and time </a:t>
            </a:r>
            <a:r>
              <a:rPr lang="en-GB" dirty="0" smtClean="0"/>
              <a:t>again</a:t>
            </a:r>
          </a:p>
          <a:p>
            <a:r>
              <a:rPr lang="en-GB" dirty="0" smtClean="0"/>
              <a:t>Be professional at all times – don’t be found gossiping or speaking loudly</a:t>
            </a:r>
          </a:p>
          <a:p>
            <a:r>
              <a:rPr lang="en-GB" dirty="0" smtClean="0"/>
              <a:t>Speak to your patients not at them or over them or about them – the patient is present</a:t>
            </a:r>
          </a:p>
          <a:p>
            <a:r>
              <a:rPr lang="en-GB" dirty="0" smtClean="0"/>
              <a:t>Ensure the environment is kept clean and remember you are a part of the clean up team no matter how senior you are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494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Listen to your patient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720" y="2877637"/>
            <a:ext cx="11078633" cy="3491753"/>
          </a:xfrm>
        </p:spPr>
        <p:txBody>
          <a:bodyPr numCol="2"/>
          <a:lstStyle/>
          <a:p>
            <a:endParaRPr lang="en-GB" dirty="0" smtClean="0"/>
          </a:p>
          <a:p>
            <a:endParaRPr lang="en-GB" dirty="0"/>
          </a:p>
          <a:p>
            <a:pPr marL="228600" lvl="1" indent="0">
              <a:buNone/>
            </a:pPr>
            <a:r>
              <a:rPr lang="en-GB" dirty="0" smtClean="0"/>
              <a:t>Wrong site surgery could have been avoided if the doctor had listened to the patient in the first place</a:t>
            </a:r>
          </a:p>
          <a:p>
            <a:endParaRPr lang="en-GB" dirty="0"/>
          </a:p>
        </p:txBody>
      </p:sp>
      <p:pic>
        <p:nvPicPr>
          <p:cNvPr id="4" name="Picture 3" descr="http://www.ihi.org/offerings/Training/ThePatientExperience/PublishingImages/patient%20cartoo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983" y="3026534"/>
            <a:ext cx="4559121" cy="28848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484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>Feedback from patients – complaints, compliments, claims????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All feedback from patients is useful for informing the organisation as to what they are doing right and what they are doing wrong</a:t>
            </a:r>
          </a:p>
          <a:p>
            <a:r>
              <a:rPr lang="en-GB" dirty="0" smtClean="0"/>
              <a:t>All healthcare provider facilities should have a complaints management department that responds promptly to patient concerns that they either raise by themselves or which are raised on their behalf by next-of-kin</a:t>
            </a:r>
          </a:p>
          <a:p>
            <a:r>
              <a:rPr lang="en-GB" dirty="0" smtClean="0"/>
              <a:t>A complaint that turns into a legal claim is a serious matter that needs to be handled professionally.  Often an early apology (which is different to an admission of fault ) can prevent matters turning legal</a:t>
            </a:r>
          </a:p>
          <a:p>
            <a:r>
              <a:rPr lang="en-GB" dirty="0" smtClean="0"/>
              <a:t>All feedback should be used by organisations to learn lessons which are cascaded throughout the hospital so that everyone can learn from them and so avoid that error recurring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612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Communicate</a:t>
            </a:r>
            <a:endParaRPr lang="en-GB" dirty="0"/>
          </a:p>
        </p:txBody>
      </p:sp>
      <p:pic>
        <p:nvPicPr>
          <p:cNvPr id="4" name="Content Placeholder 3" descr="http://whatisstoppingyou.wikispaces.com/file/view/Communication%20Cartoon%20Dolighan.jpeg/492496818/400x281/Communication%20Cartoon%20Dolighan.jpe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639" y="2743200"/>
            <a:ext cx="5370490" cy="34901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val 4"/>
          <p:cNvSpPr/>
          <p:nvPr/>
        </p:nvSpPr>
        <p:spPr>
          <a:xfrm>
            <a:off x="7289442" y="4211392"/>
            <a:ext cx="1558344" cy="105606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48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Communicate !!!!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568" y="2599765"/>
            <a:ext cx="11078633" cy="3685125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Think about what you are doing – failure to communicate with your colleagues can cost a patient their life or their quality of life</a:t>
            </a:r>
          </a:p>
          <a:p>
            <a:r>
              <a:rPr lang="en-GB" dirty="0" smtClean="0"/>
              <a:t>Ensure that you do comprehensive handovers</a:t>
            </a:r>
          </a:p>
          <a:p>
            <a:r>
              <a:rPr lang="en-GB" dirty="0" smtClean="0"/>
              <a:t>Write your contemporaneous notes</a:t>
            </a:r>
          </a:p>
          <a:p>
            <a:r>
              <a:rPr lang="en-GB" dirty="0" smtClean="0"/>
              <a:t>If you promise to do something for your colleague do it – don’t leave them hanging</a:t>
            </a:r>
          </a:p>
          <a:p>
            <a:r>
              <a:rPr lang="en-GB" dirty="0" smtClean="0"/>
              <a:t>When we review many of our in-house complaints failure to communicate is a regular theme</a:t>
            </a:r>
          </a:p>
          <a:p>
            <a:r>
              <a:rPr lang="en-GB" dirty="0" smtClean="0"/>
              <a:t>It is just as important to communicate from top to bottom in the organisation as it is to communicate laterally</a:t>
            </a:r>
          </a:p>
          <a:p>
            <a:r>
              <a:rPr lang="en-GB" dirty="0" smtClean="0"/>
              <a:t>ALWAYS communicate with the patient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106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Safety First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follow guidelines, policies, procedures and treatment </a:t>
            </a:r>
            <a:r>
              <a:rPr lang="en-GB" dirty="0" smtClean="0"/>
              <a:t>protocols</a:t>
            </a:r>
          </a:p>
          <a:p>
            <a:r>
              <a:rPr lang="en-GB" dirty="0" smtClean="0"/>
              <a:t>If you follow the process you are unlikely to be found to be at fault</a:t>
            </a:r>
          </a:p>
          <a:p>
            <a:r>
              <a:rPr lang="en-GB" dirty="0" smtClean="0"/>
              <a:t>The process has been introduced because evidence shows that it reduces risk of harm to the patient</a:t>
            </a:r>
          </a:p>
          <a:p>
            <a:r>
              <a:rPr lang="en-GB" dirty="0" smtClean="0"/>
              <a:t>Report incidents so that faulty equipment and other failures can be rectified quickly</a:t>
            </a:r>
          </a:p>
          <a:p>
            <a:r>
              <a:rPr lang="en-GB" dirty="0" smtClean="0"/>
              <a:t>Double check dispensing to avoid dispensing errors</a:t>
            </a:r>
          </a:p>
          <a:p>
            <a:r>
              <a:rPr lang="en-GB" dirty="0" smtClean="0"/>
              <a:t>Reduce rewriting instructions – scan/cut and paste  if possible to avoid human error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417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 Professional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Complete handover patiently – don’t be in a hurry</a:t>
            </a:r>
            <a:endParaRPr lang="en-GB" dirty="0"/>
          </a:p>
          <a:p>
            <a:r>
              <a:rPr lang="en-GB" dirty="0" smtClean="0"/>
              <a:t>Be present when you are scheduled – the roster is very important to safety and staffing ratios</a:t>
            </a:r>
            <a:endParaRPr lang="en-GB" dirty="0"/>
          </a:p>
          <a:p>
            <a:r>
              <a:rPr lang="en-GB" dirty="0" smtClean="0"/>
              <a:t>Be clean and tidy in your appearance, be aware of your own odour, don’t offend patients</a:t>
            </a:r>
          </a:p>
          <a:p>
            <a:r>
              <a:rPr lang="en-GB" dirty="0" smtClean="0"/>
              <a:t>Keep medical confidences and other matters that a patient may confide in you at their vulnerable time</a:t>
            </a:r>
            <a:endParaRPr lang="en-GB" dirty="0"/>
          </a:p>
          <a:p>
            <a:r>
              <a:rPr lang="en-GB" dirty="0" smtClean="0"/>
              <a:t>Respect your colleagues at work and listen to what they have to say – they are doing their job</a:t>
            </a:r>
          </a:p>
          <a:p>
            <a:r>
              <a:rPr lang="en-GB" dirty="0" smtClean="0"/>
              <a:t>Speak in English unless you are required to do otherwise – the vernacular is not professional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1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Maintain Patient Dignity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Uppermost in care giver’s mind</a:t>
            </a:r>
          </a:p>
          <a:p>
            <a:r>
              <a:rPr lang="en-GB" dirty="0" smtClean="0"/>
              <a:t>Hospital apparel should protect the patient’s dignity</a:t>
            </a:r>
          </a:p>
          <a:p>
            <a:r>
              <a:rPr lang="en-GB" dirty="0" smtClean="0"/>
              <a:t>Ability to do things unaided</a:t>
            </a:r>
          </a:p>
          <a:p>
            <a:r>
              <a:rPr lang="en-GB" dirty="0" smtClean="0"/>
              <a:t>Maintain the patient’s identity – they are not suddenly one of many because they are on a ward</a:t>
            </a:r>
          </a:p>
          <a:p>
            <a:r>
              <a:rPr lang="en-GB" dirty="0" smtClean="0"/>
              <a:t>Respect modern equality and diversity  - the vulnerable patient is not there for you to judge them</a:t>
            </a:r>
          </a:p>
          <a:p>
            <a:r>
              <a:rPr lang="en-GB" dirty="0" smtClean="0"/>
              <a:t>Respect the patient’s faith even if it is no faith – again do not judge or prey on the vulnerable – let them invite you to minister if the topic comes up but do not presume you should or that you have the authority to do so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431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Enjoy your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 a shining example of your profession</a:t>
            </a:r>
          </a:p>
          <a:p>
            <a:r>
              <a:rPr lang="en-GB" dirty="0" smtClean="0"/>
              <a:t>Some patients can be inspired by the treatment they receive and touched by a good caregiver</a:t>
            </a:r>
          </a:p>
          <a:p>
            <a:r>
              <a:rPr lang="en-GB" dirty="0" smtClean="0"/>
              <a:t>Director of Patient Experience – maybe but its everybody's job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055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could cause them to give feedback?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How you do your job !!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2881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 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St. Nicholas Hospital (SNH) is a growing privately owned group of hospitals and clinics based in Lagos, Nigeria –established in 1952</a:t>
            </a:r>
            <a:r>
              <a:rPr lang="en-US" dirty="0"/>
              <a:t> </a:t>
            </a:r>
            <a:r>
              <a:rPr lang="en-US" dirty="0" smtClean="0"/>
              <a:t> the Campbell building was erected in 1968 </a:t>
            </a:r>
          </a:p>
          <a:p>
            <a:r>
              <a:rPr lang="en-US" dirty="0"/>
              <a:t>A full service acute general hospital at Campbell, OPD clinics at Victoria Island, Maryland  and </a:t>
            </a:r>
            <a:r>
              <a:rPr lang="en-US" dirty="0" err="1"/>
              <a:t>Lekki</a:t>
            </a:r>
            <a:r>
              <a:rPr lang="en-US" dirty="0"/>
              <a:t> Free Trade Zone</a:t>
            </a:r>
          </a:p>
          <a:p>
            <a:r>
              <a:rPr lang="en-US" dirty="0" smtClean="0"/>
              <a:t>Currently the group has a bed capacity of 49 beds at Campbell office with plans to upgrade the Maryland site to include inpatient bed capacity</a:t>
            </a:r>
          </a:p>
          <a:p>
            <a:r>
              <a:rPr lang="en-US" dirty="0" smtClean="0"/>
              <a:t>The hospital treated  28,688  outpatients and  1,256 inpatients in 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34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5400" dirty="0" smtClean="0"/>
              <a:t>Thank you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38647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Achievements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We are one of the largest privately owned  multi-specialist acute hospitals in Nigeria </a:t>
            </a:r>
            <a:endParaRPr lang="en-GB" dirty="0" smtClean="0"/>
          </a:p>
          <a:p>
            <a:r>
              <a:rPr lang="en-GB" dirty="0" smtClean="0"/>
              <a:t>We </a:t>
            </a:r>
            <a:r>
              <a:rPr lang="en-GB" dirty="0"/>
              <a:t>provide good primary, secondary and tertiary medical care from our </a:t>
            </a:r>
            <a:r>
              <a:rPr lang="en-GB" dirty="0" smtClean="0"/>
              <a:t>Lagos </a:t>
            </a:r>
            <a:r>
              <a:rPr lang="en-GB" dirty="0"/>
              <a:t>sites.</a:t>
            </a:r>
          </a:p>
          <a:p>
            <a:r>
              <a:rPr lang="en-GB" dirty="0"/>
              <a:t>St. Nicholas Hospital (SNH) has been at the forefront of medical care since inception </a:t>
            </a:r>
            <a:r>
              <a:rPr lang="en-GB" dirty="0" smtClean="0"/>
              <a:t>and still leads </a:t>
            </a:r>
            <a:r>
              <a:rPr lang="en-GB" dirty="0"/>
              <a:t>the way.  </a:t>
            </a:r>
            <a:endParaRPr lang="en-GB" dirty="0" smtClean="0"/>
          </a:p>
          <a:p>
            <a:r>
              <a:rPr lang="en-GB" dirty="0" smtClean="0"/>
              <a:t>SNH is the </a:t>
            </a:r>
            <a:r>
              <a:rPr lang="en-GB" dirty="0"/>
              <a:t>first private hospital to </a:t>
            </a:r>
            <a:r>
              <a:rPr lang="en-GB" dirty="0" smtClean="0"/>
              <a:t>open a renal transplant </a:t>
            </a:r>
            <a:r>
              <a:rPr lang="en-GB" dirty="0"/>
              <a:t>centre and we have since conducted over 150 transplants in our </a:t>
            </a:r>
            <a:r>
              <a:rPr lang="en-GB" dirty="0" smtClean="0"/>
              <a:t>renal </a:t>
            </a:r>
            <a:r>
              <a:rPr lang="en-GB" dirty="0"/>
              <a:t>transplant unit, which is 80% of all transplants in Sub-Saharan </a:t>
            </a:r>
            <a:r>
              <a:rPr lang="en-GB" dirty="0" smtClean="0"/>
              <a:t>Africa</a:t>
            </a:r>
          </a:p>
          <a:p>
            <a:r>
              <a:rPr lang="en-GB" dirty="0" smtClean="0"/>
              <a:t>We </a:t>
            </a:r>
            <a:r>
              <a:rPr lang="en-GB" dirty="0"/>
              <a:t>were the first private hospital with an Oncology clinic </a:t>
            </a:r>
            <a:r>
              <a:rPr lang="en-GB" dirty="0" smtClean="0"/>
              <a:t>that focuses </a:t>
            </a:r>
            <a:r>
              <a:rPr lang="en-GB" dirty="0"/>
              <a:t>on all cancers and complex blood diseases in adults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552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‘patient experience’?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601788" lvl="7" indent="0">
              <a:buNone/>
            </a:pPr>
            <a:r>
              <a:rPr lang="en-GB" sz="4000" b="1" dirty="0" smtClean="0"/>
              <a:t>Its all about prioritising the patient</a:t>
            </a:r>
          </a:p>
          <a:p>
            <a:pPr marL="1601788" lvl="7" indent="0">
              <a:buNone/>
            </a:pPr>
            <a:endParaRPr lang="en-GB" dirty="0" smtClean="0"/>
          </a:p>
          <a:p>
            <a:pPr marL="1828800" lvl="8" indent="0">
              <a:buNone/>
            </a:pP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How do they feel?</a:t>
            </a:r>
          </a:p>
          <a:p>
            <a:pPr marL="1828800" lvl="8" indent="0">
              <a:buNone/>
            </a:pPr>
            <a:endParaRPr lang="en-GB" dirty="0" smtClean="0"/>
          </a:p>
          <a:p>
            <a:pPr marL="1828800" lvl="8" indent="0">
              <a:buNone/>
            </a:pPr>
            <a:r>
              <a:rPr lang="en-GB" dirty="0" smtClean="0"/>
              <a:t>			</a:t>
            </a:r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</a:rPr>
              <a:t>Why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</a:rPr>
              <a:t>are </a:t>
            </a:r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</a:rPr>
              <a:t>they at the facility for treatment?</a:t>
            </a:r>
          </a:p>
          <a:p>
            <a:pPr marL="914400" lvl="4" indent="0">
              <a:buNone/>
            </a:pPr>
            <a:r>
              <a:rPr lang="en-GB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do they expect from us?</a:t>
            </a:r>
          </a:p>
          <a:p>
            <a:pPr marL="914400" lvl="4" indent="0">
              <a:buNone/>
            </a:pPr>
            <a:endParaRPr lang="en-GB" dirty="0" smtClean="0"/>
          </a:p>
          <a:p>
            <a:pPr marL="1828800" lvl="8" indent="0">
              <a:buNone/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Do they feel out of control in this environment?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313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525" y="680778"/>
            <a:ext cx="5480717" cy="5644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38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Rectangular Callout 3"/>
          <p:cNvSpPr/>
          <p:nvPr/>
        </p:nvSpPr>
        <p:spPr>
          <a:xfrm>
            <a:off x="1678350" y="2024447"/>
            <a:ext cx="1712891" cy="901521"/>
          </a:xfrm>
          <a:prstGeom prst="wedgeRectCallou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Worried</a:t>
            </a:r>
          </a:p>
        </p:txBody>
      </p:sp>
      <p:sp>
        <p:nvSpPr>
          <p:cNvPr id="5" name="Oval Callout 4"/>
          <p:cNvSpPr/>
          <p:nvPr/>
        </p:nvSpPr>
        <p:spPr>
          <a:xfrm>
            <a:off x="3391241" y="2782404"/>
            <a:ext cx="2280113" cy="1081826"/>
          </a:xfrm>
          <a:prstGeom prst="wedgeEllipseCallou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Upset/Irritated</a:t>
            </a:r>
            <a:endParaRPr lang="en-GB" dirty="0"/>
          </a:p>
        </p:txBody>
      </p:sp>
      <p:sp>
        <p:nvSpPr>
          <p:cNvPr id="6" name="Cloud Callout 5"/>
          <p:cNvSpPr/>
          <p:nvPr/>
        </p:nvSpPr>
        <p:spPr>
          <a:xfrm>
            <a:off x="5286925" y="455907"/>
            <a:ext cx="2073499" cy="1210614"/>
          </a:xfrm>
          <a:prstGeom prst="cloudCallou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r>
              <a:rPr lang="en-GB" dirty="0" smtClean="0"/>
              <a:t>Personal </a:t>
            </a:r>
            <a:r>
              <a:rPr lang="en-GB" dirty="0"/>
              <a:t>space being invaded</a:t>
            </a:r>
          </a:p>
          <a:p>
            <a:pPr algn="ctr"/>
            <a:endParaRPr lang="en-GB" dirty="0"/>
          </a:p>
        </p:txBody>
      </p:sp>
      <p:sp>
        <p:nvSpPr>
          <p:cNvPr id="7" name="Rectangular Callout 6"/>
          <p:cNvSpPr/>
          <p:nvPr/>
        </p:nvSpPr>
        <p:spPr>
          <a:xfrm>
            <a:off x="7799947" y="1240731"/>
            <a:ext cx="1893195" cy="953037"/>
          </a:xfrm>
          <a:prstGeom prst="wedge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Missing family</a:t>
            </a:r>
          </a:p>
          <a:p>
            <a:pPr algn="ctr"/>
            <a:endParaRPr lang="en-GB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5868116" y="2193768"/>
            <a:ext cx="1841678" cy="1068946"/>
          </a:xfrm>
          <a:prstGeom prst="wedgeRoundRectCallou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Don’t like being </a:t>
            </a:r>
            <a:r>
              <a:rPr lang="en-GB" dirty="0"/>
              <a:t>told what to do</a:t>
            </a:r>
          </a:p>
          <a:p>
            <a:pPr algn="ctr"/>
            <a:endParaRPr lang="en-GB" dirty="0"/>
          </a:p>
        </p:txBody>
      </p:sp>
      <p:sp>
        <p:nvSpPr>
          <p:cNvPr id="9" name="Cloud Callout 8"/>
          <p:cNvSpPr/>
          <p:nvPr/>
        </p:nvSpPr>
        <p:spPr>
          <a:xfrm>
            <a:off x="8298542" y="2722590"/>
            <a:ext cx="2446986" cy="1416676"/>
          </a:xfrm>
          <a:prstGeom prst="cloudCallou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r>
              <a:rPr lang="en-GB" dirty="0" smtClean="0"/>
              <a:t>Have things </a:t>
            </a:r>
            <a:r>
              <a:rPr lang="en-GB" dirty="0"/>
              <a:t>to do &amp; In a hurry to leave</a:t>
            </a:r>
          </a:p>
          <a:p>
            <a:pPr algn="ctr"/>
            <a:endParaRPr lang="en-GB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4848896" y="4232352"/>
            <a:ext cx="1886755" cy="1081825"/>
          </a:xfrm>
          <a:prstGeom prst="wedgeRound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Lack of privacy</a:t>
            </a:r>
            <a:endParaRPr lang="en-GB" dirty="0"/>
          </a:p>
        </p:txBody>
      </p:sp>
      <p:pic>
        <p:nvPicPr>
          <p:cNvPr id="11" name="Content Placeholder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93" r="70801" b="51569"/>
          <a:stretch/>
        </p:blipFill>
        <p:spPr bwMode="auto">
          <a:xfrm>
            <a:off x="2681832" y="4053388"/>
            <a:ext cx="1495425" cy="22288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Cloud Callout 11"/>
          <p:cNvSpPr/>
          <p:nvPr/>
        </p:nvSpPr>
        <p:spPr>
          <a:xfrm>
            <a:off x="7407290" y="4469034"/>
            <a:ext cx="2292439" cy="1344200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Feel lost</a:t>
            </a:r>
            <a:endParaRPr lang="en-GB" dirty="0"/>
          </a:p>
        </p:txBody>
      </p:sp>
      <p:sp>
        <p:nvSpPr>
          <p:cNvPr id="13" name="Rectangular Callout 12"/>
          <p:cNvSpPr/>
          <p:nvPr/>
        </p:nvSpPr>
        <p:spPr>
          <a:xfrm>
            <a:off x="3588003" y="1126394"/>
            <a:ext cx="1631520" cy="1305126"/>
          </a:xfrm>
          <a:prstGeom prst="wedge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Overwhelmed</a:t>
            </a:r>
            <a:endParaRPr lang="en-GB" dirty="0"/>
          </a:p>
        </p:txBody>
      </p:sp>
      <p:sp>
        <p:nvSpPr>
          <p:cNvPr id="14" name="Rectangular Callout 13"/>
          <p:cNvSpPr/>
          <p:nvPr/>
        </p:nvSpPr>
        <p:spPr>
          <a:xfrm>
            <a:off x="1171977" y="3657600"/>
            <a:ext cx="1287888" cy="811434"/>
          </a:xfrm>
          <a:prstGeom prst="wedge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Vulnerable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047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patient is now in our environment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Its all about the patient </a:t>
            </a:r>
            <a:r>
              <a:rPr lang="en-GB" dirty="0" smtClean="0"/>
              <a:t>and their patient journey</a:t>
            </a:r>
            <a:endParaRPr lang="en-GB" dirty="0"/>
          </a:p>
          <a:p>
            <a:r>
              <a:rPr lang="en-GB" dirty="0" smtClean="0"/>
              <a:t>From the moment the patient comes into the facility to the moment they leave</a:t>
            </a:r>
          </a:p>
          <a:p>
            <a:r>
              <a:rPr lang="en-GB" dirty="0" smtClean="0"/>
              <a:t>We have to PRIORITISE the patient</a:t>
            </a:r>
          </a:p>
          <a:p>
            <a:r>
              <a:rPr lang="en-GB" dirty="0" smtClean="0"/>
              <a:t> </a:t>
            </a:r>
            <a:r>
              <a:rPr lang="en-GB" dirty="0"/>
              <a:t>W</a:t>
            </a:r>
            <a:r>
              <a:rPr lang="en-GB" dirty="0" smtClean="0"/>
              <a:t>e must respect them</a:t>
            </a:r>
          </a:p>
          <a:p>
            <a:r>
              <a:rPr lang="en-GB" dirty="0" smtClean="0"/>
              <a:t>We must treat them with dignity </a:t>
            </a:r>
          </a:p>
          <a:p>
            <a:r>
              <a:rPr lang="en-GB" dirty="0" smtClean="0"/>
              <a:t>We must recognise their autonomy and ability to make their own decisions</a:t>
            </a:r>
          </a:p>
          <a:p>
            <a:r>
              <a:rPr lang="en-GB" dirty="0" smtClean="0"/>
              <a:t>We must keep them informed of what we are doing to them (take time to explain)</a:t>
            </a:r>
          </a:p>
          <a:p>
            <a:r>
              <a:rPr lang="en-GB" dirty="0" smtClean="0"/>
              <a:t>We must identify who we are and what our job is and why we are doing what we are doing to them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51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good rule 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0" indent="0" algn="ctr">
              <a:buNone/>
            </a:pPr>
            <a:r>
              <a:rPr lang="en-GB" b="1" dirty="0" smtClean="0"/>
              <a:t>Treat patients the way you would like to be treated in similar circumstances</a:t>
            </a:r>
          </a:p>
          <a:p>
            <a:pPr marL="0" indent="0" algn="ctr">
              <a:buNone/>
            </a:pPr>
            <a:r>
              <a:rPr lang="en-GB" dirty="0"/>
              <a:t>o</a:t>
            </a:r>
            <a:r>
              <a:rPr lang="en-GB" dirty="0" smtClean="0"/>
              <a:t>r</a:t>
            </a:r>
          </a:p>
          <a:p>
            <a:pPr marL="0" indent="0" algn="ctr">
              <a:buNone/>
            </a:pPr>
            <a:r>
              <a:rPr lang="en-GB" b="1" dirty="0" smtClean="0"/>
              <a:t>Treat patients as you would treat your friends and family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02624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Patient centred care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First and foremost safe and effective clinical practice </a:t>
            </a:r>
            <a:endParaRPr lang="en-GB" dirty="0" smtClean="0"/>
          </a:p>
          <a:p>
            <a:pPr lvl="1"/>
            <a:r>
              <a:rPr lang="en-GB" dirty="0" smtClean="0"/>
              <a:t>The right treatment at the right time at the right place</a:t>
            </a:r>
          </a:p>
          <a:p>
            <a:pPr lvl="1"/>
            <a:r>
              <a:rPr lang="en-GB" dirty="0" smtClean="0"/>
              <a:t>Help your organisation to work as a team</a:t>
            </a:r>
          </a:p>
          <a:p>
            <a:pPr lvl="1"/>
            <a:r>
              <a:rPr lang="en-GB" dirty="0" smtClean="0"/>
              <a:t>Identify any processes that are not necessary  and which do not help the patient</a:t>
            </a:r>
          </a:p>
          <a:p>
            <a:pPr lvl="1"/>
            <a:r>
              <a:rPr lang="en-GB" dirty="0" smtClean="0"/>
              <a:t>Try to keep waiting times to a minimum</a:t>
            </a:r>
          </a:p>
          <a:p>
            <a:pPr lvl="1"/>
            <a:r>
              <a:rPr lang="en-GB" dirty="0" smtClean="0"/>
              <a:t>Try to work out where the patient has to go to in advance and help them get there through the most direct route</a:t>
            </a:r>
          </a:p>
          <a:p>
            <a:pPr lvl="1"/>
            <a:r>
              <a:rPr lang="en-GB" dirty="0" smtClean="0"/>
              <a:t>Do not send them from pillar to post – advise all colleagues to be the answer to patient’s enquiries as to where to go next</a:t>
            </a:r>
          </a:p>
          <a:p>
            <a:pPr lvl="1"/>
            <a:r>
              <a:rPr lang="en-GB" dirty="0" smtClean="0"/>
              <a:t>Take the patient journey into consideration when planning redevelopment, renovation work or new service lines</a:t>
            </a:r>
          </a:p>
          <a:p>
            <a:pPr marL="228600" lvl="1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951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1171</Words>
  <Application>Microsoft Office PowerPoint</Application>
  <PresentationFormat>Widescreen</PresentationFormat>
  <Paragraphs>117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Calibri</vt:lpstr>
      <vt:lpstr>Times New Roman</vt:lpstr>
      <vt:lpstr>Wingdings</vt:lpstr>
      <vt:lpstr>Expo</vt:lpstr>
      <vt:lpstr>1_Expo</vt:lpstr>
      <vt:lpstr>Established 1952 ST. NICHOLAS HOSPITAL</vt:lpstr>
      <vt:lpstr>Who we are </vt:lpstr>
      <vt:lpstr>Achievements</vt:lpstr>
      <vt:lpstr>What is ‘patient experience’? </vt:lpstr>
      <vt:lpstr> </vt:lpstr>
      <vt:lpstr>PowerPoint Presentation</vt:lpstr>
      <vt:lpstr>The patient is now in our environment</vt:lpstr>
      <vt:lpstr>A good rule ….</vt:lpstr>
      <vt:lpstr>Patient centred care</vt:lpstr>
      <vt:lpstr>Take pride in your work</vt:lpstr>
      <vt:lpstr>Listen to your patient</vt:lpstr>
      <vt:lpstr> Feedback from patients – complaints, compliments, claims????</vt:lpstr>
      <vt:lpstr>Communicate</vt:lpstr>
      <vt:lpstr>Communicate !!!!</vt:lpstr>
      <vt:lpstr>Safety First</vt:lpstr>
      <vt:lpstr>Be Professional</vt:lpstr>
      <vt:lpstr>Maintain Patient Dignity</vt:lpstr>
      <vt:lpstr>Enjoy your work</vt:lpstr>
      <vt:lpstr>What could cause them to give feedback?</vt:lpstr>
      <vt:lpstr>End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– 2018 Strategic Plan ST. NICHOLAS HOSPITAL</dc:title>
  <dc:creator>Elizabeth Agbeyegbe</dc:creator>
  <cp:lastModifiedBy>Elizabeth Agbeyegbe</cp:lastModifiedBy>
  <cp:revision>29</cp:revision>
  <cp:lastPrinted>2016-06-22T18:23:48Z</cp:lastPrinted>
  <dcterms:created xsi:type="dcterms:W3CDTF">2016-06-21T20:44:15Z</dcterms:created>
  <dcterms:modified xsi:type="dcterms:W3CDTF">2016-06-23T11:47:16Z</dcterms:modified>
</cp:coreProperties>
</file>